
<file path=[Content_Types].xml><?xml version="1.0" encoding="utf-8"?>
<Types xmlns="http://schemas.openxmlformats.org/package/2006/content-types">
  <Default Extension="xml" ContentType="application/xml"/>
  <Default Extension="png" ContentType="image/png"/>
  <Default Extension="jpg" ContentType="image/jp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Lst>
  <p:sldSz cx="10693400" cy="7562850"/>
  <p:notesSz cx="10693400" cy="756285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94637"/>
  </p:normalViewPr>
  <p:slideViewPr>
    <p:cSldViewPr>
      <p:cViewPr>
        <p:scale>
          <a:sx n="66" d="100"/>
          <a:sy n="66" d="100"/>
        </p:scale>
        <p:origin x="1088" y="63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presProps" Target="presProps.xml"/><Relationship Id="rId164" Type="http://schemas.openxmlformats.org/officeDocument/2006/relationships/viewProps" Target="viewProps.xml"/><Relationship Id="rId165" Type="http://schemas.openxmlformats.org/officeDocument/2006/relationships/theme" Target="theme/theme1.xml"/><Relationship Id="rId166"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627873" y="2414848"/>
            <a:ext cx="7437653" cy="1448435"/>
          </a:xfrm>
          <a:prstGeom prst="rect">
            <a:avLst/>
          </a:prstGeom>
        </p:spPr>
        <p:txBody>
          <a:bodyPr wrap="square" lIns="0" tIns="0" rIns="0" bIns="0">
            <a:spAutoFit/>
          </a:bodyPr>
          <a:lstStyle>
            <a:lvl1pPr>
              <a:defRPr sz="4700" b="1" i="0">
                <a:solidFill>
                  <a:schemeClr val="tx1"/>
                </a:solidFill>
                <a:latin typeface="Calibri"/>
                <a:cs typeface="Calibri"/>
              </a:defRPr>
            </a:lvl1pPr>
          </a:lstStyle>
          <a:p>
            <a:endParaRPr/>
          </a:p>
        </p:txBody>
      </p:sp>
      <p:sp>
        <p:nvSpPr>
          <p:cNvPr id="3" name="Holder 3"/>
          <p:cNvSpPr>
            <a:spLocks noGrp="1"/>
          </p:cNvSpPr>
          <p:nvPr>
            <p:ph type="subTitle" idx="4"/>
          </p:nvPr>
        </p:nvSpPr>
        <p:spPr>
          <a:xfrm>
            <a:off x="2198319" y="4290755"/>
            <a:ext cx="6296761" cy="1488439"/>
          </a:xfrm>
          <a:prstGeom prst="rect">
            <a:avLst/>
          </a:prstGeom>
        </p:spPr>
        <p:txBody>
          <a:bodyPr wrap="square" lIns="0" tIns="0" rIns="0" bIns="0">
            <a:spAutoFit/>
          </a:bodyPr>
          <a:lstStyle>
            <a:lvl1pPr>
              <a:defRPr sz="3400" b="1" i="0">
                <a:solidFill>
                  <a:srgbClr val="898989"/>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300" b="0" i="0">
                <a:solidFill>
                  <a:srgbClr val="898989"/>
                </a:solidFill>
                <a:latin typeface="Calibri"/>
                <a:cs typeface="Calibri"/>
              </a:defRPr>
            </a:lvl1p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t>www.diolosa.com</a:t>
            </a:r>
            <a:r>
              <a:rPr spc="-35" dirty="0"/>
              <a:t> </a:t>
            </a:r>
            <a:r>
              <a:rPr spc="-20" dirty="0"/>
              <a:t>www.diolosa.com</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3/9/16</a:t>
            </a:fld>
            <a:endParaRPr lang="en-US"/>
          </a:p>
        </p:txBody>
      </p:sp>
      <p:sp>
        <p:nvSpPr>
          <p:cNvPr id="6" name="Holder 6"/>
          <p:cNvSpPr>
            <a:spLocks noGrp="1"/>
          </p:cNvSpPr>
          <p:nvPr>
            <p:ph type="sldNum" sz="quarter" idx="7"/>
          </p:nvPr>
        </p:nvSpPr>
        <p:spPr/>
        <p:txBody>
          <a:bodyPr lIns="0" tIns="0" rIns="0" bIns="0"/>
          <a:lstStyle>
            <a:lvl1pPr>
              <a:defRPr sz="1300" b="0" i="0">
                <a:solidFill>
                  <a:srgbClr val="898989"/>
                </a:solidFill>
                <a:latin typeface="Calibri"/>
                <a:cs typeface="Calibri"/>
              </a:defRPr>
            </a:lvl1pPr>
          </a:lstStyle>
          <a:p>
            <a:pPr marL="203200">
              <a:lnSpc>
                <a:spcPts val="1375"/>
              </a:lnSpc>
            </a:pPr>
            <a:fld id="{81D60167-4931-47E6-BA6A-407CBD079E47}" type="slidenum">
              <a:rPr spc="-5" dirty="0"/>
              <a:t>‹nr›</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000" b="0" i="1">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300" b="0" i="0">
                <a:solidFill>
                  <a:srgbClr val="898989"/>
                </a:solidFill>
                <a:latin typeface="Calibri"/>
                <a:cs typeface="Calibri"/>
              </a:defRPr>
            </a:lvl1p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t>www.diolosa.com</a:t>
            </a:r>
            <a:r>
              <a:rPr spc="-35" dirty="0"/>
              <a:t> </a:t>
            </a:r>
            <a:r>
              <a:rPr spc="-20" dirty="0"/>
              <a:t>www.diolosa.com</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3/9/16</a:t>
            </a:fld>
            <a:endParaRPr lang="en-US"/>
          </a:p>
        </p:txBody>
      </p:sp>
      <p:sp>
        <p:nvSpPr>
          <p:cNvPr id="6" name="Holder 6"/>
          <p:cNvSpPr>
            <a:spLocks noGrp="1"/>
          </p:cNvSpPr>
          <p:nvPr>
            <p:ph type="sldNum" sz="quarter" idx="7"/>
          </p:nvPr>
        </p:nvSpPr>
        <p:spPr/>
        <p:txBody>
          <a:bodyPr lIns="0" tIns="0" rIns="0" bIns="0"/>
          <a:lstStyle>
            <a:lvl1pPr>
              <a:defRPr sz="1300" b="0" i="0">
                <a:solidFill>
                  <a:srgbClr val="898989"/>
                </a:solidFill>
                <a:latin typeface="Calibri"/>
                <a:cs typeface="Calibri"/>
              </a:defRPr>
            </a:lvl1pPr>
          </a:lstStyle>
          <a:p>
            <a:pPr marL="203200">
              <a:lnSpc>
                <a:spcPts val="1375"/>
              </a:lnSpc>
            </a:pPr>
            <a:fld id="{81D60167-4931-47E6-BA6A-407CBD079E47}" type="slidenum">
              <a:rPr spc="-5" dirty="0"/>
              <a:t>‹nr›</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0">
                <a:solidFill>
                  <a:schemeClr val="tx1"/>
                </a:solidFill>
                <a:latin typeface="Calibri"/>
                <a:cs typeface="Calibri"/>
              </a:defRPr>
            </a:lvl1pPr>
          </a:lstStyle>
          <a:p>
            <a:endParaRPr/>
          </a:p>
        </p:txBody>
      </p:sp>
      <p:sp>
        <p:nvSpPr>
          <p:cNvPr id="3" name="Holder 3"/>
          <p:cNvSpPr>
            <a:spLocks noGrp="1"/>
          </p:cNvSpPr>
          <p:nvPr>
            <p:ph sz="half" idx="2"/>
          </p:nvPr>
        </p:nvSpPr>
        <p:spPr>
          <a:xfrm>
            <a:off x="1030477" y="1772259"/>
            <a:ext cx="4127500" cy="4418330"/>
          </a:xfrm>
          <a:prstGeom prst="rect">
            <a:avLst/>
          </a:prstGeom>
        </p:spPr>
        <p:txBody>
          <a:bodyPr wrap="square" lIns="0" tIns="0" rIns="0" bIns="0">
            <a:spAutoFit/>
          </a:bodyPr>
          <a:lstStyle>
            <a:lvl1pPr>
              <a:defRPr sz="2600" b="1" i="0">
                <a:solidFill>
                  <a:schemeClr val="tx1"/>
                </a:solidFill>
                <a:latin typeface="Calibri"/>
                <a:cs typeface="Calibri"/>
              </a:defRPr>
            </a:lvl1pPr>
          </a:lstStyle>
          <a:p>
            <a:endParaRPr/>
          </a:p>
        </p:txBody>
      </p:sp>
      <p:sp>
        <p:nvSpPr>
          <p:cNvPr id="4" name="Holder 4"/>
          <p:cNvSpPr>
            <a:spLocks noGrp="1"/>
          </p:cNvSpPr>
          <p:nvPr>
            <p:ph sz="half" idx="3"/>
          </p:nvPr>
        </p:nvSpPr>
        <p:spPr>
          <a:xfrm>
            <a:off x="5506694" y="1772259"/>
            <a:ext cx="4071620" cy="4329430"/>
          </a:xfrm>
          <a:prstGeom prst="rect">
            <a:avLst/>
          </a:prstGeom>
        </p:spPr>
        <p:txBody>
          <a:bodyPr wrap="square" lIns="0" tIns="0" rIns="0" bIns="0">
            <a:spAutoFit/>
          </a:bodyPr>
          <a:lstStyle>
            <a:lvl1pPr>
              <a:defRPr sz="2600" b="1" i="0">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defRPr sz="1300" b="0" i="0">
                <a:solidFill>
                  <a:srgbClr val="898989"/>
                </a:solidFill>
                <a:latin typeface="Calibri"/>
                <a:cs typeface="Calibri"/>
              </a:defRPr>
            </a:lvl1p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t>www.diolosa.com</a:t>
            </a:r>
            <a:r>
              <a:rPr spc="-35" dirty="0"/>
              <a:t> </a:t>
            </a:r>
            <a:r>
              <a:rPr spc="-20" dirty="0"/>
              <a:t>www.diolosa.com</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3/9/16</a:t>
            </a:fld>
            <a:endParaRPr lang="en-US"/>
          </a:p>
        </p:txBody>
      </p:sp>
      <p:sp>
        <p:nvSpPr>
          <p:cNvPr id="7" name="Holder 7"/>
          <p:cNvSpPr>
            <a:spLocks noGrp="1"/>
          </p:cNvSpPr>
          <p:nvPr>
            <p:ph type="sldNum" sz="quarter" idx="7"/>
          </p:nvPr>
        </p:nvSpPr>
        <p:spPr/>
        <p:txBody>
          <a:bodyPr lIns="0" tIns="0" rIns="0" bIns="0"/>
          <a:lstStyle>
            <a:lvl1pPr>
              <a:defRPr sz="1300" b="0" i="0">
                <a:solidFill>
                  <a:srgbClr val="898989"/>
                </a:solidFill>
                <a:latin typeface="Calibri"/>
                <a:cs typeface="Calibri"/>
              </a:defRPr>
            </a:lvl1pPr>
          </a:lstStyle>
          <a:p>
            <a:pPr marL="203200">
              <a:lnSpc>
                <a:spcPts val="1375"/>
              </a:lnSpc>
            </a:pPr>
            <a:fld id="{81D60167-4931-47E6-BA6A-407CBD079E47}" type="slidenum">
              <a:rPr spc="-5" dirty="0"/>
              <a:t>‹nr›</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300" b="0" i="0">
                <a:solidFill>
                  <a:srgbClr val="898989"/>
                </a:solidFill>
                <a:latin typeface="Calibri"/>
                <a:cs typeface="Calibri"/>
              </a:defRPr>
            </a:lvl1p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t>www.diolosa.com</a:t>
            </a:r>
            <a:r>
              <a:rPr spc="-35" dirty="0"/>
              <a:t> </a:t>
            </a:r>
            <a:r>
              <a:rPr spc="-20" dirty="0"/>
              <a:t>www.diolosa.com</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3/9/16</a:t>
            </a:fld>
            <a:endParaRPr lang="en-US"/>
          </a:p>
        </p:txBody>
      </p:sp>
      <p:sp>
        <p:nvSpPr>
          <p:cNvPr id="5" name="Holder 5"/>
          <p:cNvSpPr>
            <a:spLocks noGrp="1"/>
          </p:cNvSpPr>
          <p:nvPr>
            <p:ph type="sldNum" sz="quarter" idx="7"/>
          </p:nvPr>
        </p:nvSpPr>
        <p:spPr/>
        <p:txBody>
          <a:bodyPr lIns="0" tIns="0" rIns="0" bIns="0"/>
          <a:lstStyle>
            <a:lvl1pPr>
              <a:defRPr sz="1300" b="0" i="0">
                <a:solidFill>
                  <a:srgbClr val="898989"/>
                </a:solidFill>
                <a:latin typeface="Calibri"/>
                <a:cs typeface="Calibri"/>
              </a:defRPr>
            </a:lvl1pPr>
          </a:lstStyle>
          <a:p>
            <a:pPr marL="203200">
              <a:lnSpc>
                <a:spcPts val="1375"/>
              </a:lnSpc>
            </a:pPr>
            <a:fld id="{81D60167-4931-47E6-BA6A-407CBD079E47}" type="slidenum">
              <a:rPr spc="-5" dirty="0"/>
              <a:t>‹nr›</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300" b="0" i="0">
                <a:solidFill>
                  <a:srgbClr val="898989"/>
                </a:solidFill>
                <a:latin typeface="Calibri"/>
                <a:cs typeface="Calibri"/>
              </a:defRPr>
            </a:lvl1p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t>www.diolosa.com</a:t>
            </a:r>
            <a:r>
              <a:rPr spc="-35" dirty="0"/>
              <a:t> </a:t>
            </a:r>
            <a:r>
              <a:rPr spc="-20" dirty="0"/>
              <a:t>www.diolosa.com</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3/9/16</a:t>
            </a:fld>
            <a:endParaRPr lang="en-US"/>
          </a:p>
        </p:txBody>
      </p:sp>
      <p:sp>
        <p:nvSpPr>
          <p:cNvPr id="4" name="Holder 4"/>
          <p:cNvSpPr>
            <a:spLocks noGrp="1"/>
          </p:cNvSpPr>
          <p:nvPr>
            <p:ph type="sldNum" sz="quarter" idx="7"/>
          </p:nvPr>
        </p:nvSpPr>
        <p:spPr/>
        <p:txBody>
          <a:bodyPr lIns="0" tIns="0" rIns="0" bIns="0"/>
          <a:lstStyle>
            <a:lvl1pPr>
              <a:defRPr sz="1300" b="0" i="0">
                <a:solidFill>
                  <a:srgbClr val="898989"/>
                </a:solidFill>
                <a:latin typeface="Calibri"/>
                <a:cs typeface="Calibri"/>
              </a:defRPr>
            </a:lvl1pPr>
          </a:lstStyle>
          <a:p>
            <a:pPr marL="203200">
              <a:lnSpc>
                <a:spcPts val="1375"/>
              </a:lnSpc>
            </a:pPr>
            <a:fld id="{81D60167-4931-47E6-BA6A-407CBD079E47}" type="slidenum">
              <a:rPr spc="-5" dirty="0"/>
              <a:t>‹nr›</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81989" y="357225"/>
            <a:ext cx="8529421" cy="1296035"/>
          </a:xfrm>
          <a:prstGeom prst="rect">
            <a:avLst/>
          </a:prstGeom>
        </p:spPr>
        <p:txBody>
          <a:bodyPr wrap="square" lIns="0" tIns="0" rIns="0" bIns="0">
            <a:spAutoFit/>
          </a:bodyPr>
          <a:lstStyle>
            <a:lvl1pPr>
              <a:defRPr sz="4300" b="1" i="0">
                <a:solidFill>
                  <a:schemeClr val="tx1"/>
                </a:solidFill>
                <a:latin typeface="Calibri"/>
                <a:cs typeface="Calibri"/>
              </a:defRPr>
            </a:lvl1pPr>
          </a:lstStyle>
          <a:p>
            <a:endParaRPr/>
          </a:p>
        </p:txBody>
      </p:sp>
      <p:sp>
        <p:nvSpPr>
          <p:cNvPr id="3" name="Holder 3"/>
          <p:cNvSpPr>
            <a:spLocks noGrp="1"/>
          </p:cNvSpPr>
          <p:nvPr>
            <p:ph type="body" idx="1"/>
          </p:nvPr>
        </p:nvSpPr>
        <p:spPr>
          <a:xfrm>
            <a:off x="1033272" y="1848523"/>
            <a:ext cx="8626855" cy="4294505"/>
          </a:xfrm>
          <a:prstGeom prst="rect">
            <a:avLst/>
          </a:prstGeom>
        </p:spPr>
        <p:txBody>
          <a:bodyPr wrap="square" lIns="0" tIns="0" rIns="0" bIns="0">
            <a:spAutoFit/>
          </a:bodyPr>
          <a:lstStyle>
            <a:lvl1pPr>
              <a:defRPr sz="3000" b="0" i="1">
                <a:solidFill>
                  <a:schemeClr val="tx1"/>
                </a:solidFill>
                <a:latin typeface="Calibri"/>
                <a:cs typeface="Calibri"/>
              </a:defRPr>
            </a:lvl1pPr>
          </a:lstStyle>
          <a:p>
            <a:endParaRPr/>
          </a:p>
        </p:txBody>
      </p:sp>
      <p:sp>
        <p:nvSpPr>
          <p:cNvPr id="4" name="Holder 4"/>
          <p:cNvSpPr>
            <a:spLocks noGrp="1"/>
          </p:cNvSpPr>
          <p:nvPr>
            <p:ph type="ftr" sz="quarter" idx="5"/>
          </p:nvPr>
        </p:nvSpPr>
        <p:spPr>
          <a:xfrm>
            <a:off x="4133659" y="6919720"/>
            <a:ext cx="2418079" cy="381634"/>
          </a:xfrm>
          <a:prstGeom prst="rect">
            <a:avLst/>
          </a:prstGeom>
        </p:spPr>
        <p:txBody>
          <a:bodyPr wrap="square" lIns="0" tIns="0" rIns="0" bIns="0">
            <a:spAutoFit/>
          </a:bodyPr>
          <a:lstStyle>
            <a:lvl1pPr>
              <a:defRPr sz="1300" b="0" i="0">
                <a:solidFill>
                  <a:srgbClr val="898989"/>
                </a:solidFill>
                <a:latin typeface="Calibri"/>
                <a:cs typeface="Calibri"/>
              </a:defRPr>
            </a:lvl1p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t>www.diolosa.com</a:t>
            </a:r>
            <a:r>
              <a:rPr spc="-35" dirty="0"/>
              <a:t> </a:t>
            </a:r>
            <a:r>
              <a:rPr spc="-20" dirty="0"/>
              <a:t>www.diolosa.com</a:t>
            </a: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3/9/16</a:t>
            </a:fld>
            <a:endParaRPr lang="en-US"/>
          </a:p>
        </p:txBody>
      </p:sp>
      <p:sp>
        <p:nvSpPr>
          <p:cNvPr id="6" name="Holder 6"/>
          <p:cNvSpPr>
            <a:spLocks noGrp="1"/>
          </p:cNvSpPr>
          <p:nvPr>
            <p:ph type="sldNum" sz="quarter" idx="7"/>
          </p:nvPr>
        </p:nvSpPr>
        <p:spPr>
          <a:xfrm>
            <a:off x="9344748" y="7017467"/>
            <a:ext cx="318134" cy="191134"/>
          </a:xfrm>
          <a:prstGeom prst="rect">
            <a:avLst/>
          </a:prstGeom>
        </p:spPr>
        <p:txBody>
          <a:bodyPr wrap="square" lIns="0" tIns="0" rIns="0" bIns="0">
            <a:spAutoFit/>
          </a:bodyPr>
          <a:lstStyle>
            <a:lvl1pPr>
              <a:defRPr sz="1300" b="0" i="0">
                <a:solidFill>
                  <a:srgbClr val="898989"/>
                </a:solidFill>
                <a:latin typeface="Calibri"/>
                <a:cs typeface="Calibri"/>
              </a:defRPr>
            </a:lvl1pPr>
          </a:lstStyle>
          <a:p>
            <a:pPr marL="203200">
              <a:lnSpc>
                <a:spcPts val="1375"/>
              </a:lnSpc>
            </a:pPr>
            <a:fld id="{81D60167-4931-47E6-BA6A-407CBD079E47}" type="slidenum">
              <a:rPr spc="-5" dirty="0"/>
              <a:t>‹nr›</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hyperlink" Target="http://www.diolosa.com/" TargetMode="External"/><Relationship Id="rId1" Type="http://schemas.openxmlformats.org/officeDocument/2006/relationships/slideLayout" Target="../slideLayouts/slideLayout2.xml"/><Relationship Id="rId2" Type="http://schemas.openxmlformats.org/officeDocument/2006/relationships/image" Target="../media/image45.jp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7.jpg"/><Relationship Id="rId3" Type="http://schemas.openxmlformats.org/officeDocument/2006/relationships/hyperlink" Target="http://www.diolosa.com/"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diolosa.com/"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8.jpg"/><Relationship Id="rId3" Type="http://schemas.openxmlformats.org/officeDocument/2006/relationships/hyperlink" Target="http://www.diolosa.com/" TargetMode="Externa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9.jpg"/><Relationship Id="rId3" Type="http://schemas.openxmlformats.org/officeDocument/2006/relationships/hyperlink" Target="http://www.diolosa.com/" TargetMode="Externa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diolosa.com/" TargetMode="Externa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0.jpg"/><Relationship Id="rId3" Type="http://schemas.openxmlformats.org/officeDocument/2006/relationships/hyperlink" Target="http://www.diolosa.com/"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1.jpg"/><Relationship Id="rId3" Type="http://schemas.openxmlformats.org/officeDocument/2006/relationships/hyperlink" Target="http://www.diolosa.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2.jpg"/><Relationship Id="rId3" Type="http://schemas.openxmlformats.org/officeDocument/2006/relationships/hyperlink" Target="http://www.diolosa.com/" TargetMode="Externa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3.jpg"/><Relationship Id="rId3" Type="http://schemas.openxmlformats.org/officeDocument/2006/relationships/hyperlink" Target="http://www.diolosa.com/" TargetMode="Externa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4.jpg"/><Relationship Id="rId3" Type="http://schemas.openxmlformats.org/officeDocument/2006/relationships/hyperlink" Target="http://www.diolosa.com/" TargetMode="Externa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15.xml.rels><?xml version="1.0" encoding="UTF-8" standalone="yes"?>
<Relationships xmlns="http://schemas.openxmlformats.org/package/2006/relationships"><Relationship Id="rId3" Type="http://schemas.openxmlformats.org/officeDocument/2006/relationships/image" Target="../media/image116.jpg"/><Relationship Id="rId4" Type="http://schemas.openxmlformats.org/officeDocument/2006/relationships/hyperlink" Target="http://www.diolosa.com/" TargetMode="External"/><Relationship Id="rId1" Type="http://schemas.openxmlformats.org/officeDocument/2006/relationships/slideLayout" Target="../slideLayouts/slideLayout3.xml"/><Relationship Id="rId2" Type="http://schemas.openxmlformats.org/officeDocument/2006/relationships/image" Target="../media/image115.jp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7.jpg"/><Relationship Id="rId3" Type="http://schemas.openxmlformats.org/officeDocument/2006/relationships/hyperlink" Target="http://www.diolosa.com/" TargetMode="Externa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18.xml.rels><?xml version="1.0" encoding="UTF-8" standalone="yes"?>
<Relationships xmlns="http://schemas.openxmlformats.org/package/2006/relationships"><Relationship Id="rId3" Type="http://schemas.openxmlformats.org/officeDocument/2006/relationships/image" Target="../media/image119.jpg"/><Relationship Id="rId4" Type="http://schemas.openxmlformats.org/officeDocument/2006/relationships/hyperlink" Target="http://www.diolosa.com/" TargetMode="External"/><Relationship Id="rId1" Type="http://schemas.openxmlformats.org/officeDocument/2006/relationships/slideLayout" Target="../slideLayouts/slideLayout4.xml"/><Relationship Id="rId2" Type="http://schemas.openxmlformats.org/officeDocument/2006/relationships/image" Target="../media/image118.jp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diolosa.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0.jpg"/><Relationship Id="rId3" Type="http://schemas.openxmlformats.org/officeDocument/2006/relationships/hyperlink" Target="http://www.diolosa.com/" TargetMode="Externa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1.jpg"/><Relationship Id="rId3" Type="http://schemas.openxmlformats.org/officeDocument/2006/relationships/hyperlink" Target="http://www.diolosa.com/" TargetMode="Externa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2.jpg"/><Relationship Id="rId3" Type="http://schemas.openxmlformats.org/officeDocument/2006/relationships/hyperlink" Target="http://www.diolosa.com/" TargetMode="External"/></Relationships>
</file>

<file path=ppt/slides/_rels/slide124.xml.rels><?xml version="1.0" encoding="UTF-8" standalone="yes"?>
<Relationships xmlns="http://schemas.openxmlformats.org/package/2006/relationships"><Relationship Id="rId3" Type="http://schemas.openxmlformats.org/officeDocument/2006/relationships/image" Target="../media/image124.jpg"/><Relationship Id="rId4" Type="http://schemas.openxmlformats.org/officeDocument/2006/relationships/hyperlink" Target="http://www.diolosa.com/" TargetMode="External"/><Relationship Id="rId1" Type="http://schemas.openxmlformats.org/officeDocument/2006/relationships/slideLayout" Target="../slideLayouts/slideLayout1.xml"/><Relationship Id="rId2" Type="http://schemas.openxmlformats.org/officeDocument/2006/relationships/image" Target="../media/image123.jpg"/></Relationships>
</file>

<file path=ppt/slides/_rels/slide125.xml.rels><?xml version="1.0" encoding="UTF-8" standalone="yes"?>
<Relationships xmlns="http://schemas.openxmlformats.org/package/2006/relationships"><Relationship Id="rId3" Type="http://schemas.openxmlformats.org/officeDocument/2006/relationships/image" Target="../media/image126.jpg"/><Relationship Id="rId4" Type="http://schemas.openxmlformats.org/officeDocument/2006/relationships/hyperlink" Target="http://www.diolosa.com/" TargetMode="External"/><Relationship Id="rId1" Type="http://schemas.openxmlformats.org/officeDocument/2006/relationships/slideLayout" Target="../slideLayouts/slideLayout4.xml"/><Relationship Id="rId2" Type="http://schemas.openxmlformats.org/officeDocument/2006/relationships/image" Target="../media/image125.jpg"/></Relationships>
</file>

<file path=ppt/slides/_rels/slide126.xml.rels><?xml version="1.0" encoding="UTF-8" standalone="yes"?>
<Relationships xmlns="http://schemas.openxmlformats.org/package/2006/relationships"><Relationship Id="rId3" Type="http://schemas.openxmlformats.org/officeDocument/2006/relationships/image" Target="../media/image128.jpg"/><Relationship Id="rId4" Type="http://schemas.openxmlformats.org/officeDocument/2006/relationships/hyperlink" Target="http://www.diolosa.com/" TargetMode="External"/><Relationship Id="rId1" Type="http://schemas.openxmlformats.org/officeDocument/2006/relationships/slideLayout" Target="../slideLayouts/slideLayout3.xml"/><Relationship Id="rId2" Type="http://schemas.openxmlformats.org/officeDocument/2006/relationships/image" Target="../media/image127.jp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diolosa.com/" TargetMode="Externa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35.xml.rels><?xml version="1.0" encoding="UTF-8" standalone="yes"?>
<Relationships xmlns="http://schemas.openxmlformats.org/package/2006/relationships"><Relationship Id="rId3" Type="http://schemas.openxmlformats.org/officeDocument/2006/relationships/image" Target="../media/image130.jpg"/><Relationship Id="rId4" Type="http://schemas.openxmlformats.org/officeDocument/2006/relationships/hyperlink" Target="http://www.diolosa.com/" TargetMode="External"/><Relationship Id="rId1" Type="http://schemas.openxmlformats.org/officeDocument/2006/relationships/slideLayout" Target="../slideLayouts/slideLayout3.xml"/><Relationship Id="rId2" Type="http://schemas.openxmlformats.org/officeDocument/2006/relationships/image" Target="../media/image129.jp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diolosa.com/" TargetMode="Externa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1.jpg"/><Relationship Id="rId3" Type="http://schemas.openxmlformats.org/officeDocument/2006/relationships/hyperlink" Target="http://www.diolosa.com/" TargetMode="External"/></Relationships>
</file>

<file path=ppt/slides/_rels/slide138.xml.rels><?xml version="1.0" encoding="UTF-8" standalone="yes"?>
<Relationships xmlns="http://schemas.openxmlformats.org/package/2006/relationships"><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hyperlink" Target="http://www.diolosa.com/" TargetMode="External"/><Relationship Id="rId1" Type="http://schemas.openxmlformats.org/officeDocument/2006/relationships/slideLayout" Target="../slideLayouts/slideLayout2.xml"/><Relationship Id="rId2" Type="http://schemas.openxmlformats.org/officeDocument/2006/relationships/image" Target="../media/image132.png"/></Relationships>
</file>

<file path=ppt/slides/_rels/slide139.xml.rels><?xml version="1.0" encoding="UTF-8" standalone="yes"?>
<Relationships xmlns="http://schemas.openxmlformats.org/package/2006/relationships"><Relationship Id="rId3" Type="http://schemas.openxmlformats.org/officeDocument/2006/relationships/image" Target="../media/image138.jpg"/><Relationship Id="rId4" Type="http://schemas.openxmlformats.org/officeDocument/2006/relationships/hyperlink" Target="http://www.diolosa.com/" TargetMode="External"/><Relationship Id="rId1" Type="http://schemas.openxmlformats.org/officeDocument/2006/relationships/slideLayout" Target="../slideLayouts/slideLayout4.xml"/><Relationship Id="rId2" Type="http://schemas.openxmlformats.org/officeDocument/2006/relationships/image" Target="../media/image13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0.jpg"/><Relationship Id="rId3" Type="http://schemas.openxmlformats.org/officeDocument/2006/relationships/hyperlink" Target="http://www.diolosa.com/" TargetMode="External"/></Relationships>
</file>

<file path=ppt/slides/_rels/slide140.xml.rels><?xml version="1.0" encoding="UTF-8" standalone="yes"?>
<Relationships xmlns="http://schemas.openxmlformats.org/package/2006/relationships"><Relationship Id="rId3" Type="http://schemas.openxmlformats.org/officeDocument/2006/relationships/image" Target="../media/image140.jpg"/><Relationship Id="rId4" Type="http://schemas.openxmlformats.org/officeDocument/2006/relationships/image" Target="../media/image141.jpg"/><Relationship Id="rId5" Type="http://schemas.openxmlformats.org/officeDocument/2006/relationships/hyperlink" Target="http://www.diolosa.com/" TargetMode="External"/><Relationship Id="rId1" Type="http://schemas.openxmlformats.org/officeDocument/2006/relationships/slideLayout" Target="../slideLayouts/slideLayout4.xml"/><Relationship Id="rId2" Type="http://schemas.openxmlformats.org/officeDocument/2006/relationships/image" Target="../media/image139.jp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2.jpg"/><Relationship Id="rId3" Type="http://schemas.openxmlformats.org/officeDocument/2006/relationships/hyperlink" Target="http://www.diolosa.com/" TargetMode="Externa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diolosa.com/" TargetMode="Externa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56.xml.rels><?xml version="1.0" encoding="UTF-8" standalone="yes"?>
<Relationships xmlns="http://schemas.openxmlformats.org/package/2006/relationships"><Relationship Id="rId3" Type="http://schemas.openxmlformats.org/officeDocument/2006/relationships/image" Target="../media/image144.jpg"/><Relationship Id="rId4" Type="http://schemas.openxmlformats.org/officeDocument/2006/relationships/hyperlink" Target="http://www.diolosa.com/" TargetMode="External"/><Relationship Id="rId1" Type="http://schemas.openxmlformats.org/officeDocument/2006/relationships/slideLayout" Target="../slideLayouts/slideLayout3.xml"/><Relationship Id="rId2" Type="http://schemas.openxmlformats.org/officeDocument/2006/relationships/image" Target="../media/image143.jp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5.jpg"/><Relationship Id="rId3" Type="http://schemas.openxmlformats.org/officeDocument/2006/relationships/hyperlink" Target="http://www.diolosa.com/" TargetMode="Externa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6.jpg"/><Relationship Id="rId3" Type="http://schemas.openxmlformats.org/officeDocument/2006/relationships/hyperlink" Target="http://www.diolosa.com/" TargetMode="Externa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7.jpg"/><Relationship Id="rId3" Type="http://schemas.openxmlformats.org/officeDocument/2006/relationships/hyperlink" Target="http://www.diolosa.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2.jpg"/><Relationship Id="rId4" Type="http://schemas.openxmlformats.org/officeDocument/2006/relationships/hyperlink" Target="http://www.diolosa.com/" TargetMode="External"/><Relationship Id="rId1" Type="http://schemas.openxmlformats.org/officeDocument/2006/relationships/slideLayout" Target="../slideLayouts/slideLayout3.xml"/><Relationship Id="rId2" Type="http://schemas.openxmlformats.org/officeDocument/2006/relationships/image" Target="../media/image5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diolosa.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4.jpg"/><Relationship Id="rId4" Type="http://schemas.openxmlformats.org/officeDocument/2006/relationships/hyperlink" Target="http://www.diolosa.com/" TargetMode="External"/><Relationship Id="rId1" Type="http://schemas.openxmlformats.org/officeDocument/2006/relationships/slideLayout" Target="../slideLayouts/slideLayout3.xml"/><Relationship Id="rId2" Type="http://schemas.openxmlformats.org/officeDocument/2006/relationships/image" Target="../media/image53.jpg"/></Relationships>
</file>

<file path=ppt/slides/_rels/slide21.xml.rels><?xml version="1.0" encoding="UTF-8" standalone="yes"?>
<Relationships xmlns="http://schemas.openxmlformats.org/package/2006/relationships"><Relationship Id="rId3" Type="http://schemas.openxmlformats.org/officeDocument/2006/relationships/image" Target="../media/image56.jpg"/><Relationship Id="rId4" Type="http://schemas.openxmlformats.org/officeDocument/2006/relationships/hyperlink" Target="http://www.diolosa.com/" TargetMode="External"/><Relationship Id="rId1" Type="http://schemas.openxmlformats.org/officeDocument/2006/relationships/slideLayout" Target="../slideLayouts/slideLayout3.xml"/><Relationship Id="rId2" Type="http://schemas.openxmlformats.org/officeDocument/2006/relationships/image" Target="../media/image55.jpg"/></Relationships>
</file>

<file path=ppt/slides/_rels/slide22.xml.rels><?xml version="1.0" encoding="UTF-8" standalone="yes"?>
<Relationships xmlns="http://schemas.openxmlformats.org/package/2006/relationships"><Relationship Id="rId3" Type="http://schemas.openxmlformats.org/officeDocument/2006/relationships/image" Target="../media/image58.jpg"/><Relationship Id="rId4" Type="http://schemas.openxmlformats.org/officeDocument/2006/relationships/hyperlink" Target="http://www.diolosa.com/" TargetMode="External"/><Relationship Id="rId1" Type="http://schemas.openxmlformats.org/officeDocument/2006/relationships/slideLayout" Target="../slideLayouts/slideLayout1.xml"/><Relationship Id="rId2" Type="http://schemas.openxmlformats.org/officeDocument/2006/relationships/image" Target="../media/image57.jpg"/></Relationships>
</file>

<file path=ppt/slides/_rels/slide23.xml.rels><?xml version="1.0" encoding="UTF-8" standalone="yes"?>
<Relationships xmlns="http://schemas.openxmlformats.org/package/2006/relationships"><Relationship Id="rId3" Type="http://schemas.openxmlformats.org/officeDocument/2006/relationships/image" Target="../media/image60.jpg"/><Relationship Id="rId4" Type="http://schemas.openxmlformats.org/officeDocument/2006/relationships/hyperlink" Target="http://www.diolosa.com/" TargetMode="External"/><Relationship Id="rId1" Type="http://schemas.openxmlformats.org/officeDocument/2006/relationships/slideLayout" Target="../slideLayouts/slideLayout3.xml"/><Relationship Id="rId2" Type="http://schemas.openxmlformats.org/officeDocument/2006/relationships/image" Target="../media/image59.jpg"/></Relationships>
</file>

<file path=ppt/slides/_rels/slide24.xml.rels><?xml version="1.0" encoding="UTF-8" standalone="yes"?>
<Relationships xmlns="http://schemas.openxmlformats.org/package/2006/relationships"><Relationship Id="rId3" Type="http://schemas.openxmlformats.org/officeDocument/2006/relationships/image" Target="../media/image62.jpg"/><Relationship Id="rId4" Type="http://schemas.openxmlformats.org/officeDocument/2006/relationships/hyperlink" Target="http://www.diolosa.com/" TargetMode="External"/><Relationship Id="rId1" Type="http://schemas.openxmlformats.org/officeDocument/2006/relationships/slideLayout" Target="../slideLayouts/slideLayout1.xml"/><Relationship Id="rId2" Type="http://schemas.openxmlformats.org/officeDocument/2006/relationships/image" Target="../media/image6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3.jpg"/><Relationship Id="rId3" Type="http://schemas.openxmlformats.org/officeDocument/2006/relationships/hyperlink" Target="http://www.diolosa.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diolosa.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4.jpg"/><Relationship Id="rId3" Type="http://schemas.openxmlformats.org/officeDocument/2006/relationships/hyperlink" Target="http://www.diolosa.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diolosa.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g"/><Relationship Id="rId3" Type="http://schemas.openxmlformats.org/officeDocument/2006/relationships/hyperlink" Target="http://www.diolosa.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diolosa.co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5.jpg"/><Relationship Id="rId3" Type="http://schemas.openxmlformats.org/officeDocument/2006/relationships/hyperlink" Target="http://www.diolosa.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7.jpg"/><Relationship Id="rId4" Type="http://schemas.openxmlformats.org/officeDocument/2006/relationships/hyperlink" Target="http://www.diolosa.com/" TargetMode="External"/><Relationship Id="rId1" Type="http://schemas.openxmlformats.org/officeDocument/2006/relationships/slideLayout" Target="../slideLayouts/slideLayout4.xml"/><Relationship Id="rId2" Type="http://schemas.openxmlformats.org/officeDocument/2006/relationships/image" Target="../media/image6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8.jpg"/><Relationship Id="rId3" Type="http://schemas.openxmlformats.org/officeDocument/2006/relationships/hyperlink" Target="http://www.diolosa.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70.jpg"/><Relationship Id="rId4" Type="http://schemas.openxmlformats.org/officeDocument/2006/relationships/hyperlink" Target="http://www.diolosa.com/" TargetMode="External"/><Relationship Id="rId1" Type="http://schemas.openxmlformats.org/officeDocument/2006/relationships/slideLayout" Target="../slideLayouts/slideLayout1.xml"/><Relationship Id="rId2" Type="http://schemas.openxmlformats.org/officeDocument/2006/relationships/image" Target="../media/image69.jpg"/></Relationships>
</file>

<file path=ppt/slides/_rels/slide35.xml.rels><?xml version="1.0" encoding="UTF-8" standalone="yes"?>
<Relationships xmlns="http://schemas.openxmlformats.org/package/2006/relationships"><Relationship Id="rId3" Type="http://schemas.openxmlformats.org/officeDocument/2006/relationships/image" Target="../media/image72.jpg"/><Relationship Id="rId4" Type="http://schemas.openxmlformats.org/officeDocument/2006/relationships/hyperlink" Target="http://www.diolosa.com/" TargetMode="External"/><Relationship Id="rId1" Type="http://schemas.openxmlformats.org/officeDocument/2006/relationships/slideLayout" Target="../slideLayouts/slideLayout1.xml"/><Relationship Id="rId2" Type="http://schemas.openxmlformats.org/officeDocument/2006/relationships/image" Target="../media/image71.jpg"/></Relationships>
</file>

<file path=ppt/slides/_rels/slide36.xml.rels><?xml version="1.0" encoding="UTF-8" standalone="yes"?>
<Relationships xmlns="http://schemas.openxmlformats.org/package/2006/relationships"><Relationship Id="rId3" Type="http://schemas.openxmlformats.org/officeDocument/2006/relationships/image" Target="../media/image74.jpg"/><Relationship Id="rId4" Type="http://schemas.openxmlformats.org/officeDocument/2006/relationships/hyperlink" Target="http://www.diolosa.com/" TargetMode="External"/><Relationship Id="rId1" Type="http://schemas.openxmlformats.org/officeDocument/2006/relationships/slideLayout" Target="../slideLayouts/slideLayout3.xml"/><Relationship Id="rId2" Type="http://schemas.openxmlformats.org/officeDocument/2006/relationships/image" Target="../media/image7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diolosa.co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4.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hyperlink" Target="http://www.diolosa.com/" TargetMode="External"/><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diolosa.com/"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diolosa.com/"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5.jpg"/><Relationship Id="rId3" Type="http://schemas.openxmlformats.org/officeDocument/2006/relationships/hyperlink" Target="http://www.diolosa.com/"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6.jpg"/><Relationship Id="rId3" Type="http://schemas.openxmlformats.org/officeDocument/2006/relationships/hyperlink" Target="http://www.diolosa.com/"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diolosa.com/"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diolosa.com/" TargetMode="External"/></Relationships>
</file>

<file path=ppt/slides/_rels/slide5.xml.rels><?xml version="1.0" encoding="UTF-8" standalone="yes"?>
<Relationships xmlns="http://schemas.openxmlformats.org/package/2006/relationships"><Relationship Id="rId9" Type="http://schemas.openxmlformats.org/officeDocument/2006/relationships/image" Target="../media/image23.png"/><Relationship Id="rId20" Type="http://schemas.openxmlformats.org/officeDocument/2006/relationships/image" Target="../media/image34.png"/><Relationship Id="rId21" Type="http://schemas.openxmlformats.org/officeDocument/2006/relationships/hyperlink" Target="http://www.diolosa.com/" TargetMode="External"/><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image" Target="../media/image27.png"/><Relationship Id="rId14" Type="http://schemas.openxmlformats.org/officeDocument/2006/relationships/image" Target="../media/image28.png"/><Relationship Id="rId15" Type="http://schemas.openxmlformats.org/officeDocument/2006/relationships/image" Target="../media/image29.png"/><Relationship Id="rId16" Type="http://schemas.openxmlformats.org/officeDocument/2006/relationships/image" Target="../media/image30.png"/><Relationship Id="rId17" Type="http://schemas.openxmlformats.org/officeDocument/2006/relationships/image" Target="../media/image31.png"/><Relationship Id="rId18" Type="http://schemas.openxmlformats.org/officeDocument/2006/relationships/image" Target="../media/image32.png"/><Relationship Id="rId19" Type="http://schemas.openxmlformats.org/officeDocument/2006/relationships/image" Target="../media/image33.png"/><Relationship Id="rId1" Type="http://schemas.openxmlformats.org/officeDocument/2006/relationships/slideLayout" Target="../slideLayouts/slideLayout3.xml"/><Relationship Id="rId2" Type="http://schemas.openxmlformats.org/officeDocument/2006/relationships/image" Target="../media/image2.jp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13.png"/><Relationship Id="rId8" Type="http://schemas.openxmlformats.org/officeDocument/2006/relationships/image" Target="../media/image2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7.jpg"/><Relationship Id="rId3" Type="http://schemas.openxmlformats.org/officeDocument/2006/relationships/hyperlink" Target="http://www.diolosa.com/"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8.jpg"/><Relationship Id="rId3" Type="http://schemas.openxmlformats.org/officeDocument/2006/relationships/hyperlink" Target="http://www.diolosa.com/"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9.png"/><Relationship Id="rId3" Type="http://schemas.openxmlformats.org/officeDocument/2006/relationships/hyperlink" Target="http://www.diolosa.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hyperlink" Target="http://www.diolosa.com/" TargetMode="External"/><Relationship Id="rId1" Type="http://schemas.openxmlformats.org/officeDocument/2006/relationships/slideLayout" Target="../slideLayouts/slideLayout1.xml"/><Relationship Id="rId2" Type="http://schemas.openxmlformats.org/officeDocument/2006/relationships/image" Target="../media/image35.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0.jpg"/><Relationship Id="rId3" Type="http://schemas.openxmlformats.org/officeDocument/2006/relationships/hyperlink" Target="http://www.diolosa.com/"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1.jpg"/><Relationship Id="rId3" Type="http://schemas.openxmlformats.org/officeDocument/2006/relationships/hyperlink" Target="http://www.diolosa.com/"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83.jpg"/><Relationship Id="rId4" Type="http://schemas.openxmlformats.org/officeDocument/2006/relationships/hyperlink" Target="http://www.diolosa.com/" TargetMode="External"/><Relationship Id="rId1" Type="http://schemas.openxmlformats.org/officeDocument/2006/relationships/slideLayout" Target="../slideLayouts/slideLayout4.xml"/><Relationship Id="rId2" Type="http://schemas.openxmlformats.org/officeDocument/2006/relationships/image" Target="../media/image82.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jpg"/><Relationship Id="rId3" Type="http://schemas.openxmlformats.org/officeDocument/2006/relationships/hyperlink" Target="http://www.diolosa.com/"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5.jpg"/><Relationship Id="rId3" Type="http://schemas.openxmlformats.org/officeDocument/2006/relationships/hyperlink" Target="http://www.diolosa.com/"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87.jpg"/><Relationship Id="rId4" Type="http://schemas.openxmlformats.org/officeDocument/2006/relationships/hyperlink" Target="http://www.diolosa.com/" TargetMode="External"/><Relationship Id="rId1" Type="http://schemas.openxmlformats.org/officeDocument/2006/relationships/slideLayout" Target="../slideLayouts/slideLayout1.xml"/><Relationship Id="rId2" Type="http://schemas.openxmlformats.org/officeDocument/2006/relationships/image" Target="../media/image86.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8.jpg"/><Relationship Id="rId3" Type="http://schemas.openxmlformats.org/officeDocument/2006/relationships/hyperlink" Target="http://www.diolosa.com/"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9.jpg"/><Relationship Id="rId3" Type="http://schemas.openxmlformats.org/officeDocument/2006/relationships/hyperlink" Target="http://www.diolosa.com/"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91.jpg"/><Relationship Id="rId4" Type="http://schemas.openxmlformats.org/officeDocument/2006/relationships/hyperlink" Target="http://www.diolosa.com/" TargetMode="External"/><Relationship Id="rId1" Type="http://schemas.openxmlformats.org/officeDocument/2006/relationships/slideLayout" Target="../slideLayouts/slideLayout1.xml"/><Relationship Id="rId2" Type="http://schemas.openxmlformats.org/officeDocument/2006/relationships/image" Target="../media/image9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93.jpg"/><Relationship Id="rId4" Type="http://schemas.openxmlformats.org/officeDocument/2006/relationships/hyperlink" Target="http://www.diolosa.com/" TargetMode="External"/><Relationship Id="rId1" Type="http://schemas.openxmlformats.org/officeDocument/2006/relationships/slideLayout" Target="../slideLayouts/slideLayout3.xml"/><Relationship Id="rId2" Type="http://schemas.openxmlformats.org/officeDocument/2006/relationships/image" Target="../media/image92.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4.jpg"/><Relationship Id="rId3" Type="http://schemas.openxmlformats.org/officeDocument/2006/relationships/hyperlink" Target="http://www.diolosa.com/"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5.jpg"/><Relationship Id="rId3" Type="http://schemas.openxmlformats.org/officeDocument/2006/relationships/hyperlink" Target="http://www.diolosa.com/"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diolosa.com/"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6.jpg"/><Relationship Id="rId3" Type="http://schemas.openxmlformats.org/officeDocument/2006/relationships/hyperlink" Target="http://www.diolosa.com/"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98.jpg"/><Relationship Id="rId4" Type="http://schemas.openxmlformats.org/officeDocument/2006/relationships/image" Target="../media/image99.png"/><Relationship Id="rId5" Type="http://schemas.openxmlformats.org/officeDocument/2006/relationships/image" Target="../media/image100.png"/><Relationship Id="rId6" Type="http://schemas.openxmlformats.org/officeDocument/2006/relationships/hyperlink" Target="http://www.diolosa.com/" TargetMode="External"/><Relationship Id="rId1" Type="http://schemas.openxmlformats.org/officeDocument/2006/relationships/slideLayout" Target="../slideLayouts/slideLayout3.xml"/><Relationship Id="rId2" Type="http://schemas.openxmlformats.org/officeDocument/2006/relationships/image" Target="../media/image97.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hyperlink" Target="http://www.diolosa.com/" TargetMode="External"/><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1.jpg"/><Relationship Id="rId3" Type="http://schemas.openxmlformats.org/officeDocument/2006/relationships/hyperlink" Target="http://www.diolosa.com/"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2.jpg"/><Relationship Id="rId3" Type="http://schemas.openxmlformats.org/officeDocument/2006/relationships/hyperlink" Target="http://www.diolosa.com/"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3.jpg"/><Relationship Id="rId3" Type="http://schemas.openxmlformats.org/officeDocument/2006/relationships/hyperlink" Target="http://www.diolosa.com/"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hyperlink" Target="http://www.diolosa.com/" TargetMode="External"/><Relationship Id="rId1" Type="http://schemas.openxmlformats.org/officeDocument/2006/relationships/slideLayout" Target="../slideLayouts/slideLayout4.xml"/><Relationship Id="rId2" Type="http://schemas.openxmlformats.org/officeDocument/2006/relationships/image" Target="../media/image41.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diolosa.com/"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4.jpg"/><Relationship Id="rId3" Type="http://schemas.openxmlformats.org/officeDocument/2006/relationships/hyperlink" Target="http://www.diolosa.com/"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5.jpg"/><Relationship Id="rId3" Type="http://schemas.openxmlformats.org/officeDocument/2006/relationships/hyperlink" Target="http://www.diolosa.com/"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olosa.com/"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6.jpg"/><Relationship Id="rId3" Type="http://schemas.openxmlformats.org/officeDocument/2006/relationships/hyperlink" Target="http://www.diolosa.com/"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32646" y="2781134"/>
            <a:ext cx="5613400" cy="741045"/>
          </a:xfrm>
          <a:prstGeom prst="rect">
            <a:avLst/>
          </a:prstGeom>
        </p:spPr>
        <p:txBody>
          <a:bodyPr vert="horz" wrap="square" lIns="0" tIns="0" rIns="0" bIns="0" rtlCol="0">
            <a:spAutoFit/>
          </a:bodyPr>
          <a:lstStyle/>
          <a:p>
            <a:pPr marL="12700">
              <a:lnSpc>
                <a:spcPct val="100000"/>
              </a:lnSpc>
            </a:pPr>
            <a:r>
              <a:rPr sz="4700" spc="-30" dirty="0"/>
              <a:t>Zhong </a:t>
            </a:r>
            <a:r>
              <a:rPr sz="4700" spc="15" dirty="0"/>
              <a:t>Liu </a:t>
            </a:r>
            <a:r>
              <a:rPr sz="4700" spc="-25" dirty="0" smtClean="0"/>
              <a:t>Po</a:t>
            </a:r>
            <a:r>
              <a:rPr lang="pl-PL" sz="4700" spc="-25" dirty="0" err="1" smtClean="0"/>
              <a:t>lska</a:t>
            </a:r>
            <a:r>
              <a:rPr sz="4700" spc="85" dirty="0" smtClean="0"/>
              <a:t> </a:t>
            </a:r>
            <a:r>
              <a:rPr sz="4700" spc="15" dirty="0"/>
              <a:t>2016</a:t>
            </a:r>
            <a:endParaRPr sz="4700" dirty="0"/>
          </a:p>
        </p:txBody>
      </p:sp>
      <p:sp>
        <p:nvSpPr>
          <p:cNvPr id="3" name="object 3"/>
          <p:cNvSpPr txBox="1"/>
          <p:nvPr/>
        </p:nvSpPr>
        <p:spPr>
          <a:xfrm>
            <a:off x="2020519" y="4294720"/>
            <a:ext cx="6644640" cy="1201611"/>
          </a:xfrm>
          <a:prstGeom prst="rect">
            <a:avLst/>
          </a:prstGeom>
        </p:spPr>
        <p:txBody>
          <a:bodyPr vert="horz" wrap="square" lIns="0" tIns="0" rIns="0" bIns="0" rtlCol="0">
            <a:spAutoFit/>
          </a:bodyPr>
          <a:lstStyle/>
          <a:p>
            <a:pPr marL="12700" marR="5080" algn="ctr">
              <a:lnSpc>
                <a:spcPts val="3100"/>
              </a:lnSpc>
            </a:pPr>
            <a:r>
              <a:rPr lang="pl-PL" sz="3200" b="1" spc="-20" dirty="0" smtClean="0">
                <a:solidFill>
                  <a:srgbClr val="898989"/>
                </a:solidFill>
                <a:latin typeface="Calibri"/>
                <a:cs typeface="Calibri"/>
              </a:rPr>
              <a:t>Krótkie Wprowadzenie w Diagnozę i Strategie Leczenia </a:t>
            </a:r>
            <a:r>
              <a:rPr sz="3200" b="1" spc="-20" dirty="0" err="1" smtClean="0">
                <a:solidFill>
                  <a:srgbClr val="898989"/>
                </a:solidFill>
                <a:latin typeface="Calibri"/>
                <a:cs typeface="Calibri"/>
              </a:rPr>
              <a:t>Zhong</a:t>
            </a:r>
            <a:r>
              <a:rPr sz="3200" b="1" spc="-20" dirty="0" smtClean="0">
                <a:solidFill>
                  <a:srgbClr val="898989"/>
                </a:solidFill>
                <a:latin typeface="Calibri"/>
                <a:cs typeface="Calibri"/>
              </a:rPr>
              <a:t> </a:t>
            </a:r>
            <a:r>
              <a:rPr sz="3200" b="1" spc="15" dirty="0">
                <a:solidFill>
                  <a:srgbClr val="898989"/>
                </a:solidFill>
                <a:latin typeface="Calibri"/>
                <a:cs typeface="Calibri"/>
              </a:rPr>
              <a:t>Liu </a:t>
            </a:r>
            <a:r>
              <a:rPr sz="3200" b="1" spc="-15" dirty="0" smtClean="0">
                <a:solidFill>
                  <a:srgbClr val="898989"/>
                </a:solidFill>
                <a:latin typeface="Calibri"/>
                <a:cs typeface="Calibri"/>
              </a:rPr>
              <a:t>(</a:t>
            </a:r>
            <a:r>
              <a:rPr lang="pl-PL" sz="3200" b="1" spc="-15" dirty="0" smtClean="0">
                <a:solidFill>
                  <a:srgbClr val="898989"/>
                </a:solidFill>
                <a:latin typeface="Calibri"/>
                <a:cs typeface="Calibri"/>
              </a:rPr>
              <a:t>Nowotworów</a:t>
            </a:r>
            <a:r>
              <a:rPr sz="3200" b="1" spc="-15" dirty="0" smtClean="0">
                <a:solidFill>
                  <a:srgbClr val="898989"/>
                </a:solidFill>
                <a:latin typeface="Calibri"/>
                <a:cs typeface="Calibri"/>
              </a:rPr>
              <a:t>)  </a:t>
            </a:r>
            <a:r>
              <a:rPr lang="pl-PL" sz="3200" b="1" spc="-10" dirty="0" smtClean="0">
                <a:solidFill>
                  <a:srgbClr val="898989"/>
                </a:solidFill>
                <a:latin typeface="Calibri"/>
                <a:cs typeface="Calibri"/>
              </a:rPr>
              <a:t>Przez </a:t>
            </a:r>
            <a:r>
              <a:rPr sz="3200" b="1" spc="-5" dirty="0" smtClean="0">
                <a:solidFill>
                  <a:srgbClr val="898989"/>
                </a:solidFill>
                <a:latin typeface="Calibri"/>
                <a:cs typeface="Calibri"/>
              </a:rPr>
              <a:t>Claude</a:t>
            </a:r>
            <a:r>
              <a:rPr lang="pl-PL" sz="3200" b="1" spc="-5" dirty="0" smtClean="0">
                <a:solidFill>
                  <a:srgbClr val="898989"/>
                </a:solidFill>
                <a:latin typeface="Calibri"/>
                <a:cs typeface="Calibri"/>
              </a:rPr>
              <a:t>'a</a:t>
            </a:r>
            <a:r>
              <a:rPr sz="3200" b="1" spc="-20" dirty="0" smtClean="0">
                <a:solidFill>
                  <a:srgbClr val="898989"/>
                </a:solidFill>
                <a:latin typeface="Calibri"/>
                <a:cs typeface="Calibri"/>
              </a:rPr>
              <a:t> </a:t>
            </a:r>
            <a:r>
              <a:rPr sz="3200" b="1" spc="-5" dirty="0">
                <a:solidFill>
                  <a:srgbClr val="898989"/>
                </a:solidFill>
                <a:latin typeface="Calibri"/>
                <a:cs typeface="Calibri"/>
              </a:rPr>
              <a:t>Diolosa</a:t>
            </a:r>
            <a:endParaRPr sz="3200" dirty="0">
              <a:latin typeface="Calibri"/>
              <a:cs typeface="Calibri"/>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03200">
              <a:lnSpc>
                <a:spcPts val="1375"/>
              </a:lnSpc>
            </a:pPr>
            <a:fld id="{81D60167-4931-47E6-BA6A-407CBD079E47}" type="slidenum">
              <a:rPr spc="-5" dirty="0"/>
              <a:t>1</a:t>
            </a:fld>
            <a:endParaRPr spc="-5"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8529421" cy="991182"/>
          </a:xfrm>
          <a:prstGeom prst="rect">
            <a:avLst/>
          </a:prstGeom>
        </p:spPr>
        <p:txBody>
          <a:bodyPr vert="horz" wrap="square" lIns="0" tIns="265316" rIns="0" bIns="0" rtlCol="0">
            <a:spAutoFit/>
          </a:bodyPr>
          <a:lstStyle/>
          <a:p>
            <a:pPr marL="1878964">
              <a:lnSpc>
                <a:spcPct val="100000"/>
              </a:lnSpc>
            </a:pPr>
            <a:r>
              <a:rPr lang="pl-PL" sz="4700" spc="-40" dirty="0" smtClean="0"/>
              <a:t>Strategia leczenia</a:t>
            </a:r>
            <a:endParaRPr sz="4700" dirty="0"/>
          </a:p>
        </p:txBody>
      </p:sp>
      <p:sp>
        <p:nvSpPr>
          <p:cNvPr id="3" name="object 3"/>
          <p:cNvSpPr/>
          <p:nvPr/>
        </p:nvSpPr>
        <p:spPr>
          <a:xfrm>
            <a:off x="939800" y="1879605"/>
            <a:ext cx="4737100" cy="49276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7031799" y="5821692"/>
            <a:ext cx="2362200" cy="1188085"/>
          </a:xfrm>
          <a:prstGeom prst="rect">
            <a:avLst/>
          </a:prstGeom>
        </p:spPr>
        <p:txBody>
          <a:bodyPr vert="horz" wrap="square" lIns="0" tIns="0" rIns="0" bIns="0" rtlCol="0">
            <a:spAutoFit/>
          </a:bodyPr>
          <a:lstStyle/>
          <a:p>
            <a:pPr marL="254000" marR="228600" indent="558800">
              <a:lnSpc>
                <a:spcPts val="3100"/>
              </a:lnSpc>
            </a:pPr>
            <a:r>
              <a:rPr lang="pl-PL" sz="2600" b="1" dirty="0" smtClean="0">
                <a:latin typeface="Calibri"/>
                <a:cs typeface="Calibri"/>
              </a:rPr>
              <a:t>Ziemia</a:t>
            </a:r>
            <a:r>
              <a:rPr sz="2600" b="1" dirty="0" smtClean="0">
                <a:latin typeface="Calibri"/>
                <a:cs typeface="Calibri"/>
              </a:rPr>
              <a:t>  </a:t>
            </a:r>
            <a:r>
              <a:rPr sz="2600" b="1" spc="-10" dirty="0">
                <a:latin typeface="Calibri"/>
                <a:cs typeface="Calibri"/>
              </a:rPr>
              <a:t>Yuan </a:t>
            </a:r>
            <a:r>
              <a:rPr sz="2600" b="1" spc="5" dirty="0">
                <a:latin typeface="Calibri"/>
                <a:cs typeface="Calibri"/>
              </a:rPr>
              <a:t>Qi </a:t>
            </a:r>
            <a:r>
              <a:rPr sz="2600" b="1" dirty="0">
                <a:latin typeface="Calibri"/>
                <a:cs typeface="Calibri"/>
              </a:rPr>
              <a:t>–</a:t>
            </a:r>
            <a:r>
              <a:rPr sz="2600" b="1" spc="-370" dirty="0">
                <a:latin typeface="Calibri"/>
                <a:cs typeface="Calibri"/>
              </a:rPr>
              <a:t> </a:t>
            </a:r>
            <a:r>
              <a:rPr sz="2600" b="1" spc="-5" dirty="0">
                <a:latin typeface="Calibri"/>
                <a:cs typeface="Calibri"/>
              </a:rPr>
              <a:t>Jing</a:t>
            </a:r>
            <a:endParaRPr sz="2600" dirty="0">
              <a:latin typeface="Calibri"/>
              <a:cs typeface="Calibri"/>
            </a:endParaRPr>
          </a:p>
          <a:p>
            <a:pPr marL="12700">
              <a:lnSpc>
                <a:spcPts val="3000"/>
              </a:lnSpc>
            </a:pPr>
            <a:r>
              <a:rPr sz="2600" b="1" spc="10" dirty="0">
                <a:latin typeface="Calibri"/>
                <a:cs typeface="Calibri"/>
              </a:rPr>
              <a:t>Jue </a:t>
            </a:r>
            <a:r>
              <a:rPr sz="2600" b="1" dirty="0">
                <a:latin typeface="Calibri"/>
                <a:cs typeface="Calibri"/>
              </a:rPr>
              <a:t>Yin – </a:t>
            </a:r>
            <a:r>
              <a:rPr sz="2600" b="1" spc="-15" dirty="0">
                <a:latin typeface="Calibri"/>
                <a:cs typeface="Calibri"/>
              </a:rPr>
              <a:t>Xue</a:t>
            </a:r>
            <a:r>
              <a:rPr sz="2600" b="1" spc="-350" dirty="0">
                <a:latin typeface="Calibri"/>
                <a:cs typeface="Calibri"/>
              </a:rPr>
              <a:t> </a:t>
            </a:r>
            <a:r>
              <a:rPr sz="2600" b="1" spc="-5" dirty="0">
                <a:latin typeface="Calibri"/>
                <a:cs typeface="Calibri"/>
              </a:rPr>
              <a:t>Fen</a:t>
            </a:r>
            <a:endParaRPr sz="2600" dirty="0">
              <a:latin typeface="Calibri"/>
              <a:cs typeface="Calibri"/>
            </a:endParaRPr>
          </a:p>
        </p:txBody>
      </p:sp>
      <p:sp>
        <p:nvSpPr>
          <p:cNvPr id="5" name="object 5"/>
          <p:cNvSpPr/>
          <p:nvPr/>
        </p:nvSpPr>
        <p:spPr>
          <a:xfrm>
            <a:off x="7797800" y="3860800"/>
            <a:ext cx="723900" cy="18415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867650" y="3905250"/>
            <a:ext cx="584200" cy="17018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867650" y="3905250"/>
            <a:ext cx="584200" cy="1701800"/>
          </a:xfrm>
          <a:custGeom>
            <a:avLst/>
            <a:gdLst/>
            <a:ahLst/>
            <a:cxnLst/>
            <a:rect l="l" t="t" r="r" b="b"/>
            <a:pathLst>
              <a:path w="584200" h="1701800">
                <a:moveTo>
                  <a:pt x="584200" y="1409585"/>
                </a:moveTo>
                <a:lnTo>
                  <a:pt x="0" y="1409585"/>
                </a:lnTo>
                <a:lnTo>
                  <a:pt x="292100" y="1701800"/>
                </a:lnTo>
                <a:lnTo>
                  <a:pt x="584200" y="1409585"/>
                </a:lnTo>
              </a:path>
              <a:path w="584200" h="1701800">
                <a:moveTo>
                  <a:pt x="146050" y="1409585"/>
                </a:moveTo>
                <a:lnTo>
                  <a:pt x="438150" y="1409585"/>
                </a:lnTo>
              </a:path>
              <a:path w="584200" h="1701800">
                <a:moveTo>
                  <a:pt x="438150" y="1409585"/>
                </a:moveTo>
                <a:lnTo>
                  <a:pt x="146050" y="1409585"/>
                </a:lnTo>
              </a:path>
              <a:path w="584200" h="1701800">
                <a:moveTo>
                  <a:pt x="438150" y="292226"/>
                </a:moveTo>
                <a:lnTo>
                  <a:pt x="146050" y="292226"/>
                </a:lnTo>
                <a:lnTo>
                  <a:pt x="146050" y="1409585"/>
                </a:lnTo>
                <a:lnTo>
                  <a:pt x="438150" y="1409585"/>
                </a:lnTo>
                <a:lnTo>
                  <a:pt x="438150" y="292226"/>
                </a:lnTo>
              </a:path>
              <a:path w="584200" h="1701800">
                <a:moveTo>
                  <a:pt x="146050" y="292226"/>
                </a:moveTo>
                <a:lnTo>
                  <a:pt x="438149" y="292226"/>
                </a:lnTo>
              </a:path>
              <a:path w="584200" h="1701800">
                <a:moveTo>
                  <a:pt x="438150" y="292226"/>
                </a:moveTo>
                <a:lnTo>
                  <a:pt x="146050" y="292226"/>
                </a:lnTo>
              </a:path>
              <a:path w="584200" h="1701800">
                <a:moveTo>
                  <a:pt x="292100" y="0"/>
                </a:moveTo>
                <a:lnTo>
                  <a:pt x="0" y="292226"/>
                </a:lnTo>
                <a:lnTo>
                  <a:pt x="584200" y="292226"/>
                </a:lnTo>
                <a:lnTo>
                  <a:pt x="292100" y="0"/>
                </a:lnTo>
              </a:path>
            </a:pathLst>
          </a:custGeom>
        </p:spPr>
        <p:txBody>
          <a:bodyPr wrap="square" lIns="0" tIns="0" rIns="0" bIns="0" rtlCol="0"/>
          <a:lstStyle/>
          <a:p>
            <a:endParaRPr/>
          </a:p>
        </p:txBody>
      </p:sp>
      <p:sp>
        <p:nvSpPr>
          <p:cNvPr id="8" name="object 8"/>
          <p:cNvSpPr/>
          <p:nvPr/>
        </p:nvSpPr>
        <p:spPr>
          <a:xfrm>
            <a:off x="7867650" y="3905252"/>
            <a:ext cx="584200" cy="1701800"/>
          </a:xfrm>
          <a:custGeom>
            <a:avLst/>
            <a:gdLst/>
            <a:ahLst/>
            <a:cxnLst/>
            <a:rect l="l" t="t" r="r" b="b"/>
            <a:pathLst>
              <a:path w="584200" h="1701800">
                <a:moveTo>
                  <a:pt x="292099" y="1701797"/>
                </a:moveTo>
                <a:lnTo>
                  <a:pt x="0" y="1409571"/>
                </a:lnTo>
                <a:lnTo>
                  <a:pt x="146051" y="1409571"/>
                </a:lnTo>
                <a:lnTo>
                  <a:pt x="146051" y="292218"/>
                </a:lnTo>
                <a:lnTo>
                  <a:pt x="0" y="292218"/>
                </a:lnTo>
                <a:lnTo>
                  <a:pt x="292099" y="0"/>
                </a:lnTo>
                <a:lnTo>
                  <a:pt x="584200" y="292218"/>
                </a:lnTo>
                <a:lnTo>
                  <a:pt x="438150" y="292218"/>
                </a:lnTo>
                <a:lnTo>
                  <a:pt x="438150" y="1409571"/>
                </a:lnTo>
                <a:lnTo>
                  <a:pt x="584200" y="1409571"/>
                </a:lnTo>
                <a:lnTo>
                  <a:pt x="292099" y="1701797"/>
                </a:lnTo>
                <a:close/>
              </a:path>
            </a:pathLst>
          </a:custGeom>
          <a:ln w="12705">
            <a:solidFill>
              <a:srgbClr val="4A7EBB"/>
            </a:solidFill>
          </a:ln>
        </p:spPr>
        <p:txBody>
          <a:bodyPr wrap="square" lIns="0" tIns="0" rIns="0" bIns="0" rtlCol="0"/>
          <a:lstStyle/>
          <a:p>
            <a:endParaRPr/>
          </a:p>
        </p:txBody>
      </p:sp>
      <p:sp>
        <p:nvSpPr>
          <p:cNvPr id="9" name="object 9"/>
          <p:cNvSpPr txBox="1"/>
          <p:nvPr/>
        </p:nvSpPr>
        <p:spPr>
          <a:xfrm>
            <a:off x="6941236" y="1511731"/>
            <a:ext cx="2463800" cy="2482731"/>
          </a:xfrm>
          <a:prstGeom prst="rect">
            <a:avLst/>
          </a:prstGeom>
        </p:spPr>
        <p:txBody>
          <a:bodyPr vert="horz" wrap="square" lIns="0" tIns="0" rIns="0" bIns="0" rtlCol="0">
            <a:spAutoFit/>
          </a:bodyPr>
          <a:lstStyle/>
          <a:p>
            <a:pPr marL="62865" marR="272415" indent="622300">
              <a:lnSpc>
                <a:spcPts val="3100"/>
              </a:lnSpc>
            </a:pPr>
            <a:r>
              <a:rPr lang="pl-PL" sz="2600" b="1" spc="-15" dirty="0" smtClean="0">
                <a:latin typeface="Calibri"/>
                <a:cs typeface="Calibri"/>
              </a:rPr>
              <a:t>Niebo</a:t>
            </a:r>
            <a:r>
              <a:rPr sz="2600" b="1" spc="-15" dirty="0" smtClean="0">
                <a:latin typeface="Calibri"/>
                <a:cs typeface="Calibri"/>
              </a:rPr>
              <a:t> </a:t>
            </a:r>
            <a:r>
              <a:rPr sz="2600" b="1" spc="-10" dirty="0" smtClean="0">
                <a:latin typeface="Calibri"/>
                <a:cs typeface="Calibri"/>
              </a:rPr>
              <a:t>Shen </a:t>
            </a:r>
            <a:r>
              <a:rPr sz="2600" b="1" dirty="0" smtClean="0">
                <a:latin typeface="Calibri"/>
                <a:cs typeface="Calibri"/>
              </a:rPr>
              <a:t>– </a:t>
            </a:r>
            <a:r>
              <a:rPr sz="2600" b="1" spc="5" dirty="0" smtClean="0">
                <a:latin typeface="Calibri"/>
                <a:cs typeface="Calibri"/>
              </a:rPr>
              <a:t>Po</a:t>
            </a:r>
            <a:r>
              <a:rPr lang="pl-PL" sz="2600" b="1" spc="5" dirty="0" smtClean="0">
                <a:latin typeface="Calibri"/>
                <a:cs typeface="Calibri"/>
              </a:rPr>
              <a:t>,</a:t>
            </a:r>
            <a:r>
              <a:rPr sz="2600" b="1" spc="5" dirty="0" smtClean="0">
                <a:latin typeface="Calibri"/>
                <a:cs typeface="Calibri"/>
              </a:rPr>
              <a:t> </a:t>
            </a:r>
            <a:r>
              <a:rPr sz="2600" b="1" spc="-495" dirty="0" smtClean="0">
                <a:latin typeface="Calibri"/>
                <a:cs typeface="Calibri"/>
              </a:rPr>
              <a:t> </a:t>
            </a:r>
            <a:r>
              <a:rPr sz="2600" b="1" spc="-425" dirty="0" smtClean="0">
                <a:latin typeface="Calibri"/>
                <a:cs typeface="Calibri"/>
              </a:rPr>
              <a:t> </a:t>
            </a:r>
            <a:r>
              <a:rPr sz="2600" b="1" spc="-15" dirty="0" smtClean="0">
                <a:latin typeface="Calibri"/>
                <a:cs typeface="Calibri"/>
              </a:rPr>
              <a:t>Hun</a:t>
            </a:r>
            <a:endParaRPr sz="2600" dirty="0" smtClean="0">
              <a:latin typeface="Calibri"/>
              <a:cs typeface="Calibri"/>
            </a:endParaRPr>
          </a:p>
          <a:p>
            <a:pPr>
              <a:lnSpc>
                <a:spcPct val="100000"/>
              </a:lnSpc>
            </a:pPr>
            <a:endParaRPr sz="2600" dirty="0">
              <a:latin typeface="Times New Roman"/>
              <a:cs typeface="Times New Roman"/>
            </a:endParaRPr>
          </a:p>
          <a:p>
            <a:pPr>
              <a:lnSpc>
                <a:spcPct val="100000"/>
              </a:lnSpc>
              <a:spcBef>
                <a:spcPts val="35"/>
              </a:spcBef>
            </a:pPr>
            <a:endParaRPr sz="3200" dirty="0">
              <a:latin typeface="Times New Roman"/>
              <a:cs typeface="Times New Roman"/>
            </a:endParaRPr>
          </a:p>
          <a:p>
            <a:pPr marL="12700" marR="5080" indent="723900">
              <a:lnSpc>
                <a:spcPts val="3100"/>
              </a:lnSpc>
            </a:pPr>
            <a:r>
              <a:rPr lang="pl-PL" sz="2600" b="1" spc="-10" dirty="0" smtClean="0">
                <a:latin typeface="Calibri"/>
                <a:cs typeface="Calibri"/>
              </a:rPr>
              <a:t>Człowiek</a:t>
            </a:r>
            <a:r>
              <a:rPr sz="2600" b="1" spc="-10" dirty="0" smtClean="0">
                <a:latin typeface="Calibri"/>
                <a:cs typeface="Calibri"/>
              </a:rPr>
              <a:t>  </a:t>
            </a:r>
            <a:r>
              <a:rPr sz="2600" b="1" spc="-35" dirty="0">
                <a:latin typeface="Calibri"/>
                <a:cs typeface="Calibri"/>
              </a:rPr>
              <a:t>Yang </a:t>
            </a:r>
            <a:r>
              <a:rPr sz="2600" b="1" spc="-20" dirty="0">
                <a:latin typeface="Calibri"/>
                <a:cs typeface="Calibri"/>
              </a:rPr>
              <a:t>Ming/Tai</a:t>
            </a:r>
            <a:r>
              <a:rPr sz="2600" b="1" spc="-300" dirty="0">
                <a:latin typeface="Calibri"/>
                <a:cs typeface="Calibri"/>
              </a:rPr>
              <a:t> </a:t>
            </a:r>
            <a:r>
              <a:rPr sz="2600" b="1" dirty="0">
                <a:latin typeface="Calibri"/>
                <a:cs typeface="Calibri"/>
              </a:rPr>
              <a:t>Yin</a:t>
            </a:r>
            <a:endParaRPr sz="2600" dirty="0">
              <a:latin typeface="Calibri"/>
              <a:cs typeface="Calibri"/>
            </a:endParaRPr>
          </a:p>
        </p:txBody>
      </p:sp>
      <p:sp>
        <p:nvSpPr>
          <p:cNvPr id="10" name="object 10"/>
          <p:cNvSpPr/>
          <p:nvPr/>
        </p:nvSpPr>
        <p:spPr>
          <a:xfrm>
            <a:off x="7797800" y="2273300"/>
            <a:ext cx="723900" cy="101600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7867650" y="2317750"/>
            <a:ext cx="584200" cy="876300"/>
          </a:xfrm>
          <a:custGeom>
            <a:avLst/>
            <a:gdLst/>
            <a:ahLst/>
            <a:cxnLst/>
            <a:rect l="l" t="t" r="r" b="b"/>
            <a:pathLst>
              <a:path w="584200" h="876300">
                <a:moveTo>
                  <a:pt x="584200" y="584073"/>
                </a:moveTo>
                <a:lnTo>
                  <a:pt x="0" y="584073"/>
                </a:lnTo>
                <a:lnTo>
                  <a:pt x="292100" y="876300"/>
                </a:lnTo>
                <a:lnTo>
                  <a:pt x="584200" y="584073"/>
                </a:lnTo>
              </a:path>
              <a:path w="584200" h="876300">
                <a:moveTo>
                  <a:pt x="146050" y="584073"/>
                </a:moveTo>
                <a:lnTo>
                  <a:pt x="438150" y="584073"/>
                </a:lnTo>
              </a:path>
              <a:path w="584200" h="876300">
                <a:moveTo>
                  <a:pt x="438150" y="584073"/>
                </a:moveTo>
                <a:lnTo>
                  <a:pt x="146050" y="584073"/>
                </a:lnTo>
              </a:path>
              <a:path w="584200" h="876300">
                <a:moveTo>
                  <a:pt x="438150" y="292226"/>
                </a:moveTo>
                <a:lnTo>
                  <a:pt x="146050" y="292226"/>
                </a:lnTo>
                <a:lnTo>
                  <a:pt x="146050" y="584073"/>
                </a:lnTo>
                <a:lnTo>
                  <a:pt x="438150" y="584073"/>
                </a:lnTo>
                <a:lnTo>
                  <a:pt x="438150" y="292226"/>
                </a:lnTo>
              </a:path>
              <a:path w="584200" h="876300">
                <a:moveTo>
                  <a:pt x="146050" y="292226"/>
                </a:moveTo>
                <a:lnTo>
                  <a:pt x="438150" y="292226"/>
                </a:lnTo>
              </a:path>
              <a:path w="584200" h="876300">
                <a:moveTo>
                  <a:pt x="438150" y="292226"/>
                </a:moveTo>
                <a:lnTo>
                  <a:pt x="146050" y="292226"/>
                </a:lnTo>
              </a:path>
              <a:path w="584200" h="876300">
                <a:moveTo>
                  <a:pt x="292100" y="0"/>
                </a:moveTo>
                <a:lnTo>
                  <a:pt x="0" y="292226"/>
                </a:lnTo>
                <a:lnTo>
                  <a:pt x="584200" y="292226"/>
                </a:lnTo>
                <a:lnTo>
                  <a:pt x="292100" y="0"/>
                </a:lnTo>
              </a:path>
            </a:pathLst>
          </a:custGeom>
        </p:spPr>
        <p:txBody>
          <a:bodyPr wrap="square" lIns="0" tIns="0" rIns="0" bIns="0" rtlCol="0"/>
          <a:lstStyle/>
          <a:p>
            <a:endParaRPr/>
          </a:p>
        </p:txBody>
      </p:sp>
      <p:sp>
        <p:nvSpPr>
          <p:cNvPr id="12" name="object 12"/>
          <p:cNvSpPr/>
          <p:nvPr/>
        </p:nvSpPr>
        <p:spPr>
          <a:xfrm>
            <a:off x="7867650" y="2317750"/>
            <a:ext cx="584200" cy="876300"/>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7867650" y="2317750"/>
            <a:ext cx="584200" cy="876300"/>
          </a:xfrm>
          <a:custGeom>
            <a:avLst/>
            <a:gdLst/>
            <a:ahLst/>
            <a:cxnLst/>
            <a:rect l="l" t="t" r="r" b="b"/>
            <a:pathLst>
              <a:path w="584200" h="876300">
                <a:moveTo>
                  <a:pt x="584200" y="584073"/>
                </a:moveTo>
                <a:lnTo>
                  <a:pt x="0" y="584073"/>
                </a:lnTo>
                <a:lnTo>
                  <a:pt x="292100" y="876300"/>
                </a:lnTo>
                <a:lnTo>
                  <a:pt x="584200" y="584073"/>
                </a:lnTo>
              </a:path>
              <a:path w="584200" h="876300">
                <a:moveTo>
                  <a:pt x="146050" y="584073"/>
                </a:moveTo>
                <a:lnTo>
                  <a:pt x="438150" y="584073"/>
                </a:lnTo>
              </a:path>
              <a:path w="584200" h="876300">
                <a:moveTo>
                  <a:pt x="438150" y="584073"/>
                </a:moveTo>
                <a:lnTo>
                  <a:pt x="146050" y="584073"/>
                </a:lnTo>
              </a:path>
              <a:path w="584200" h="876300">
                <a:moveTo>
                  <a:pt x="438150" y="292226"/>
                </a:moveTo>
                <a:lnTo>
                  <a:pt x="146050" y="292226"/>
                </a:lnTo>
                <a:lnTo>
                  <a:pt x="146050" y="584073"/>
                </a:lnTo>
                <a:lnTo>
                  <a:pt x="438150" y="584073"/>
                </a:lnTo>
                <a:lnTo>
                  <a:pt x="438150" y="292226"/>
                </a:lnTo>
              </a:path>
              <a:path w="584200" h="876300">
                <a:moveTo>
                  <a:pt x="146050" y="292226"/>
                </a:moveTo>
                <a:lnTo>
                  <a:pt x="438150" y="292226"/>
                </a:lnTo>
              </a:path>
              <a:path w="584200" h="876300">
                <a:moveTo>
                  <a:pt x="438150" y="292226"/>
                </a:moveTo>
                <a:lnTo>
                  <a:pt x="146050" y="292226"/>
                </a:lnTo>
              </a:path>
              <a:path w="584200" h="876300">
                <a:moveTo>
                  <a:pt x="292100" y="0"/>
                </a:moveTo>
                <a:lnTo>
                  <a:pt x="0" y="292226"/>
                </a:lnTo>
                <a:lnTo>
                  <a:pt x="584200" y="292226"/>
                </a:lnTo>
                <a:lnTo>
                  <a:pt x="292100" y="0"/>
                </a:lnTo>
              </a:path>
            </a:pathLst>
          </a:custGeom>
        </p:spPr>
        <p:txBody>
          <a:bodyPr wrap="square" lIns="0" tIns="0" rIns="0" bIns="0" rtlCol="0"/>
          <a:lstStyle/>
          <a:p>
            <a:endParaRPr/>
          </a:p>
        </p:txBody>
      </p:sp>
      <p:sp>
        <p:nvSpPr>
          <p:cNvPr id="14" name="object 14"/>
          <p:cNvSpPr/>
          <p:nvPr/>
        </p:nvSpPr>
        <p:spPr>
          <a:xfrm>
            <a:off x="7867649" y="2317749"/>
            <a:ext cx="584200" cy="876300"/>
          </a:xfrm>
          <a:custGeom>
            <a:avLst/>
            <a:gdLst/>
            <a:ahLst/>
            <a:cxnLst/>
            <a:rect l="l" t="t" r="r" b="b"/>
            <a:pathLst>
              <a:path w="584200" h="876300">
                <a:moveTo>
                  <a:pt x="292099" y="876300"/>
                </a:moveTo>
                <a:lnTo>
                  <a:pt x="0" y="584073"/>
                </a:lnTo>
                <a:lnTo>
                  <a:pt x="146049" y="584073"/>
                </a:lnTo>
                <a:lnTo>
                  <a:pt x="146049" y="292225"/>
                </a:lnTo>
                <a:lnTo>
                  <a:pt x="0" y="292225"/>
                </a:lnTo>
                <a:lnTo>
                  <a:pt x="292099" y="0"/>
                </a:lnTo>
                <a:lnTo>
                  <a:pt x="584200" y="292225"/>
                </a:lnTo>
                <a:lnTo>
                  <a:pt x="438149" y="292225"/>
                </a:lnTo>
                <a:lnTo>
                  <a:pt x="438149" y="584073"/>
                </a:lnTo>
                <a:lnTo>
                  <a:pt x="584200" y="584073"/>
                </a:lnTo>
                <a:lnTo>
                  <a:pt x="292099" y="876300"/>
                </a:lnTo>
                <a:close/>
              </a:path>
            </a:pathLst>
          </a:custGeom>
          <a:ln w="12704">
            <a:solidFill>
              <a:srgbClr val="4A7EBB"/>
            </a:solidFill>
          </a:ln>
        </p:spPr>
        <p:txBody>
          <a:bodyPr wrap="square" lIns="0" tIns="0" rIns="0" bIns="0" rtlCol="0"/>
          <a:lstStyle/>
          <a:p>
            <a:endParaRPr/>
          </a:p>
        </p:txBody>
      </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7"/>
              </a:rPr>
              <a:t>www.diolosa.com</a:t>
            </a:r>
            <a:r>
              <a:rPr spc="-35" dirty="0"/>
              <a:t> </a:t>
            </a:r>
            <a:r>
              <a:rPr spc="-20" dirty="0">
                <a:hlinkClick r:id="rId7"/>
              </a:rPr>
              <a:t>www.diolosa.com</a:t>
            </a:r>
          </a:p>
        </p:txBody>
      </p:sp>
      <p:sp>
        <p:nvSpPr>
          <p:cNvPr id="16" name="object 16"/>
          <p:cNvSpPr txBox="1"/>
          <p:nvPr/>
        </p:nvSpPr>
        <p:spPr>
          <a:xfrm>
            <a:off x="9446348" y="7017467"/>
            <a:ext cx="203835" cy="191135"/>
          </a:xfrm>
          <a:prstGeom prst="rect">
            <a:avLst/>
          </a:prstGeom>
        </p:spPr>
        <p:txBody>
          <a:bodyPr vert="horz" wrap="square" lIns="0" tIns="0" rIns="0" bIns="0" rtlCol="0">
            <a:spAutoFit/>
          </a:bodyPr>
          <a:lstStyle/>
          <a:p>
            <a:pPr marL="12700">
              <a:lnSpc>
                <a:spcPts val="1375"/>
              </a:lnSpc>
            </a:pPr>
            <a:r>
              <a:rPr sz="1300" spc="30" dirty="0">
                <a:solidFill>
                  <a:srgbClr val="898989"/>
                </a:solidFill>
                <a:latin typeface="Calibri"/>
                <a:cs typeface="Calibri"/>
              </a:rPr>
              <a:t>10</a:t>
            </a:r>
            <a:endParaRPr sz="1300">
              <a:latin typeface="Calibri"/>
              <a:cs typeface="Calibri"/>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8" name="object 8"/>
          <p:cNvSpPr txBox="1"/>
          <p:nvPr/>
        </p:nvSpPr>
        <p:spPr>
          <a:xfrm>
            <a:off x="9357448" y="7017467"/>
            <a:ext cx="292735" cy="191135"/>
          </a:xfrm>
          <a:prstGeom prst="rect">
            <a:avLst/>
          </a:prstGeom>
        </p:spPr>
        <p:txBody>
          <a:bodyPr vert="horz" wrap="square" lIns="0" tIns="0" rIns="0" bIns="0" rtlCol="0">
            <a:spAutoFit/>
          </a:bodyPr>
          <a:lstStyle/>
          <a:p>
            <a:pPr marL="12700">
              <a:lnSpc>
                <a:spcPts val="1375"/>
              </a:lnSpc>
            </a:pPr>
            <a:r>
              <a:rPr sz="1300" spc="30" dirty="0">
                <a:solidFill>
                  <a:srgbClr val="898989"/>
                </a:solidFill>
                <a:latin typeface="Calibri"/>
                <a:cs typeface="Calibri"/>
              </a:rPr>
              <a:t>101</a:t>
            </a:r>
            <a:endParaRPr sz="1300">
              <a:latin typeface="Calibri"/>
              <a:cs typeface="Calibri"/>
            </a:endParaRPr>
          </a:p>
        </p:txBody>
      </p:sp>
      <p:sp>
        <p:nvSpPr>
          <p:cNvPr id="2" name="object 2"/>
          <p:cNvSpPr txBox="1">
            <a:spLocks noGrp="1"/>
          </p:cNvSpPr>
          <p:nvPr>
            <p:ph type="title"/>
          </p:nvPr>
        </p:nvSpPr>
        <p:spPr>
          <a:xfrm>
            <a:off x="1081989" y="357225"/>
            <a:ext cx="8529421" cy="1308050"/>
          </a:xfrm>
          <a:prstGeom prst="rect">
            <a:avLst/>
          </a:prstGeom>
        </p:spPr>
        <p:txBody>
          <a:bodyPr vert="horz" wrap="square" lIns="0" tIns="0" rIns="0" bIns="0" rtlCol="0">
            <a:spAutoFit/>
          </a:bodyPr>
          <a:lstStyle/>
          <a:p>
            <a:pPr marL="2297430" marR="5080" indent="-495300">
              <a:lnSpc>
                <a:spcPts val="5100"/>
              </a:lnSpc>
            </a:pPr>
            <a:r>
              <a:rPr lang="pl-PL" spc="-5" dirty="0" smtClean="0"/>
              <a:t>Pusty ogień</a:t>
            </a:r>
            <a:br>
              <a:rPr lang="pl-PL" spc="-5" dirty="0" smtClean="0"/>
            </a:br>
            <a:r>
              <a:rPr spc="5" dirty="0" smtClean="0"/>
              <a:t>Clearing </a:t>
            </a:r>
            <a:r>
              <a:rPr spc="-5" dirty="0"/>
              <a:t>the</a:t>
            </a:r>
            <a:r>
              <a:rPr spc="-210" dirty="0"/>
              <a:t> </a:t>
            </a:r>
            <a:r>
              <a:rPr spc="-5" dirty="0"/>
              <a:t>Heat</a:t>
            </a:r>
          </a:p>
        </p:txBody>
      </p:sp>
      <p:sp>
        <p:nvSpPr>
          <p:cNvPr id="9" name="object 3"/>
          <p:cNvSpPr txBox="1"/>
          <p:nvPr/>
        </p:nvSpPr>
        <p:spPr>
          <a:xfrm>
            <a:off x="1030477" y="1866219"/>
            <a:ext cx="8629015" cy="1390252"/>
          </a:xfrm>
          <a:prstGeom prst="rect">
            <a:avLst/>
          </a:prstGeom>
        </p:spPr>
        <p:txBody>
          <a:bodyPr vert="horz" wrap="square" lIns="0" tIns="4445" rIns="0" bIns="0" rtlCol="0">
            <a:spAutoFit/>
          </a:bodyPr>
          <a:lstStyle/>
          <a:p>
            <a:pPr marL="381000" marR="5080" indent="-368300">
              <a:lnSpc>
                <a:spcPct val="79000"/>
              </a:lnSpc>
              <a:spcBef>
                <a:spcPts val="35"/>
              </a:spcBef>
              <a:buFont typeface="Arial"/>
              <a:buChar char="•"/>
              <a:tabLst>
                <a:tab pos="380365" algn="l"/>
                <a:tab pos="381000" algn="l"/>
              </a:tabLst>
            </a:pPr>
            <a:r>
              <a:rPr sz="1900" b="1" spc="5" dirty="0">
                <a:latin typeface="Calibri"/>
                <a:cs typeface="Calibri"/>
              </a:rPr>
              <a:t>Clearing </a:t>
            </a:r>
            <a:r>
              <a:rPr sz="1900" b="1" spc="-5" dirty="0">
                <a:latin typeface="Calibri"/>
                <a:cs typeface="Calibri"/>
              </a:rPr>
              <a:t>Heat </a:t>
            </a:r>
            <a:r>
              <a:rPr lang="pl-PL" sz="1900" spc="-25" dirty="0" smtClean="0">
                <a:latin typeface="Calibri"/>
                <a:cs typeface="Calibri"/>
              </a:rPr>
              <a:t>jest używana do leczenia niedoboru Yin z pustym gorącem</a:t>
            </a:r>
            <a:r>
              <a:rPr sz="1900" dirty="0" smtClean="0">
                <a:latin typeface="Calibri"/>
                <a:cs typeface="Calibri"/>
              </a:rPr>
              <a:t>. </a:t>
            </a:r>
            <a:r>
              <a:rPr lang="pl-PL" sz="1900" spc="5" dirty="0" smtClean="0">
                <a:latin typeface="Calibri"/>
                <a:cs typeface="Calibri"/>
              </a:rPr>
              <a:t>To ziołowe remedium odżywia Yin</a:t>
            </a:r>
            <a:r>
              <a:rPr sz="1900" spc="-5" dirty="0" smtClean="0">
                <a:latin typeface="Calibri"/>
                <a:cs typeface="Calibri"/>
              </a:rPr>
              <a:t>, </a:t>
            </a:r>
            <a:r>
              <a:rPr lang="pl-PL" sz="1900" spc="5" dirty="0" smtClean="0">
                <a:latin typeface="Calibri"/>
                <a:cs typeface="Calibri"/>
              </a:rPr>
              <a:t>oczyszcza puste gorąco</a:t>
            </a:r>
            <a:r>
              <a:rPr sz="1900" dirty="0" smtClean="0">
                <a:latin typeface="Calibri"/>
                <a:cs typeface="Calibri"/>
              </a:rPr>
              <a:t>, </a:t>
            </a:r>
            <a:r>
              <a:rPr lang="pl-PL" sz="1900" dirty="0" smtClean="0">
                <a:latin typeface="Calibri"/>
                <a:cs typeface="Calibri"/>
              </a:rPr>
              <a:t>oczyszcza gorąco krwi</a:t>
            </a:r>
            <a:r>
              <a:rPr sz="1900" spc="15" dirty="0" smtClean="0">
                <a:latin typeface="Calibri"/>
                <a:cs typeface="Calibri"/>
              </a:rPr>
              <a:t>,  </a:t>
            </a:r>
            <a:r>
              <a:rPr sz="1900" spc="195" dirty="0" smtClean="0">
                <a:latin typeface="Calibri"/>
                <a:cs typeface="Calibri"/>
              </a:rPr>
              <a:t> </a:t>
            </a:r>
            <a:r>
              <a:rPr lang="pl-PL" sz="1900" spc="10" dirty="0" smtClean="0">
                <a:latin typeface="Calibri"/>
                <a:cs typeface="Calibri"/>
              </a:rPr>
              <a:t>odżywia płyny ciała</a:t>
            </a:r>
            <a:r>
              <a:rPr sz="1900" spc="10" dirty="0" smtClean="0">
                <a:latin typeface="Calibri"/>
                <a:cs typeface="Calibri"/>
              </a:rPr>
              <a:t> </a:t>
            </a:r>
            <a:r>
              <a:rPr sz="1900" spc="30" dirty="0">
                <a:latin typeface="Calibri"/>
                <a:cs typeface="Calibri"/>
              </a:rPr>
              <a:t>(jin </a:t>
            </a:r>
            <a:r>
              <a:rPr sz="1900" spc="-5" dirty="0">
                <a:latin typeface="Calibri"/>
                <a:cs typeface="Calibri"/>
              </a:rPr>
              <a:t>ye) </a:t>
            </a:r>
            <a:r>
              <a:rPr lang="pl-PL" sz="1900" spc="-5" dirty="0" smtClean="0">
                <a:latin typeface="Calibri"/>
                <a:cs typeface="Calibri"/>
              </a:rPr>
              <a:t>oraz Yin płuc</a:t>
            </a:r>
            <a:r>
              <a:rPr sz="1900" spc="-5" dirty="0" smtClean="0">
                <a:latin typeface="Calibri"/>
                <a:cs typeface="Calibri"/>
              </a:rPr>
              <a:t>, </a:t>
            </a:r>
            <a:r>
              <a:rPr lang="pl-PL" sz="1900" spc="10" dirty="0" smtClean="0">
                <a:latin typeface="Calibri"/>
                <a:cs typeface="Calibri"/>
              </a:rPr>
              <a:t>sprowadza Qi płuc w dół</a:t>
            </a:r>
            <a:r>
              <a:rPr sz="1900" dirty="0" smtClean="0">
                <a:latin typeface="Calibri"/>
                <a:cs typeface="Calibri"/>
              </a:rPr>
              <a:t>, </a:t>
            </a:r>
            <a:r>
              <a:rPr lang="pl-PL" sz="1900" spc="20" dirty="0" smtClean="0">
                <a:latin typeface="Calibri"/>
                <a:cs typeface="Calibri"/>
              </a:rPr>
              <a:t>uspokaja </a:t>
            </a:r>
            <a:r>
              <a:rPr lang="pl-PL" sz="1900" spc="20" dirty="0">
                <a:latin typeface="Calibri"/>
                <a:cs typeface="Calibri"/>
              </a:rPr>
              <a:t>Y</a:t>
            </a:r>
            <a:r>
              <a:rPr lang="pl-PL" sz="1900" spc="20" dirty="0" smtClean="0">
                <a:latin typeface="Calibri"/>
                <a:cs typeface="Calibri"/>
              </a:rPr>
              <a:t>ang wątroby i serca</a:t>
            </a:r>
            <a:r>
              <a:rPr sz="1900" spc="5" dirty="0" smtClean="0">
                <a:latin typeface="Calibri"/>
                <a:cs typeface="Calibri"/>
              </a:rPr>
              <a:t>, </a:t>
            </a:r>
            <a:r>
              <a:rPr lang="pl-PL" sz="1900" spc="20" dirty="0" smtClean="0">
                <a:latin typeface="Calibri"/>
                <a:cs typeface="Calibri"/>
              </a:rPr>
              <a:t>uspokaja gorączki z niedoboru i poty nocne</a:t>
            </a:r>
            <a:r>
              <a:rPr sz="1900" spc="-10" dirty="0" smtClean="0">
                <a:latin typeface="Calibri"/>
                <a:cs typeface="Calibri"/>
              </a:rPr>
              <a:t>, </a:t>
            </a:r>
            <a:r>
              <a:rPr lang="pl-PL" sz="1900" spc="10" dirty="0" smtClean="0">
                <a:latin typeface="Calibri"/>
                <a:cs typeface="Calibri"/>
              </a:rPr>
              <a:t>wzmacnia Qi nerek</a:t>
            </a:r>
            <a:r>
              <a:rPr sz="1900" spc="-15" dirty="0" smtClean="0">
                <a:latin typeface="Calibri"/>
                <a:cs typeface="Calibri"/>
              </a:rPr>
              <a:t>, </a:t>
            </a:r>
            <a:r>
              <a:rPr lang="pl-PL" sz="1900" spc="10" dirty="0" smtClean="0">
                <a:latin typeface="Calibri"/>
                <a:cs typeface="Calibri"/>
              </a:rPr>
              <a:t>odżywia </a:t>
            </a:r>
            <a:r>
              <a:rPr lang="pl-PL" sz="1900" spc="10" dirty="0">
                <a:latin typeface="Calibri"/>
                <a:cs typeface="Calibri"/>
              </a:rPr>
              <a:t>J</a:t>
            </a:r>
            <a:r>
              <a:rPr lang="pl-PL" sz="1900" spc="10" dirty="0" smtClean="0">
                <a:latin typeface="Calibri"/>
                <a:cs typeface="Calibri"/>
              </a:rPr>
              <a:t>ing</a:t>
            </a:r>
            <a:r>
              <a:rPr sz="1900" dirty="0" smtClean="0">
                <a:latin typeface="Calibri"/>
                <a:cs typeface="Calibri"/>
              </a:rPr>
              <a:t> </a:t>
            </a:r>
            <a:r>
              <a:rPr lang="pl-PL" sz="1900" spc="-5" dirty="0" smtClean="0">
                <a:latin typeface="Calibri"/>
                <a:cs typeface="Calibri"/>
              </a:rPr>
              <a:t>oraz wspomaga regenerację bez produkowania wewnętrznej wilgoci czy śluzu</a:t>
            </a:r>
            <a:r>
              <a:rPr sz="1900" dirty="0" smtClean="0">
                <a:latin typeface="Calibri"/>
                <a:cs typeface="Calibri"/>
              </a:rPr>
              <a:t>.  </a:t>
            </a:r>
            <a:r>
              <a:rPr lang="pl-PL" sz="1900" spc="5" dirty="0" smtClean="0">
                <a:latin typeface="Calibri"/>
                <a:cs typeface="Calibri"/>
              </a:rPr>
              <a:t>To ziołowe remedium powinno być używane do leczenia efektów ubocznych</a:t>
            </a:r>
            <a:endParaRPr sz="1900" dirty="0">
              <a:latin typeface="Calibri"/>
              <a:cs typeface="Calibri"/>
            </a:endParaRPr>
          </a:p>
        </p:txBody>
      </p:sp>
      <p:sp>
        <p:nvSpPr>
          <p:cNvPr id="10" name="object 5"/>
          <p:cNvSpPr txBox="1"/>
          <p:nvPr/>
        </p:nvSpPr>
        <p:spPr>
          <a:xfrm>
            <a:off x="1432259" y="3303151"/>
            <a:ext cx="8249920" cy="292388"/>
          </a:xfrm>
          <a:prstGeom prst="rect">
            <a:avLst/>
          </a:prstGeom>
        </p:spPr>
        <p:txBody>
          <a:bodyPr vert="horz" wrap="square" lIns="0" tIns="0" rIns="0" bIns="0" rtlCol="0">
            <a:spAutoFit/>
          </a:bodyPr>
          <a:lstStyle/>
          <a:p>
            <a:pPr marL="12700">
              <a:lnSpc>
                <a:spcPct val="100000"/>
              </a:lnSpc>
              <a:tabLst>
                <a:tab pos="1396365" algn="l"/>
                <a:tab pos="2310765" algn="l"/>
                <a:tab pos="3555365" algn="l"/>
                <a:tab pos="4076065" algn="l"/>
                <a:tab pos="4926965" algn="l"/>
                <a:tab pos="5638165" algn="l"/>
                <a:tab pos="6476365" algn="l"/>
                <a:tab pos="7174865" algn="l"/>
                <a:tab pos="7911465" algn="l"/>
              </a:tabLst>
            </a:pPr>
            <a:r>
              <a:rPr lang="pl-PL" sz="1900" spc="-5" dirty="0">
                <a:latin typeface="Calibri"/>
                <a:cs typeface="Calibri"/>
              </a:rPr>
              <a:t>z</a:t>
            </a:r>
            <a:r>
              <a:rPr lang="pl-PL" sz="1900" spc="-5" dirty="0" smtClean="0">
                <a:latin typeface="Calibri"/>
                <a:cs typeface="Calibri"/>
              </a:rPr>
              <a:t>apalenia płuc, przewlekłego zapalenia oskrzeli</a:t>
            </a:r>
            <a:r>
              <a:rPr lang="pl-PL" sz="1900" dirty="0" smtClean="0">
                <a:latin typeface="Calibri"/>
                <a:cs typeface="Calibri"/>
              </a:rPr>
              <a:t>, suchego kaszlu</a:t>
            </a:r>
            <a:r>
              <a:rPr sz="1900" spc="-5" dirty="0" smtClean="0">
                <a:latin typeface="Calibri"/>
                <a:cs typeface="Calibri"/>
              </a:rPr>
              <a:t>,</a:t>
            </a:r>
            <a:r>
              <a:rPr lang="pl-PL" sz="1900" dirty="0" smtClean="0">
                <a:latin typeface="Calibri"/>
                <a:cs typeface="Calibri"/>
              </a:rPr>
              <a:t>nocnych potów</a:t>
            </a:r>
            <a:r>
              <a:rPr sz="1900" spc="-5" dirty="0" smtClean="0">
                <a:latin typeface="Calibri"/>
                <a:cs typeface="Calibri"/>
              </a:rPr>
              <a:t>,</a:t>
            </a:r>
            <a:endParaRPr sz="1900" dirty="0">
              <a:latin typeface="Calibri"/>
              <a:cs typeface="Calibri"/>
            </a:endParaRPr>
          </a:p>
        </p:txBody>
      </p:sp>
      <p:sp>
        <p:nvSpPr>
          <p:cNvPr id="11" name="object 6"/>
          <p:cNvSpPr txBox="1"/>
          <p:nvPr/>
        </p:nvSpPr>
        <p:spPr>
          <a:xfrm>
            <a:off x="1404492" y="3595539"/>
            <a:ext cx="8255000" cy="584775"/>
          </a:xfrm>
          <a:prstGeom prst="rect">
            <a:avLst/>
          </a:prstGeom>
        </p:spPr>
        <p:txBody>
          <a:bodyPr vert="horz" wrap="square" lIns="0" tIns="0" rIns="0" bIns="0" rtlCol="0">
            <a:spAutoFit/>
          </a:bodyPr>
          <a:lstStyle/>
          <a:p>
            <a:pPr marL="12700">
              <a:lnSpc>
                <a:spcPct val="100000"/>
              </a:lnSpc>
            </a:pPr>
            <a:r>
              <a:rPr lang="pl-PL" sz="1900" spc="-5" dirty="0">
                <a:latin typeface="Calibri"/>
                <a:cs typeface="Calibri"/>
              </a:rPr>
              <a:t>s</a:t>
            </a:r>
            <a:r>
              <a:rPr lang="pl-PL" sz="1900" spc="-5" dirty="0" smtClean="0">
                <a:latin typeface="Calibri"/>
                <a:cs typeface="Calibri"/>
              </a:rPr>
              <a:t>uchych zaparć, wysokiej gorączki, wysypek skórnych</a:t>
            </a:r>
            <a:r>
              <a:rPr sz="1900" spc="-5" dirty="0" smtClean="0">
                <a:latin typeface="Calibri"/>
                <a:cs typeface="Calibri"/>
              </a:rPr>
              <a:t>,</a:t>
            </a:r>
            <a:r>
              <a:rPr lang="pl-PL" sz="1900" spc="-5" dirty="0" smtClean="0">
                <a:latin typeface="Calibri"/>
                <a:cs typeface="Calibri"/>
              </a:rPr>
              <a:t>utraty wagi ciała</a:t>
            </a:r>
            <a:r>
              <a:rPr sz="1900" spc="-5" dirty="0" smtClean="0">
                <a:latin typeface="Calibri"/>
                <a:cs typeface="Calibri"/>
              </a:rPr>
              <a:t>,</a:t>
            </a:r>
            <a:r>
              <a:rPr lang="pl-PL" sz="1900" spc="-5" dirty="0" smtClean="0">
                <a:latin typeface="Calibri"/>
                <a:cs typeface="Calibri"/>
              </a:rPr>
              <a:t>wypadania włosów, wyczerpania płynów(</a:t>
            </a:r>
            <a:r>
              <a:rPr lang="pl-PL" sz="1900" spc="-5" dirty="0" err="1" smtClean="0">
                <a:latin typeface="Calibri"/>
                <a:cs typeface="Calibri"/>
              </a:rPr>
              <a:t>jin</a:t>
            </a:r>
            <a:r>
              <a:rPr lang="pl-PL" sz="1900" spc="-5" dirty="0" smtClean="0">
                <a:latin typeface="Calibri"/>
                <a:cs typeface="Calibri"/>
              </a:rPr>
              <a:t> </a:t>
            </a:r>
            <a:r>
              <a:rPr lang="pl-PL" sz="1900" spc="-5" dirty="0" err="1" smtClean="0">
                <a:latin typeface="Calibri"/>
                <a:cs typeface="Calibri"/>
              </a:rPr>
              <a:t>ye</a:t>
            </a:r>
            <a:r>
              <a:rPr lang="pl-PL" sz="1900" spc="-5" dirty="0" smtClean="0">
                <a:latin typeface="Calibri"/>
                <a:cs typeface="Calibri"/>
              </a:rPr>
              <a:t>) wraz z ogólnym wyczerpaniem</a:t>
            </a:r>
            <a:endParaRPr sz="1900" dirty="0">
              <a:latin typeface="Calibri"/>
              <a:cs typeface="Calibri"/>
            </a:endParaRPr>
          </a:p>
        </p:txBody>
      </p:sp>
      <p:sp>
        <p:nvSpPr>
          <p:cNvPr id="12" name="object 8"/>
          <p:cNvSpPr txBox="1"/>
          <p:nvPr/>
        </p:nvSpPr>
        <p:spPr>
          <a:xfrm>
            <a:off x="1398777" y="4275534"/>
            <a:ext cx="8263890" cy="2429575"/>
          </a:xfrm>
          <a:prstGeom prst="rect">
            <a:avLst/>
          </a:prstGeom>
        </p:spPr>
        <p:txBody>
          <a:bodyPr vert="horz" wrap="square" lIns="0" tIns="55244" rIns="0" bIns="0" rtlCol="0">
            <a:spAutoFit/>
          </a:bodyPr>
          <a:lstStyle/>
          <a:p>
            <a:pPr marL="12700" marR="5080" algn="just">
              <a:lnSpc>
                <a:spcPct val="80900"/>
              </a:lnSpc>
              <a:spcBef>
                <a:spcPts val="434"/>
              </a:spcBef>
            </a:pPr>
            <a:r>
              <a:rPr sz="1900" b="1" spc="5" dirty="0">
                <a:latin typeface="Calibri"/>
                <a:cs typeface="Calibri"/>
              </a:rPr>
              <a:t>Clearing the </a:t>
            </a:r>
            <a:r>
              <a:rPr sz="1900" b="1" spc="-5" dirty="0">
                <a:latin typeface="Calibri"/>
                <a:cs typeface="Calibri"/>
              </a:rPr>
              <a:t>Heat </a:t>
            </a:r>
            <a:r>
              <a:rPr lang="pl-PL" sz="1900" spc="-10" dirty="0" smtClean="0">
                <a:latin typeface="Calibri"/>
                <a:cs typeface="Calibri"/>
              </a:rPr>
              <a:t>może być połączone z </a:t>
            </a:r>
            <a:r>
              <a:rPr sz="1900" spc="-25" dirty="0" smtClean="0">
                <a:latin typeface="Calibri"/>
                <a:cs typeface="Calibri"/>
              </a:rPr>
              <a:t>Yin </a:t>
            </a:r>
            <a:r>
              <a:rPr sz="1900" spc="10" dirty="0">
                <a:latin typeface="Calibri"/>
                <a:cs typeface="Calibri"/>
              </a:rPr>
              <a:t>Root </a:t>
            </a:r>
            <a:r>
              <a:rPr lang="pl-PL" sz="1900" spc="-5" dirty="0" smtClean="0">
                <a:latin typeface="Calibri"/>
                <a:cs typeface="Calibri"/>
              </a:rPr>
              <a:t>oraz</a:t>
            </a:r>
            <a:r>
              <a:rPr sz="1900" spc="-5" dirty="0" smtClean="0">
                <a:latin typeface="Calibri"/>
                <a:cs typeface="Calibri"/>
              </a:rPr>
              <a:t> </a:t>
            </a:r>
            <a:r>
              <a:rPr sz="1900" dirty="0">
                <a:latin typeface="Calibri"/>
                <a:cs typeface="Calibri"/>
              </a:rPr>
              <a:t>San </a:t>
            </a:r>
            <a:r>
              <a:rPr sz="1900" spc="-20" dirty="0">
                <a:latin typeface="Calibri"/>
                <a:cs typeface="Calibri"/>
              </a:rPr>
              <a:t>Bao </a:t>
            </a:r>
            <a:r>
              <a:rPr sz="1900" spc="-95" dirty="0">
                <a:latin typeface="Calibri"/>
                <a:cs typeface="Calibri"/>
              </a:rPr>
              <a:t>Tea </a:t>
            </a:r>
            <a:r>
              <a:rPr lang="pl-PL" sz="1900" spc="25" dirty="0" smtClean="0">
                <a:latin typeface="Calibri"/>
                <a:cs typeface="Calibri"/>
              </a:rPr>
              <a:t>by odżywiać esencję i płyny wewnętrzne</a:t>
            </a:r>
            <a:r>
              <a:rPr sz="1900" dirty="0" smtClean="0">
                <a:latin typeface="Calibri"/>
                <a:cs typeface="Calibri"/>
              </a:rPr>
              <a:t>, </a:t>
            </a:r>
            <a:r>
              <a:rPr sz="1900" b="1" spc="10" dirty="0">
                <a:latin typeface="Calibri"/>
                <a:cs typeface="Calibri"/>
              </a:rPr>
              <a:t>Dew </a:t>
            </a:r>
            <a:r>
              <a:rPr sz="1900" b="1" spc="15" dirty="0">
                <a:latin typeface="Calibri"/>
                <a:cs typeface="Calibri"/>
              </a:rPr>
              <a:t>Drops </a:t>
            </a:r>
            <a:r>
              <a:rPr lang="pl-PL" sz="1900" spc="-25" dirty="0" smtClean="0">
                <a:latin typeface="Calibri"/>
                <a:cs typeface="Calibri"/>
              </a:rPr>
              <a:t>w przypadku przewlekłego zapalenia oskrzeli</a:t>
            </a:r>
            <a:r>
              <a:rPr sz="1900" spc="-5" dirty="0" smtClean="0">
                <a:latin typeface="Calibri"/>
                <a:cs typeface="Calibri"/>
              </a:rPr>
              <a:t>, </a:t>
            </a:r>
            <a:r>
              <a:rPr sz="1900" b="1" spc="10" dirty="0">
                <a:latin typeface="Calibri"/>
                <a:cs typeface="Calibri"/>
              </a:rPr>
              <a:t>Gentle Breath </a:t>
            </a:r>
            <a:r>
              <a:rPr lang="pl-PL" sz="1900" spc="-25" dirty="0" smtClean="0">
                <a:latin typeface="Calibri"/>
                <a:cs typeface="Calibri"/>
              </a:rPr>
              <a:t>do leczenia astmy z suchym żółtawym śluzem</a:t>
            </a:r>
            <a:r>
              <a:rPr sz="1900" spc="-15" dirty="0" smtClean="0">
                <a:latin typeface="Calibri"/>
                <a:cs typeface="Calibri"/>
              </a:rPr>
              <a:t>,</a:t>
            </a:r>
            <a:r>
              <a:rPr lang="pl-PL" sz="1900" spc="-15" dirty="0" smtClean="0">
                <a:latin typeface="Calibri"/>
                <a:cs typeface="Calibri"/>
              </a:rPr>
              <a:t> trudnym do wydalenia,</a:t>
            </a:r>
            <a:r>
              <a:rPr sz="1900" spc="-15" dirty="0" smtClean="0">
                <a:latin typeface="Calibri"/>
                <a:cs typeface="Calibri"/>
              </a:rPr>
              <a:t> </a:t>
            </a:r>
            <a:r>
              <a:rPr sz="1900" b="1" spc="-5" dirty="0">
                <a:latin typeface="Calibri"/>
                <a:cs typeface="Calibri"/>
              </a:rPr>
              <a:t>Wind </a:t>
            </a:r>
            <a:r>
              <a:rPr sz="1900" b="1" dirty="0">
                <a:latin typeface="Calibri"/>
                <a:cs typeface="Calibri"/>
              </a:rPr>
              <a:t>Tiger Syrup </a:t>
            </a:r>
            <a:r>
              <a:rPr lang="pl-PL" sz="1900" spc="-25" dirty="0" smtClean="0">
                <a:latin typeface="Calibri"/>
                <a:cs typeface="Calibri"/>
              </a:rPr>
              <a:t>do leczenia suchego kaszlu </a:t>
            </a:r>
            <a:r>
              <a:rPr lang="pl-PL" sz="1900" spc="15" dirty="0" smtClean="0">
                <a:latin typeface="Calibri"/>
                <a:cs typeface="Calibri"/>
              </a:rPr>
              <a:t>w dzień i w nocy oraz </a:t>
            </a:r>
            <a:r>
              <a:rPr sz="1900" b="1" spc="5" dirty="0" smtClean="0">
                <a:latin typeface="Calibri"/>
                <a:cs typeface="Calibri"/>
              </a:rPr>
              <a:t>Sugar </a:t>
            </a:r>
            <a:r>
              <a:rPr sz="1900" b="1" spc="10" dirty="0">
                <a:latin typeface="Calibri"/>
                <a:cs typeface="Calibri"/>
              </a:rPr>
              <a:t>Blues </a:t>
            </a:r>
            <a:r>
              <a:rPr lang="pl-PL" sz="1900" spc="-25" dirty="0" smtClean="0">
                <a:latin typeface="Calibri"/>
                <a:cs typeface="Calibri"/>
              </a:rPr>
              <a:t>by odżywić Yin śledziony oraz uspokoić ogień żołądka</a:t>
            </a:r>
            <a:r>
              <a:rPr sz="1900" spc="-10" dirty="0" smtClean="0">
                <a:latin typeface="Calibri"/>
                <a:cs typeface="Calibri"/>
              </a:rPr>
              <a:t>. </a:t>
            </a:r>
            <a:r>
              <a:rPr lang="pl-PL" sz="1900" spc="20" dirty="0" smtClean="0">
                <a:latin typeface="Calibri"/>
                <a:cs typeface="Calibri"/>
              </a:rPr>
              <a:t>Przeciętna dawka to </a:t>
            </a:r>
            <a:r>
              <a:rPr sz="1900" spc="-5" dirty="0" smtClean="0">
                <a:latin typeface="Calibri"/>
                <a:cs typeface="Calibri"/>
              </a:rPr>
              <a:t> </a:t>
            </a:r>
            <a:r>
              <a:rPr sz="1900" spc="-5" dirty="0">
                <a:latin typeface="Calibri"/>
                <a:cs typeface="Calibri"/>
              </a:rPr>
              <a:t>3 x 3 </a:t>
            </a:r>
            <a:r>
              <a:rPr lang="pl-PL" sz="1900" spc="25" dirty="0" smtClean="0">
                <a:latin typeface="Calibri"/>
                <a:cs typeface="Calibri"/>
              </a:rPr>
              <a:t>do</a:t>
            </a:r>
            <a:r>
              <a:rPr sz="1900" spc="25" dirty="0" smtClean="0">
                <a:latin typeface="Calibri"/>
                <a:cs typeface="Calibri"/>
              </a:rPr>
              <a:t> </a:t>
            </a:r>
            <a:r>
              <a:rPr sz="1900" spc="-5" dirty="0">
                <a:latin typeface="Calibri"/>
                <a:cs typeface="Calibri"/>
              </a:rPr>
              <a:t>6 </a:t>
            </a:r>
            <a:r>
              <a:rPr lang="pl-PL" sz="1900" dirty="0" smtClean="0">
                <a:latin typeface="Calibri"/>
                <a:cs typeface="Calibri"/>
              </a:rPr>
              <a:t>tabletek na dzień razem z herbatą </a:t>
            </a:r>
            <a:r>
              <a:rPr sz="1900" spc="-5" dirty="0" err="1" smtClean="0">
                <a:latin typeface="Calibri"/>
                <a:cs typeface="Calibri"/>
              </a:rPr>
              <a:t>matricaria</a:t>
            </a:r>
            <a:r>
              <a:rPr sz="1900" spc="-5" dirty="0" smtClean="0">
                <a:latin typeface="Calibri"/>
                <a:cs typeface="Calibri"/>
              </a:rPr>
              <a:t>  </a:t>
            </a:r>
            <a:r>
              <a:rPr sz="1900" dirty="0" err="1">
                <a:latin typeface="Calibri"/>
                <a:cs typeface="Calibri"/>
              </a:rPr>
              <a:t>chamomilla</a:t>
            </a:r>
            <a:r>
              <a:rPr sz="1900" dirty="0">
                <a:latin typeface="Calibri"/>
                <a:cs typeface="Calibri"/>
              </a:rPr>
              <a:t> </a:t>
            </a:r>
            <a:r>
              <a:rPr sz="1900" spc="15" dirty="0" err="1" smtClean="0">
                <a:latin typeface="Calibri"/>
                <a:cs typeface="Calibri"/>
              </a:rPr>
              <a:t>flos</a:t>
            </a:r>
            <a:r>
              <a:rPr lang="pl-PL" sz="1900" spc="15" dirty="0" smtClean="0">
                <a:latin typeface="Calibri"/>
                <a:cs typeface="Calibri"/>
              </a:rPr>
              <a:t>, by uspokoić ogień żołądka oraz chronić Yin. To wyjątkowe ziołowe remedium powinno być podawane przez dłuższy okres czasu. Pacjent powinien unikać gorących i ostrych ziół, mięsa jagnięcego i kurczaka, octu, pieprzu, chili, czosnku, cebuli, pora, kawy oraz palenia tytoniu. </a:t>
            </a:r>
            <a:endParaRPr sz="1900" dirty="0">
              <a:latin typeface="Calibri"/>
              <a:cs typeface="Calibri"/>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9901" y="357225"/>
            <a:ext cx="9141510" cy="991182"/>
          </a:xfrm>
          <a:prstGeom prst="rect">
            <a:avLst/>
          </a:prstGeom>
        </p:spPr>
        <p:txBody>
          <a:bodyPr vert="horz" wrap="square" lIns="0" tIns="265316" rIns="0" bIns="0" rtlCol="0">
            <a:spAutoFit/>
          </a:bodyPr>
          <a:lstStyle/>
          <a:p>
            <a:pPr marL="2921000">
              <a:lnSpc>
                <a:spcPct val="100000"/>
              </a:lnSpc>
            </a:pPr>
            <a:r>
              <a:rPr lang="pl-PL" sz="4700" dirty="0" smtClean="0"/>
              <a:t>Nadmiar Ognia</a:t>
            </a:r>
            <a:endParaRPr sz="4700" dirty="0"/>
          </a:p>
        </p:txBody>
      </p:sp>
      <p:sp>
        <p:nvSpPr>
          <p:cNvPr id="3" name="object 3"/>
          <p:cNvSpPr txBox="1"/>
          <p:nvPr/>
        </p:nvSpPr>
        <p:spPr>
          <a:xfrm>
            <a:off x="2603500" y="6483028"/>
            <a:ext cx="6477000" cy="292388"/>
          </a:xfrm>
          <a:prstGeom prst="rect">
            <a:avLst/>
          </a:prstGeom>
        </p:spPr>
        <p:txBody>
          <a:bodyPr vert="horz" wrap="square" lIns="0" tIns="0" rIns="0" bIns="0" rtlCol="0">
            <a:spAutoFit/>
          </a:bodyPr>
          <a:lstStyle/>
          <a:p>
            <a:pPr marL="12700">
              <a:lnSpc>
                <a:spcPct val="100000"/>
              </a:lnSpc>
            </a:pPr>
            <a:r>
              <a:rPr lang="pl-PL" sz="1900" b="1" spc="20" dirty="0" smtClean="0">
                <a:latin typeface="Calibri"/>
                <a:cs typeface="Calibri"/>
              </a:rPr>
              <a:t>Wszystkie organy mogą mieć nadmiar ognia z wyjątkiem nerek</a:t>
            </a:r>
            <a:endParaRPr sz="1900" dirty="0">
              <a:latin typeface="Calibri"/>
              <a:cs typeface="Calibri"/>
            </a:endParaRPr>
          </a:p>
        </p:txBody>
      </p:sp>
      <p:sp>
        <p:nvSpPr>
          <p:cNvPr id="4" name="object 4"/>
          <p:cNvSpPr/>
          <p:nvPr/>
        </p:nvSpPr>
        <p:spPr>
          <a:xfrm>
            <a:off x="1917700" y="1752603"/>
            <a:ext cx="7416800" cy="462280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6" name="object 6"/>
          <p:cNvSpPr txBox="1"/>
          <p:nvPr/>
        </p:nvSpPr>
        <p:spPr>
          <a:xfrm>
            <a:off x="9357448" y="7017467"/>
            <a:ext cx="292735" cy="191135"/>
          </a:xfrm>
          <a:prstGeom prst="rect">
            <a:avLst/>
          </a:prstGeom>
        </p:spPr>
        <p:txBody>
          <a:bodyPr vert="horz" wrap="square" lIns="0" tIns="0" rIns="0" bIns="0" rtlCol="0">
            <a:spAutoFit/>
          </a:bodyPr>
          <a:lstStyle/>
          <a:p>
            <a:pPr marL="12700">
              <a:lnSpc>
                <a:spcPts val="1375"/>
              </a:lnSpc>
            </a:pPr>
            <a:r>
              <a:rPr sz="1300" spc="30" dirty="0">
                <a:solidFill>
                  <a:srgbClr val="898989"/>
                </a:solidFill>
                <a:latin typeface="Calibri"/>
                <a:cs typeface="Calibri"/>
              </a:rPr>
              <a:t>102</a:t>
            </a:r>
            <a:endParaRPr sz="1300">
              <a:latin typeface="Calibri"/>
              <a:cs typeface="Calibri"/>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102</a:t>
            </a:fld>
            <a:endParaRPr spc="-5" dirty="0"/>
          </a:p>
        </p:txBody>
      </p:sp>
      <p:sp>
        <p:nvSpPr>
          <p:cNvPr id="2" name="object 2"/>
          <p:cNvSpPr txBox="1">
            <a:spLocks noGrp="1"/>
          </p:cNvSpPr>
          <p:nvPr>
            <p:ph type="title"/>
          </p:nvPr>
        </p:nvSpPr>
        <p:spPr>
          <a:xfrm>
            <a:off x="2872688" y="357225"/>
            <a:ext cx="5674411" cy="1308050"/>
          </a:xfrm>
          <a:prstGeom prst="rect">
            <a:avLst/>
          </a:prstGeom>
        </p:spPr>
        <p:txBody>
          <a:bodyPr vert="horz" wrap="square" lIns="0" tIns="0" rIns="0" bIns="0" rtlCol="0">
            <a:spAutoFit/>
          </a:bodyPr>
          <a:lstStyle/>
          <a:p>
            <a:pPr marL="1130300" marR="5080" indent="-1117600">
              <a:lnSpc>
                <a:spcPts val="5100"/>
              </a:lnSpc>
            </a:pPr>
            <a:r>
              <a:rPr lang="pl-PL" spc="10" dirty="0" smtClean="0"/>
              <a:t>Leczenie Nadmiaru Ognia </a:t>
            </a:r>
            <a:r>
              <a:rPr spc="-15" dirty="0" smtClean="0"/>
              <a:t>Dao </a:t>
            </a:r>
            <a:r>
              <a:rPr dirty="0"/>
              <a:t>Chi</a:t>
            </a:r>
            <a:r>
              <a:rPr spc="-90" dirty="0"/>
              <a:t> </a:t>
            </a:r>
            <a:r>
              <a:rPr spc="-20" dirty="0"/>
              <a:t>San</a:t>
            </a:r>
          </a:p>
        </p:txBody>
      </p:sp>
      <p:sp>
        <p:nvSpPr>
          <p:cNvPr id="3" name="object 3"/>
          <p:cNvSpPr txBox="1"/>
          <p:nvPr/>
        </p:nvSpPr>
        <p:spPr>
          <a:xfrm>
            <a:off x="1030477" y="1848536"/>
            <a:ext cx="7836534" cy="3665220"/>
          </a:xfrm>
          <a:prstGeom prst="rect">
            <a:avLst/>
          </a:prstGeom>
        </p:spPr>
        <p:txBody>
          <a:bodyPr vert="horz" wrap="square" lIns="0" tIns="0" rIns="0" bIns="0" rtlCol="0">
            <a:spAutoFit/>
          </a:bodyPr>
          <a:lstStyle/>
          <a:p>
            <a:pPr marL="381000" indent="-368300">
              <a:lnSpc>
                <a:spcPct val="100000"/>
              </a:lnSpc>
              <a:buFont typeface="Arial"/>
              <a:buChar char="•"/>
              <a:tabLst>
                <a:tab pos="380365" algn="l"/>
                <a:tab pos="381000" algn="l"/>
              </a:tabLst>
            </a:pPr>
            <a:r>
              <a:rPr sz="3400" b="1" spc="-10" dirty="0">
                <a:latin typeface="Calibri"/>
                <a:cs typeface="Calibri"/>
              </a:rPr>
              <a:t>Dao Chi </a:t>
            </a:r>
            <a:r>
              <a:rPr sz="3400" b="1" dirty="0">
                <a:latin typeface="Calibri"/>
                <a:cs typeface="Calibri"/>
              </a:rPr>
              <a:t>San &gt; </a:t>
            </a:r>
            <a:r>
              <a:rPr lang="pl-PL" sz="3400" b="1" spc="-10" dirty="0" smtClean="0">
                <a:latin typeface="Calibri"/>
                <a:cs typeface="Calibri"/>
              </a:rPr>
              <a:t>Ogień Serca</a:t>
            </a:r>
            <a:r>
              <a:rPr sz="3400" b="1" dirty="0" smtClean="0">
                <a:latin typeface="Calibri"/>
                <a:cs typeface="Calibri"/>
              </a:rPr>
              <a:t>&gt;</a:t>
            </a:r>
            <a:r>
              <a:rPr sz="3400" b="1" spc="325" dirty="0" smtClean="0">
                <a:latin typeface="Calibri"/>
                <a:cs typeface="Calibri"/>
              </a:rPr>
              <a:t> </a:t>
            </a:r>
            <a:r>
              <a:rPr sz="3400" b="1" spc="-20" dirty="0">
                <a:latin typeface="Calibri"/>
                <a:cs typeface="Calibri"/>
              </a:rPr>
              <a:t>Zystitis</a:t>
            </a:r>
            <a:endParaRPr sz="3400" dirty="0">
              <a:latin typeface="Calibri"/>
              <a:cs typeface="Calibri"/>
            </a:endParaRPr>
          </a:p>
          <a:p>
            <a:pPr>
              <a:lnSpc>
                <a:spcPct val="100000"/>
              </a:lnSpc>
              <a:spcBef>
                <a:spcPts val="15"/>
              </a:spcBef>
              <a:buFont typeface="Arial"/>
              <a:buChar char="•"/>
            </a:pPr>
            <a:endParaRPr sz="5050" dirty="0">
              <a:latin typeface="Times New Roman"/>
              <a:cs typeface="Times New Roman"/>
            </a:endParaRPr>
          </a:p>
          <a:p>
            <a:pPr marL="381000" indent="-368300">
              <a:lnSpc>
                <a:spcPct val="100000"/>
              </a:lnSpc>
              <a:buFont typeface="Arial"/>
              <a:buChar char="•"/>
              <a:tabLst>
                <a:tab pos="380365" algn="l"/>
                <a:tab pos="381000" algn="l"/>
              </a:tabLst>
            </a:pPr>
            <a:r>
              <a:rPr sz="3400" spc="-5" dirty="0">
                <a:latin typeface="Calibri"/>
                <a:cs typeface="Calibri"/>
              </a:rPr>
              <a:t>rhemanniae </a:t>
            </a:r>
            <a:r>
              <a:rPr sz="3400" spc="-20" dirty="0">
                <a:latin typeface="Calibri"/>
                <a:cs typeface="Calibri"/>
              </a:rPr>
              <a:t>radix </a:t>
            </a:r>
            <a:r>
              <a:rPr sz="3400" spc="-655" dirty="0">
                <a:latin typeface="Calibri"/>
                <a:cs typeface="Calibri"/>
              </a:rPr>
              <a:t>&gt;       </a:t>
            </a:r>
            <a:r>
              <a:rPr sz="3400" spc="-5" dirty="0">
                <a:latin typeface="Calibri"/>
                <a:cs typeface="Calibri"/>
              </a:rPr>
              <a:t>sheng </a:t>
            </a:r>
            <a:r>
              <a:rPr sz="3400" spc="5" dirty="0">
                <a:latin typeface="Calibri"/>
                <a:cs typeface="Calibri"/>
              </a:rPr>
              <a:t>di</a:t>
            </a:r>
            <a:r>
              <a:rPr sz="3400" spc="245" dirty="0">
                <a:latin typeface="Calibri"/>
                <a:cs typeface="Calibri"/>
              </a:rPr>
              <a:t> </a:t>
            </a:r>
            <a:r>
              <a:rPr sz="3400" dirty="0">
                <a:latin typeface="Calibri"/>
                <a:cs typeface="Calibri"/>
              </a:rPr>
              <a:t>huang</a:t>
            </a:r>
          </a:p>
          <a:p>
            <a:pPr marL="381000" indent="-368300">
              <a:lnSpc>
                <a:spcPct val="100000"/>
              </a:lnSpc>
              <a:spcBef>
                <a:spcPts val="819"/>
              </a:spcBef>
              <a:buFont typeface="Arial"/>
              <a:buChar char="•"/>
              <a:tabLst>
                <a:tab pos="380365" algn="l"/>
                <a:tab pos="381000" algn="l"/>
              </a:tabLst>
            </a:pPr>
            <a:r>
              <a:rPr sz="3400" spc="-5" dirty="0">
                <a:latin typeface="Calibri"/>
                <a:cs typeface="Calibri"/>
              </a:rPr>
              <a:t>clematidis </a:t>
            </a:r>
            <a:r>
              <a:rPr sz="3400" spc="-10" dirty="0">
                <a:latin typeface="Calibri"/>
                <a:cs typeface="Calibri"/>
              </a:rPr>
              <a:t>armandi </a:t>
            </a:r>
            <a:r>
              <a:rPr sz="3400" spc="-5" dirty="0">
                <a:latin typeface="Calibri"/>
                <a:cs typeface="Calibri"/>
              </a:rPr>
              <a:t>caulis </a:t>
            </a:r>
            <a:r>
              <a:rPr sz="3400" spc="-655" dirty="0">
                <a:latin typeface="Calibri"/>
                <a:cs typeface="Calibri"/>
              </a:rPr>
              <a:t>&gt;       </a:t>
            </a:r>
            <a:r>
              <a:rPr sz="3400" spc="-10" dirty="0">
                <a:latin typeface="Calibri"/>
                <a:cs typeface="Calibri"/>
              </a:rPr>
              <a:t>chuan mu</a:t>
            </a:r>
            <a:r>
              <a:rPr sz="3400" spc="480" dirty="0">
                <a:latin typeface="Calibri"/>
                <a:cs typeface="Calibri"/>
              </a:rPr>
              <a:t> </a:t>
            </a:r>
            <a:r>
              <a:rPr sz="3400" spc="-10" dirty="0">
                <a:latin typeface="Calibri"/>
                <a:cs typeface="Calibri"/>
              </a:rPr>
              <a:t>tong</a:t>
            </a:r>
            <a:endParaRPr sz="3400" dirty="0">
              <a:latin typeface="Calibri"/>
              <a:cs typeface="Calibri"/>
            </a:endParaRPr>
          </a:p>
          <a:p>
            <a:pPr marL="381000" indent="-368300">
              <a:lnSpc>
                <a:spcPct val="100000"/>
              </a:lnSpc>
              <a:spcBef>
                <a:spcPts val="819"/>
              </a:spcBef>
              <a:buFont typeface="Arial"/>
              <a:buChar char="•"/>
              <a:tabLst>
                <a:tab pos="380365" algn="l"/>
                <a:tab pos="381000" algn="l"/>
              </a:tabLst>
            </a:pPr>
            <a:r>
              <a:rPr sz="3400" spc="-5" dirty="0">
                <a:latin typeface="Calibri"/>
                <a:cs typeface="Calibri"/>
              </a:rPr>
              <a:t>lophateri </a:t>
            </a:r>
            <a:r>
              <a:rPr sz="3400" spc="-15" dirty="0">
                <a:latin typeface="Calibri"/>
                <a:cs typeface="Calibri"/>
              </a:rPr>
              <a:t>gracilis </a:t>
            </a:r>
            <a:r>
              <a:rPr sz="3400" spc="5" dirty="0">
                <a:latin typeface="Calibri"/>
                <a:cs typeface="Calibri"/>
              </a:rPr>
              <a:t>herba </a:t>
            </a:r>
            <a:r>
              <a:rPr sz="3400" spc="-655" dirty="0">
                <a:latin typeface="Calibri"/>
                <a:cs typeface="Calibri"/>
              </a:rPr>
              <a:t>&gt;       </a:t>
            </a:r>
            <a:r>
              <a:rPr sz="3400" spc="-10" dirty="0">
                <a:latin typeface="Calibri"/>
                <a:cs typeface="Calibri"/>
              </a:rPr>
              <a:t>dan </a:t>
            </a:r>
            <a:r>
              <a:rPr sz="3400" spc="-15" dirty="0">
                <a:latin typeface="Calibri"/>
                <a:cs typeface="Calibri"/>
              </a:rPr>
              <a:t>zhu</a:t>
            </a:r>
            <a:r>
              <a:rPr sz="3400" spc="300" dirty="0">
                <a:latin typeface="Calibri"/>
                <a:cs typeface="Calibri"/>
              </a:rPr>
              <a:t> </a:t>
            </a:r>
            <a:r>
              <a:rPr sz="3400" spc="-40" dirty="0">
                <a:latin typeface="Calibri"/>
                <a:cs typeface="Calibri"/>
              </a:rPr>
              <a:t>ye</a:t>
            </a:r>
            <a:endParaRPr sz="3400" dirty="0">
              <a:latin typeface="Calibri"/>
              <a:cs typeface="Calibri"/>
            </a:endParaRPr>
          </a:p>
          <a:p>
            <a:pPr marL="381000" indent="-368300">
              <a:lnSpc>
                <a:spcPct val="100000"/>
              </a:lnSpc>
              <a:spcBef>
                <a:spcPts val="819"/>
              </a:spcBef>
              <a:buFont typeface="Arial"/>
              <a:buChar char="•"/>
              <a:tabLst>
                <a:tab pos="380365" algn="l"/>
                <a:tab pos="381000" algn="l"/>
              </a:tabLst>
            </a:pPr>
            <a:r>
              <a:rPr sz="3400" spc="-20" dirty="0">
                <a:latin typeface="Calibri"/>
                <a:cs typeface="Calibri"/>
              </a:rPr>
              <a:t>glycyrrhizae </a:t>
            </a:r>
            <a:r>
              <a:rPr sz="3400" spc="-10" dirty="0">
                <a:latin typeface="Calibri"/>
                <a:cs typeface="Calibri"/>
              </a:rPr>
              <a:t>uralensis </a:t>
            </a:r>
            <a:r>
              <a:rPr sz="3400" spc="-20" dirty="0">
                <a:latin typeface="Calibri"/>
                <a:cs typeface="Calibri"/>
              </a:rPr>
              <a:t>radix </a:t>
            </a:r>
            <a:r>
              <a:rPr sz="3400" spc="-655" dirty="0">
                <a:latin typeface="Calibri"/>
                <a:cs typeface="Calibri"/>
              </a:rPr>
              <a:t>&gt;       </a:t>
            </a:r>
            <a:r>
              <a:rPr sz="3400" spc="-45" dirty="0">
                <a:latin typeface="Calibri"/>
                <a:cs typeface="Calibri"/>
              </a:rPr>
              <a:t>gan</a:t>
            </a:r>
            <a:r>
              <a:rPr sz="3400" spc="480" dirty="0">
                <a:latin typeface="Calibri"/>
                <a:cs typeface="Calibri"/>
              </a:rPr>
              <a:t> </a:t>
            </a:r>
            <a:r>
              <a:rPr sz="3400" spc="-25" dirty="0">
                <a:latin typeface="Calibri"/>
                <a:cs typeface="Calibri"/>
              </a:rPr>
              <a:t>cao</a:t>
            </a:r>
            <a:endParaRPr sz="3400" dirty="0">
              <a:latin typeface="Calibri"/>
              <a:cs typeface="Calibri"/>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103</a:t>
            </a:fld>
            <a:endParaRPr spc="-5" dirty="0"/>
          </a:p>
        </p:txBody>
      </p:sp>
      <p:sp>
        <p:nvSpPr>
          <p:cNvPr id="2" name="object 2"/>
          <p:cNvSpPr txBox="1">
            <a:spLocks noGrp="1"/>
          </p:cNvSpPr>
          <p:nvPr>
            <p:ph type="title"/>
          </p:nvPr>
        </p:nvSpPr>
        <p:spPr>
          <a:xfrm>
            <a:off x="2872688" y="357225"/>
            <a:ext cx="5674411" cy="1308050"/>
          </a:xfrm>
          <a:prstGeom prst="rect">
            <a:avLst/>
          </a:prstGeom>
        </p:spPr>
        <p:txBody>
          <a:bodyPr vert="horz" wrap="square" lIns="0" tIns="0" rIns="0" bIns="0" rtlCol="0">
            <a:spAutoFit/>
          </a:bodyPr>
          <a:lstStyle/>
          <a:p>
            <a:pPr marL="1181100" marR="5080" indent="-1168400">
              <a:lnSpc>
                <a:spcPts val="5100"/>
              </a:lnSpc>
            </a:pPr>
            <a:r>
              <a:rPr lang="pl-PL" spc="10" dirty="0" smtClean="0"/>
              <a:t>Leczenie Nadmiaru Ognia </a:t>
            </a:r>
            <a:r>
              <a:rPr spc="-10" dirty="0" smtClean="0"/>
              <a:t>Hot</a:t>
            </a:r>
            <a:r>
              <a:rPr spc="-155" dirty="0" smtClean="0"/>
              <a:t> </a:t>
            </a:r>
            <a:r>
              <a:rPr spc="-10" dirty="0"/>
              <a:t>Stream</a:t>
            </a:r>
          </a:p>
        </p:txBody>
      </p:sp>
      <p:sp>
        <p:nvSpPr>
          <p:cNvPr id="3" name="object 3"/>
          <p:cNvSpPr txBox="1"/>
          <p:nvPr/>
        </p:nvSpPr>
        <p:spPr>
          <a:xfrm>
            <a:off x="1030477" y="1863232"/>
            <a:ext cx="8641080" cy="4213589"/>
          </a:xfrm>
          <a:prstGeom prst="rect">
            <a:avLst/>
          </a:prstGeom>
        </p:spPr>
        <p:txBody>
          <a:bodyPr vert="horz" wrap="square" lIns="0" tIns="0" rIns="0" bIns="0" rtlCol="0">
            <a:spAutoFit/>
          </a:bodyPr>
          <a:lstStyle/>
          <a:p>
            <a:pPr marL="381000" indent="-368300">
              <a:lnSpc>
                <a:spcPts val="1975"/>
              </a:lnSpc>
              <a:buFont typeface="Arial"/>
              <a:buChar char="•"/>
              <a:tabLst>
                <a:tab pos="380365" algn="l"/>
                <a:tab pos="381000" algn="l"/>
              </a:tabLst>
            </a:pPr>
            <a:r>
              <a:rPr sz="2400" b="1" spc="-15" dirty="0">
                <a:latin typeface="Calibri"/>
                <a:cs typeface="Calibri"/>
              </a:rPr>
              <a:t>HOT </a:t>
            </a:r>
            <a:r>
              <a:rPr sz="2400" b="1" spc="-35" dirty="0">
                <a:latin typeface="Calibri"/>
                <a:cs typeface="Calibri"/>
              </a:rPr>
              <a:t>STREAM </a:t>
            </a:r>
            <a:r>
              <a:rPr lang="pl-PL" sz="2400" spc="20" dirty="0" smtClean="0">
                <a:latin typeface="Calibri"/>
                <a:cs typeface="Calibri"/>
              </a:rPr>
              <a:t>jest używana do leczenia ostrego i bolesnego zapalenia pęcherza moczowego</a:t>
            </a:r>
            <a:r>
              <a:rPr sz="2400" spc="-25" dirty="0" smtClean="0">
                <a:latin typeface="Calibri"/>
                <a:cs typeface="Calibri"/>
              </a:rPr>
              <a:t>.</a:t>
            </a:r>
            <a:endParaRPr sz="2400" dirty="0">
              <a:latin typeface="Calibri"/>
              <a:cs typeface="Calibri"/>
            </a:endParaRPr>
          </a:p>
          <a:p>
            <a:pPr marL="381000" marR="10160" algn="just">
              <a:lnSpc>
                <a:spcPct val="76400"/>
              </a:lnSpc>
              <a:spcBef>
                <a:spcPts val="390"/>
              </a:spcBef>
            </a:pPr>
            <a:r>
              <a:rPr lang="pl-PL" sz="2400" dirty="0" smtClean="0">
                <a:latin typeface="Calibri"/>
                <a:cs typeface="Calibri"/>
              </a:rPr>
              <a:t>To ziołowe remedium drenuję gorąco i wilgoć z moczem</a:t>
            </a:r>
            <a:r>
              <a:rPr sz="2400" spc="-20" dirty="0" smtClean="0">
                <a:latin typeface="Calibri"/>
                <a:cs typeface="Calibri"/>
              </a:rPr>
              <a:t>, </a:t>
            </a:r>
            <a:r>
              <a:rPr lang="pl-PL" sz="2400" spc="-10" dirty="0" smtClean="0">
                <a:latin typeface="Calibri"/>
                <a:cs typeface="Calibri"/>
              </a:rPr>
              <a:t>oczyszcza ogień i toksyny</a:t>
            </a:r>
            <a:r>
              <a:rPr sz="2400" spc="-25" dirty="0" smtClean="0">
                <a:latin typeface="Calibri"/>
                <a:cs typeface="Calibri"/>
              </a:rPr>
              <a:t>,  </a:t>
            </a:r>
            <a:r>
              <a:rPr lang="pl-PL" sz="2400" spc="-15" dirty="0" smtClean="0">
                <a:latin typeface="Calibri"/>
                <a:cs typeface="Calibri"/>
              </a:rPr>
              <a:t>zmniejsza ból</a:t>
            </a:r>
            <a:r>
              <a:rPr sz="2400" spc="-30" dirty="0" smtClean="0">
                <a:latin typeface="Calibri"/>
                <a:cs typeface="Calibri"/>
              </a:rPr>
              <a:t>,  </a:t>
            </a:r>
            <a:r>
              <a:rPr lang="pl-PL" sz="2400" spc="-10" dirty="0" smtClean="0">
                <a:latin typeface="Calibri"/>
                <a:cs typeface="Calibri"/>
              </a:rPr>
              <a:t>uspokaja umysł i powstrzymuje krwawienia</a:t>
            </a:r>
            <a:r>
              <a:rPr sz="2400" spc="-15" dirty="0" smtClean="0">
                <a:latin typeface="Calibri"/>
                <a:cs typeface="Calibri"/>
              </a:rPr>
              <a:t>. </a:t>
            </a:r>
            <a:r>
              <a:rPr sz="2400" spc="484" dirty="0" smtClean="0">
                <a:latin typeface="Calibri"/>
                <a:cs typeface="Calibri"/>
              </a:rPr>
              <a:t> </a:t>
            </a:r>
            <a:r>
              <a:rPr lang="pl-PL" sz="2400" spc="-50" dirty="0" smtClean="0">
                <a:latin typeface="Calibri"/>
                <a:cs typeface="Calibri"/>
              </a:rPr>
              <a:t>Wysoka dawka jest zalecana na początku choroby. Pacjent powinien przyjąć niezwłocznie </a:t>
            </a:r>
            <a:r>
              <a:rPr sz="2400" dirty="0" smtClean="0">
                <a:latin typeface="Calibri"/>
                <a:cs typeface="Calibri"/>
              </a:rPr>
              <a:t>3 </a:t>
            </a:r>
            <a:r>
              <a:rPr sz="2400" dirty="0">
                <a:latin typeface="Calibri"/>
                <a:cs typeface="Calibri"/>
              </a:rPr>
              <a:t>x </a:t>
            </a:r>
            <a:r>
              <a:rPr sz="2400" spc="-10" dirty="0">
                <a:latin typeface="Calibri"/>
                <a:cs typeface="Calibri"/>
              </a:rPr>
              <a:t>10 </a:t>
            </a:r>
            <a:r>
              <a:rPr lang="pl-PL" sz="2400" spc="-25" dirty="0" smtClean="0">
                <a:latin typeface="Calibri"/>
                <a:cs typeface="Calibri"/>
              </a:rPr>
              <a:t>na dzień przez okres </a:t>
            </a:r>
            <a:r>
              <a:rPr sz="2400" dirty="0" smtClean="0">
                <a:latin typeface="Calibri"/>
                <a:cs typeface="Calibri"/>
              </a:rPr>
              <a:t>6 </a:t>
            </a:r>
            <a:r>
              <a:rPr lang="pl-PL" sz="2400" spc="-55" dirty="0" smtClean="0">
                <a:latin typeface="Calibri"/>
                <a:cs typeface="Calibri"/>
              </a:rPr>
              <a:t>do</a:t>
            </a:r>
            <a:r>
              <a:rPr sz="2400" spc="-55" dirty="0" smtClean="0">
                <a:latin typeface="Calibri"/>
                <a:cs typeface="Calibri"/>
              </a:rPr>
              <a:t> </a:t>
            </a:r>
            <a:r>
              <a:rPr sz="2400" spc="-10" dirty="0">
                <a:latin typeface="Calibri"/>
                <a:cs typeface="Calibri"/>
              </a:rPr>
              <a:t>10 </a:t>
            </a:r>
            <a:r>
              <a:rPr lang="pl-PL" sz="2400" spc="-30" dirty="0" smtClean="0">
                <a:latin typeface="Calibri"/>
                <a:cs typeface="Calibri"/>
              </a:rPr>
              <a:t>dni</a:t>
            </a:r>
            <a:r>
              <a:rPr sz="2400" spc="-30" dirty="0" smtClean="0">
                <a:latin typeface="Calibri"/>
                <a:cs typeface="Calibri"/>
              </a:rPr>
              <a:t>. </a:t>
            </a:r>
            <a:r>
              <a:rPr sz="2400" spc="150" dirty="0" smtClean="0">
                <a:latin typeface="Calibri"/>
                <a:cs typeface="Calibri"/>
              </a:rPr>
              <a:t> </a:t>
            </a:r>
            <a:r>
              <a:rPr lang="pl-PL" sz="2400" spc="-5" dirty="0" smtClean="0">
                <a:latin typeface="Calibri"/>
                <a:cs typeface="Calibri"/>
              </a:rPr>
              <a:t>Jeśli dawka nie jest dobrana odpowiednia objawy mogą powrócić. Ta receptura ziołowa nie powinna być używana przy niedoborowym typie infekcji pęcherza moczowego</a:t>
            </a:r>
            <a:r>
              <a:rPr sz="2400" spc="-10" dirty="0" smtClean="0">
                <a:latin typeface="Calibri"/>
                <a:cs typeface="Calibri"/>
              </a:rPr>
              <a:t> </a:t>
            </a:r>
            <a:r>
              <a:rPr lang="pl-PL" sz="2400" spc="-10" dirty="0" smtClean="0">
                <a:latin typeface="Calibri"/>
                <a:cs typeface="Calibri"/>
              </a:rPr>
              <a:t>z niedoborem Yang, zimnymi nerkami i wtórną gorącą wilgocią w pęcherzu moczowym. Pacjent powinien unikać stresu, presji czasu, chili w proszku, tabasco, cynamonu, goździków, przyprawy pięciu smaków, </a:t>
            </a:r>
            <a:r>
              <a:rPr lang="pl-PL" sz="2400" spc="-10" dirty="0" err="1" smtClean="0">
                <a:latin typeface="Calibri"/>
                <a:cs typeface="Calibri"/>
              </a:rPr>
              <a:t>chaat</a:t>
            </a:r>
            <a:r>
              <a:rPr lang="pl-PL" sz="2400" spc="-10" dirty="0" smtClean="0">
                <a:latin typeface="Calibri"/>
                <a:cs typeface="Calibri"/>
              </a:rPr>
              <a:t> </a:t>
            </a:r>
            <a:r>
              <a:rPr lang="pl-PL" sz="2400" spc="-10" dirty="0" err="1" smtClean="0">
                <a:latin typeface="Calibri"/>
                <a:cs typeface="Calibri"/>
              </a:rPr>
              <a:t>masala</a:t>
            </a:r>
            <a:r>
              <a:rPr sz="2400" spc="-25" dirty="0" smtClean="0">
                <a:latin typeface="Calibri"/>
                <a:cs typeface="Calibri"/>
              </a:rPr>
              <a:t>, </a:t>
            </a:r>
            <a:r>
              <a:rPr sz="2400" spc="-30" dirty="0">
                <a:latin typeface="Calibri"/>
                <a:cs typeface="Calibri"/>
              </a:rPr>
              <a:t>ras </a:t>
            </a:r>
            <a:r>
              <a:rPr sz="2400" dirty="0">
                <a:latin typeface="Calibri"/>
                <a:cs typeface="Calibri"/>
              </a:rPr>
              <a:t>el </a:t>
            </a:r>
            <a:r>
              <a:rPr sz="2400" spc="-5" dirty="0">
                <a:latin typeface="Calibri"/>
                <a:cs typeface="Calibri"/>
              </a:rPr>
              <a:t>hanout, </a:t>
            </a:r>
            <a:r>
              <a:rPr lang="pl-PL" sz="2400" spc="-25" dirty="0" smtClean="0">
                <a:latin typeface="Calibri"/>
                <a:cs typeface="Calibri"/>
              </a:rPr>
              <a:t>nasion kozieradki</a:t>
            </a:r>
            <a:r>
              <a:rPr sz="2400" spc="-20" dirty="0" smtClean="0">
                <a:latin typeface="Calibri"/>
                <a:cs typeface="Calibri"/>
              </a:rPr>
              <a:t>, </a:t>
            </a:r>
            <a:r>
              <a:rPr lang="pl-PL" sz="2400" spc="-20" dirty="0" smtClean="0">
                <a:latin typeface="Calibri"/>
                <a:cs typeface="Calibri"/>
              </a:rPr>
              <a:t>czarnego pieprzu</a:t>
            </a:r>
            <a:r>
              <a:rPr sz="2400" spc="-50" dirty="0" smtClean="0">
                <a:latin typeface="Calibri"/>
                <a:cs typeface="Calibri"/>
              </a:rPr>
              <a:t>, </a:t>
            </a:r>
            <a:r>
              <a:rPr lang="pl-PL" sz="2400" spc="-40" dirty="0" smtClean="0">
                <a:latin typeface="Calibri"/>
                <a:cs typeface="Calibri"/>
              </a:rPr>
              <a:t>pieprzu </a:t>
            </a:r>
            <a:r>
              <a:rPr lang="pl-PL" sz="2400" spc="-40" dirty="0" err="1" smtClean="0">
                <a:latin typeface="Calibri"/>
                <a:cs typeface="Calibri"/>
              </a:rPr>
              <a:t>cayenne</a:t>
            </a:r>
            <a:r>
              <a:rPr sz="2400" spc="-50" dirty="0" smtClean="0">
                <a:latin typeface="Calibri"/>
                <a:cs typeface="Calibri"/>
              </a:rPr>
              <a:t>, </a:t>
            </a:r>
            <a:r>
              <a:rPr lang="pl-PL" sz="2400" dirty="0" smtClean="0">
                <a:latin typeface="Calibri"/>
                <a:cs typeface="Calibri"/>
              </a:rPr>
              <a:t>pieprzu długiego</a:t>
            </a:r>
            <a:r>
              <a:rPr sz="2400" spc="-50" dirty="0" smtClean="0">
                <a:latin typeface="Calibri"/>
                <a:cs typeface="Calibri"/>
              </a:rPr>
              <a:t>, </a:t>
            </a:r>
            <a:r>
              <a:rPr lang="pl-PL" sz="2400" spc="-5" dirty="0" smtClean="0">
                <a:latin typeface="Calibri"/>
                <a:cs typeface="Calibri"/>
              </a:rPr>
              <a:t>pieprzu syczuańskiego</a:t>
            </a:r>
            <a:r>
              <a:rPr sz="2400" dirty="0" smtClean="0">
                <a:latin typeface="Calibri"/>
                <a:cs typeface="Calibri"/>
              </a:rPr>
              <a:t>, </a:t>
            </a:r>
            <a:r>
              <a:rPr lang="pl-PL" sz="2400" spc="-5" dirty="0" smtClean="0">
                <a:latin typeface="Calibri"/>
                <a:cs typeface="Calibri"/>
              </a:rPr>
              <a:t>owoców morza</a:t>
            </a:r>
            <a:r>
              <a:rPr sz="2400" spc="-5" dirty="0" smtClean="0">
                <a:latin typeface="Calibri"/>
                <a:cs typeface="Calibri"/>
              </a:rPr>
              <a:t>, </a:t>
            </a:r>
            <a:r>
              <a:rPr lang="pl-PL" sz="2400" spc="-5" dirty="0" smtClean="0">
                <a:latin typeface="Calibri"/>
                <a:cs typeface="Calibri"/>
              </a:rPr>
              <a:t>baraniny, kurczaka oraz pić więcej wody. </a:t>
            </a:r>
            <a:endParaRPr sz="2400" dirty="0">
              <a:latin typeface="Calibri"/>
              <a:cs typeface="Calibri"/>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104</a:t>
            </a:fld>
            <a:endParaRPr spc="-5" dirty="0"/>
          </a:p>
        </p:txBody>
      </p:sp>
      <p:sp>
        <p:nvSpPr>
          <p:cNvPr id="2" name="object 2"/>
          <p:cNvSpPr txBox="1">
            <a:spLocks noGrp="1"/>
          </p:cNvSpPr>
          <p:nvPr>
            <p:ph type="title"/>
          </p:nvPr>
        </p:nvSpPr>
        <p:spPr>
          <a:xfrm>
            <a:off x="2126246" y="2414848"/>
            <a:ext cx="6442075" cy="1461041"/>
          </a:xfrm>
          <a:prstGeom prst="rect">
            <a:avLst/>
          </a:prstGeom>
        </p:spPr>
        <p:txBody>
          <a:bodyPr vert="horz" wrap="square" lIns="0" tIns="0" rIns="0" bIns="0" rtlCol="0">
            <a:spAutoFit/>
          </a:bodyPr>
          <a:lstStyle/>
          <a:p>
            <a:pPr marL="1803400" marR="5080" indent="-1790700">
              <a:lnSpc>
                <a:spcPct val="101099"/>
              </a:lnSpc>
            </a:pPr>
            <a:r>
              <a:rPr lang="pl-PL" sz="4700" dirty="0" smtClean="0"/>
              <a:t>Konsekwencje leczenia zachodniego</a:t>
            </a:r>
            <a:endParaRPr sz="47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8529421" cy="1308050"/>
          </a:xfrm>
          <a:prstGeom prst="rect">
            <a:avLst/>
          </a:prstGeom>
        </p:spPr>
        <p:txBody>
          <a:bodyPr vert="horz" wrap="square" lIns="0" tIns="0" rIns="0" bIns="0" rtlCol="0">
            <a:spAutoFit/>
          </a:bodyPr>
          <a:lstStyle/>
          <a:p>
            <a:pPr marL="1802764" marR="5080" indent="-863600">
              <a:lnSpc>
                <a:spcPts val="5100"/>
              </a:lnSpc>
            </a:pPr>
            <a:r>
              <a:rPr lang="pl-PL" spc="-95" dirty="0" smtClean="0"/>
              <a:t>Toksyczny Zatruty Ogień</a:t>
            </a:r>
            <a:r>
              <a:rPr dirty="0" smtClean="0"/>
              <a:t>– </a:t>
            </a:r>
            <a:r>
              <a:rPr spc="-65" dirty="0"/>
              <a:t>Re</a:t>
            </a:r>
            <a:r>
              <a:rPr spc="-195" dirty="0"/>
              <a:t> </a:t>
            </a:r>
            <a:r>
              <a:rPr spc="-10" dirty="0"/>
              <a:t>Du  </a:t>
            </a:r>
            <a:r>
              <a:rPr lang="pl-PL" spc="-15" dirty="0" smtClean="0"/>
              <a:t>Przewlekły Stan Zapalny</a:t>
            </a:r>
            <a:endParaRPr dirty="0"/>
          </a:p>
        </p:txBody>
      </p:sp>
      <p:sp>
        <p:nvSpPr>
          <p:cNvPr id="3" name="object 3"/>
          <p:cNvSpPr/>
          <p:nvPr/>
        </p:nvSpPr>
        <p:spPr>
          <a:xfrm>
            <a:off x="2815742" y="1828805"/>
            <a:ext cx="4833302" cy="4826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105</a:t>
            </a:fld>
            <a:endParaRPr spc="-5"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8501" y="357225"/>
            <a:ext cx="9296400" cy="1308050"/>
          </a:xfrm>
          <a:prstGeom prst="rect">
            <a:avLst/>
          </a:prstGeom>
        </p:spPr>
        <p:txBody>
          <a:bodyPr vert="horz" wrap="square" lIns="0" tIns="0" rIns="0" bIns="0" rtlCol="0">
            <a:spAutoFit/>
          </a:bodyPr>
          <a:lstStyle/>
          <a:p>
            <a:pPr marL="2056764" marR="5080" indent="-1155700">
              <a:lnSpc>
                <a:spcPts val="5100"/>
              </a:lnSpc>
            </a:pPr>
            <a:r>
              <a:rPr lang="pl-PL" spc="-10" dirty="0" smtClean="0"/>
              <a:t>Toksyczna Gorąca Wilgoć</a:t>
            </a:r>
            <a:r>
              <a:rPr dirty="0" smtClean="0"/>
              <a:t>– </a:t>
            </a:r>
            <a:r>
              <a:rPr spc="-15" dirty="0"/>
              <a:t>Shi </a:t>
            </a:r>
            <a:r>
              <a:rPr spc="-60" dirty="0"/>
              <a:t>Re </a:t>
            </a:r>
            <a:r>
              <a:rPr spc="-5" dirty="0"/>
              <a:t>Du  </a:t>
            </a:r>
            <a:r>
              <a:rPr lang="pl-PL" spc="-10" dirty="0" smtClean="0"/>
              <a:t>Choroby Wirusowe</a:t>
            </a:r>
            <a:endParaRPr spc="-25" dirty="0"/>
          </a:p>
        </p:txBody>
      </p:sp>
      <p:sp>
        <p:nvSpPr>
          <p:cNvPr id="3" name="object 3"/>
          <p:cNvSpPr/>
          <p:nvPr/>
        </p:nvSpPr>
        <p:spPr>
          <a:xfrm>
            <a:off x="2375103" y="1828805"/>
            <a:ext cx="5930493" cy="4826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106</a:t>
            </a:fld>
            <a:endParaRPr spc="-5"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107</a:t>
            </a:fld>
            <a:endParaRPr spc="-5" dirty="0"/>
          </a:p>
        </p:txBody>
      </p:sp>
      <p:sp>
        <p:nvSpPr>
          <p:cNvPr id="2" name="object 2"/>
          <p:cNvSpPr txBox="1">
            <a:spLocks noGrp="1"/>
          </p:cNvSpPr>
          <p:nvPr>
            <p:ph type="ctrTitle"/>
          </p:nvPr>
        </p:nvSpPr>
        <p:spPr>
          <a:xfrm>
            <a:off x="1627873" y="2414848"/>
            <a:ext cx="7437653" cy="1093137"/>
          </a:xfrm>
          <a:prstGeom prst="rect">
            <a:avLst/>
          </a:prstGeom>
        </p:spPr>
        <p:txBody>
          <a:bodyPr vert="horz" wrap="square" lIns="0" tIns="366285" rIns="0" bIns="0" rtlCol="0">
            <a:spAutoFit/>
          </a:bodyPr>
          <a:lstStyle/>
          <a:p>
            <a:pPr marL="1678939">
              <a:lnSpc>
                <a:spcPct val="100000"/>
              </a:lnSpc>
            </a:pPr>
            <a:r>
              <a:rPr spc="-75" dirty="0"/>
              <a:t>Yuan </a:t>
            </a:r>
            <a:r>
              <a:rPr spc="-15" dirty="0"/>
              <a:t>Qi </a:t>
            </a:r>
            <a:r>
              <a:rPr lang="pl-PL" spc="-15" dirty="0" smtClean="0"/>
              <a:t>oraz</a:t>
            </a:r>
            <a:r>
              <a:rPr spc="225" dirty="0" smtClean="0"/>
              <a:t> </a:t>
            </a:r>
            <a:r>
              <a:rPr spc="10" dirty="0"/>
              <a:t>Jing</a:t>
            </a:r>
          </a:p>
        </p:txBody>
      </p:sp>
      <p:sp>
        <p:nvSpPr>
          <p:cNvPr id="3" name="object 3"/>
          <p:cNvSpPr txBox="1"/>
          <p:nvPr/>
        </p:nvSpPr>
        <p:spPr>
          <a:xfrm>
            <a:off x="3226981" y="4181345"/>
            <a:ext cx="4227195" cy="2489336"/>
          </a:xfrm>
          <a:prstGeom prst="rect">
            <a:avLst/>
          </a:prstGeom>
        </p:spPr>
        <p:txBody>
          <a:bodyPr vert="horz" wrap="square" lIns="0" tIns="0" rIns="0" bIns="0" rtlCol="0">
            <a:spAutoFit/>
          </a:bodyPr>
          <a:lstStyle/>
          <a:p>
            <a:pPr marL="12065" marR="5080" indent="-635" algn="ctr">
              <a:lnSpc>
                <a:spcPct val="121400"/>
              </a:lnSpc>
            </a:pPr>
            <a:r>
              <a:rPr lang="pl-PL" sz="3400" b="1" spc="-5" dirty="0" smtClean="0">
                <a:solidFill>
                  <a:srgbClr val="898989"/>
                </a:solidFill>
                <a:latin typeface="Calibri"/>
                <a:cs typeface="Calibri"/>
              </a:rPr>
              <a:t>Terapia komórkami macierzystymi</a:t>
            </a:r>
          </a:p>
          <a:p>
            <a:pPr marL="12065" marR="5080" indent="-635" algn="ctr">
              <a:lnSpc>
                <a:spcPct val="121400"/>
              </a:lnSpc>
            </a:pPr>
            <a:r>
              <a:rPr lang="pl-PL" sz="3400" b="1" spc="-5" dirty="0" smtClean="0">
                <a:solidFill>
                  <a:srgbClr val="898989"/>
                </a:solidFill>
                <a:latin typeface="Calibri"/>
                <a:cs typeface="Calibri"/>
              </a:rPr>
              <a:t>System odpornościowy</a:t>
            </a:r>
            <a:r>
              <a:rPr sz="3400" b="1" spc="-5" dirty="0" smtClean="0">
                <a:solidFill>
                  <a:srgbClr val="898989"/>
                </a:solidFill>
                <a:latin typeface="Calibri"/>
                <a:cs typeface="Calibri"/>
              </a:rPr>
              <a:t> </a:t>
            </a:r>
            <a:r>
              <a:rPr lang="pl-PL" sz="3400" b="1" spc="-25" dirty="0" smtClean="0">
                <a:solidFill>
                  <a:srgbClr val="898989"/>
                </a:solidFill>
                <a:latin typeface="Calibri"/>
                <a:cs typeface="Calibri"/>
              </a:rPr>
              <a:t>Terapia profilaktyczna</a:t>
            </a:r>
            <a:endParaRPr sz="3400" dirty="0">
              <a:latin typeface="Calibri"/>
              <a:cs typeface="Calibri"/>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357225"/>
            <a:ext cx="10693400" cy="991182"/>
          </a:xfrm>
          <a:prstGeom prst="rect">
            <a:avLst/>
          </a:prstGeom>
        </p:spPr>
        <p:txBody>
          <a:bodyPr vert="horz" wrap="square" lIns="0" tIns="265316" rIns="0" bIns="0" rtlCol="0">
            <a:spAutoFit/>
          </a:bodyPr>
          <a:lstStyle/>
          <a:p>
            <a:pPr marL="659765">
              <a:lnSpc>
                <a:spcPct val="100000"/>
              </a:lnSpc>
            </a:pPr>
            <a:r>
              <a:rPr lang="pl-PL" sz="4700" spc="-30" dirty="0" smtClean="0"/>
              <a:t>Komórki Macierzyste oraz </a:t>
            </a:r>
            <a:r>
              <a:rPr sz="4700" spc="-75" dirty="0" smtClean="0"/>
              <a:t>Yuan </a:t>
            </a:r>
            <a:r>
              <a:rPr sz="4700" spc="-15" dirty="0"/>
              <a:t>Qi </a:t>
            </a:r>
            <a:r>
              <a:rPr sz="4700" dirty="0"/>
              <a:t>–</a:t>
            </a:r>
            <a:r>
              <a:rPr sz="4700" spc="114" dirty="0"/>
              <a:t> </a:t>
            </a:r>
            <a:r>
              <a:rPr sz="4700" spc="10" dirty="0"/>
              <a:t>Jing</a:t>
            </a:r>
            <a:endParaRPr sz="4700" dirty="0"/>
          </a:p>
        </p:txBody>
      </p:sp>
      <p:sp>
        <p:nvSpPr>
          <p:cNvPr id="3" name="object 3"/>
          <p:cNvSpPr/>
          <p:nvPr/>
        </p:nvSpPr>
        <p:spPr>
          <a:xfrm>
            <a:off x="2120900" y="1828805"/>
            <a:ext cx="6438900" cy="4826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5" name="object 5"/>
          <p:cNvSpPr txBox="1"/>
          <p:nvPr/>
        </p:nvSpPr>
        <p:spPr>
          <a:xfrm>
            <a:off x="9357448" y="7017467"/>
            <a:ext cx="292735" cy="191135"/>
          </a:xfrm>
          <a:prstGeom prst="rect">
            <a:avLst/>
          </a:prstGeom>
        </p:spPr>
        <p:txBody>
          <a:bodyPr vert="horz" wrap="square" lIns="0" tIns="0" rIns="0" bIns="0" rtlCol="0">
            <a:spAutoFit/>
          </a:bodyPr>
          <a:lstStyle/>
          <a:p>
            <a:pPr marL="12700">
              <a:lnSpc>
                <a:spcPts val="1375"/>
              </a:lnSpc>
            </a:pPr>
            <a:r>
              <a:rPr sz="1300" spc="30" dirty="0">
                <a:solidFill>
                  <a:srgbClr val="898989"/>
                </a:solidFill>
                <a:latin typeface="Calibri"/>
                <a:cs typeface="Calibri"/>
              </a:rPr>
              <a:t>109</a:t>
            </a:r>
            <a:endParaRPr sz="1300">
              <a:latin typeface="Calibri"/>
              <a:cs typeface="Calibri"/>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29689" y="284309"/>
            <a:ext cx="7226300" cy="1752852"/>
          </a:xfrm>
          <a:prstGeom prst="rect">
            <a:avLst/>
          </a:prstGeom>
        </p:spPr>
        <p:txBody>
          <a:bodyPr vert="horz" wrap="square" lIns="0" tIns="0" rIns="0" bIns="0" rtlCol="0">
            <a:spAutoFit/>
          </a:bodyPr>
          <a:lstStyle/>
          <a:p>
            <a:pPr marL="12700" marR="5080" indent="-8255" algn="ctr">
              <a:lnSpc>
                <a:spcPct val="100899"/>
              </a:lnSpc>
            </a:pPr>
            <a:r>
              <a:rPr sz="3800" spc="-50" dirty="0"/>
              <a:t>Prof. </a:t>
            </a:r>
            <a:r>
              <a:rPr sz="3800" spc="-10" dirty="0" err="1"/>
              <a:t>Gernez</a:t>
            </a:r>
            <a:r>
              <a:rPr sz="3800" spc="-10" dirty="0"/>
              <a:t> </a:t>
            </a:r>
            <a:r>
              <a:rPr lang="pl-PL" sz="3800" spc="-30" dirty="0" smtClean="0"/>
              <a:t>ojciec teorii komórek macierzystych w </a:t>
            </a:r>
            <a:r>
              <a:rPr sz="3800" spc="-15" dirty="0" smtClean="0"/>
              <a:t> </a:t>
            </a:r>
            <a:r>
              <a:rPr sz="3800" spc="-25" dirty="0"/>
              <a:t>1960 </a:t>
            </a:r>
            <a:r>
              <a:rPr lang="pl-PL" sz="3800" spc="-10" dirty="0" smtClean="0"/>
              <a:t>oraz profilaktycznego leczenia </a:t>
            </a:r>
            <a:r>
              <a:rPr sz="3800" spc="-30" dirty="0" err="1" smtClean="0"/>
              <a:t>Zhong</a:t>
            </a:r>
            <a:r>
              <a:rPr sz="3800" spc="445" dirty="0" smtClean="0"/>
              <a:t> </a:t>
            </a:r>
            <a:r>
              <a:rPr sz="3800" spc="-15" dirty="0"/>
              <a:t>Liu</a:t>
            </a:r>
            <a:endParaRPr sz="3800" dirty="0"/>
          </a:p>
        </p:txBody>
      </p:sp>
      <p:sp>
        <p:nvSpPr>
          <p:cNvPr id="3" name="object 3"/>
          <p:cNvSpPr/>
          <p:nvPr/>
        </p:nvSpPr>
        <p:spPr>
          <a:xfrm>
            <a:off x="939800" y="2180825"/>
            <a:ext cx="8801100" cy="4121962"/>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109</a:t>
            </a:fld>
            <a:endParaRPr spc="-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11</a:t>
            </a:fld>
            <a:endParaRPr spc="-5" dirty="0"/>
          </a:p>
        </p:txBody>
      </p:sp>
      <p:sp>
        <p:nvSpPr>
          <p:cNvPr id="2" name="object 2"/>
          <p:cNvSpPr txBox="1">
            <a:spLocks noGrp="1"/>
          </p:cNvSpPr>
          <p:nvPr>
            <p:ph type="title"/>
          </p:nvPr>
        </p:nvSpPr>
        <p:spPr>
          <a:xfrm>
            <a:off x="3164751" y="357225"/>
            <a:ext cx="4347845" cy="1308050"/>
          </a:xfrm>
          <a:prstGeom prst="rect">
            <a:avLst/>
          </a:prstGeom>
        </p:spPr>
        <p:txBody>
          <a:bodyPr vert="horz" wrap="square" lIns="0" tIns="0" rIns="0" bIns="0" rtlCol="0">
            <a:spAutoFit/>
          </a:bodyPr>
          <a:lstStyle/>
          <a:p>
            <a:pPr marL="481965" marR="5080" indent="-469900">
              <a:lnSpc>
                <a:spcPts val="5100"/>
              </a:lnSpc>
            </a:pPr>
            <a:r>
              <a:rPr lang="pl-PL" spc="-25" dirty="0" smtClean="0"/>
              <a:t>Strategia Leczenia </a:t>
            </a:r>
            <a:r>
              <a:rPr dirty="0" err="1" smtClean="0"/>
              <a:t>Zhong</a:t>
            </a:r>
            <a:r>
              <a:rPr spc="-135" dirty="0" smtClean="0"/>
              <a:t> </a:t>
            </a:r>
            <a:r>
              <a:rPr spc="5" dirty="0"/>
              <a:t>Liu</a:t>
            </a:r>
          </a:p>
        </p:txBody>
      </p:sp>
      <p:sp>
        <p:nvSpPr>
          <p:cNvPr id="3" name="object 3"/>
          <p:cNvSpPr txBox="1"/>
          <p:nvPr/>
        </p:nvSpPr>
        <p:spPr>
          <a:xfrm>
            <a:off x="1030476" y="1848536"/>
            <a:ext cx="8431023" cy="3590727"/>
          </a:xfrm>
          <a:prstGeom prst="rect">
            <a:avLst/>
          </a:prstGeom>
        </p:spPr>
        <p:txBody>
          <a:bodyPr vert="horz" wrap="square" lIns="0" tIns="0" rIns="0" bIns="0" rtlCol="0">
            <a:spAutoFit/>
          </a:bodyPr>
          <a:lstStyle/>
          <a:p>
            <a:pPr marL="381000" indent="-368300">
              <a:lnSpc>
                <a:spcPct val="100000"/>
              </a:lnSpc>
              <a:buFont typeface="Arial"/>
              <a:buChar char="•"/>
              <a:tabLst>
                <a:tab pos="380365" algn="l"/>
                <a:tab pos="381000" algn="l"/>
              </a:tabLst>
            </a:pPr>
            <a:r>
              <a:rPr lang="pl-PL" sz="3400" b="1" spc="5" dirty="0" smtClean="0">
                <a:latin typeface="Calibri"/>
                <a:cs typeface="Calibri"/>
              </a:rPr>
              <a:t>Część Pierwsza Strategii Leczenia</a:t>
            </a:r>
            <a:endParaRPr sz="3400" dirty="0">
              <a:latin typeface="Calibri"/>
              <a:cs typeface="Calibri"/>
            </a:endParaRPr>
          </a:p>
          <a:p>
            <a:pPr>
              <a:lnSpc>
                <a:spcPct val="100000"/>
              </a:lnSpc>
              <a:spcBef>
                <a:spcPts val="35"/>
              </a:spcBef>
              <a:buFont typeface="Arial"/>
              <a:buChar char="•"/>
            </a:pPr>
            <a:endParaRPr sz="4250" dirty="0">
              <a:latin typeface="Times New Roman"/>
              <a:cs typeface="Times New Roman"/>
            </a:endParaRPr>
          </a:p>
          <a:p>
            <a:pPr marL="381000" indent="-368300">
              <a:lnSpc>
                <a:spcPct val="100000"/>
              </a:lnSpc>
              <a:buFont typeface="Arial"/>
              <a:buChar char="•"/>
              <a:tabLst>
                <a:tab pos="380365" algn="l"/>
                <a:tab pos="381000" algn="l"/>
              </a:tabLst>
            </a:pPr>
            <a:r>
              <a:rPr sz="3400" spc="-340" dirty="0">
                <a:latin typeface="Calibri"/>
                <a:cs typeface="Calibri"/>
              </a:rPr>
              <a:t>1&gt;  </a:t>
            </a:r>
            <a:r>
              <a:rPr lang="pl-PL" sz="3400" spc="-5" dirty="0" smtClean="0">
                <a:latin typeface="Calibri"/>
                <a:cs typeface="Calibri"/>
              </a:rPr>
              <a:t>Oczyścić Umysł </a:t>
            </a:r>
            <a:r>
              <a:rPr sz="3400" dirty="0" smtClean="0">
                <a:latin typeface="Calibri"/>
                <a:cs typeface="Calibri"/>
              </a:rPr>
              <a:t>(SHEN</a:t>
            </a:r>
            <a:r>
              <a:rPr sz="3400" dirty="0">
                <a:latin typeface="Calibri"/>
                <a:cs typeface="Calibri"/>
              </a:rPr>
              <a:t>)</a:t>
            </a:r>
          </a:p>
          <a:p>
            <a:pPr marL="381000" indent="-368300">
              <a:lnSpc>
                <a:spcPct val="100000"/>
              </a:lnSpc>
              <a:spcBef>
                <a:spcPts val="919"/>
              </a:spcBef>
              <a:buFont typeface="Arial"/>
              <a:buChar char="•"/>
              <a:tabLst>
                <a:tab pos="380365" algn="l"/>
                <a:tab pos="381000" algn="l"/>
              </a:tabLst>
            </a:pPr>
            <a:r>
              <a:rPr sz="3400" spc="-340" dirty="0">
                <a:latin typeface="Calibri"/>
                <a:cs typeface="Calibri"/>
              </a:rPr>
              <a:t>2&gt;  </a:t>
            </a:r>
            <a:r>
              <a:rPr lang="pl-PL" sz="3400" spc="-20" dirty="0" smtClean="0">
                <a:latin typeface="Calibri"/>
                <a:cs typeface="Calibri"/>
              </a:rPr>
              <a:t>Zbalansować </a:t>
            </a:r>
            <a:r>
              <a:rPr lang="pl-PL" sz="3400" spc="-20" dirty="0">
                <a:latin typeface="Calibri"/>
                <a:cs typeface="Calibri"/>
              </a:rPr>
              <a:t>Z</a:t>
            </a:r>
            <a:r>
              <a:rPr lang="pl-PL" sz="3400" spc="-20" dirty="0" smtClean="0">
                <a:latin typeface="Calibri"/>
                <a:cs typeface="Calibri"/>
              </a:rPr>
              <a:t>wierzęcą Duszę </a:t>
            </a:r>
            <a:r>
              <a:rPr sz="3400" spc="10" dirty="0" smtClean="0">
                <a:latin typeface="Calibri"/>
                <a:cs typeface="Calibri"/>
              </a:rPr>
              <a:t>(PO</a:t>
            </a:r>
            <a:r>
              <a:rPr sz="3400" spc="10" dirty="0">
                <a:latin typeface="Calibri"/>
                <a:cs typeface="Calibri"/>
              </a:rPr>
              <a:t>)</a:t>
            </a:r>
            <a:endParaRPr sz="3400" dirty="0">
              <a:latin typeface="Calibri"/>
              <a:cs typeface="Calibri"/>
            </a:endParaRPr>
          </a:p>
          <a:p>
            <a:pPr marL="381000" indent="-368300">
              <a:lnSpc>
                <a:spcPct val="100000"/>
              </a:lnSpc>
              <a:spcBef>
                <a:spcPts val="819"/>
              </a:spcBef>
              <a:buFont typeface="Arial"/>
              <a:buChar char="•"/>
              <a:tabLst>
                <a:tab pos="380365" algn="l"/>
                <a:tab pos="381000" algn="l"/>
              </a:tabLst>
            </a:pPr>
            <a:r>
              <a:rPr sz="3400" spc="-340" dirty="0">
                <a:latin typeface="Calibri"/>
                <a:cs typeface="Calibri"/>
              </a:rPr>
              <a:t>3&gt;  </a:t>
            </a:r>
            <a:r>
              <a:rPr lang="pl-PL" sz="3400" spc="-15" dirty="0" smtClean="0">
                <a:latin typeface="Calibri"/>
                <a:cs typeface="Calibri"/>
              </a:rPr>
              <a:t>ZAKORZENIĆ Spirytualną Duszę </a:t>
            </a:r>
            <a:r>
              <a:rPr sz="3400" spc="-10" dirty="0" smtClean="0">
                <a:latin typeface="Calibri"/>
                <a:cs typeface="Calibri"/>
              </a:rPr>
              <a:t>(HUN</a:t>
            </a:r>
            <a:r>
              <a:rPr sz="3400" spc="-10" dirty="0">
                <a:latin typeface="Calibri"/>
                <a:cs typeface="Calibri"/>
              </a:rPr>
              <a:t>)</a:t>
            </a:r>
            <a:endParaRPr sz="3400" dirty="0">
              <a:latin typeface="Calibri"/>
              <a:cs typeface="Calibri"/>
            </a:endParaRPr>
          </a:p>
          <a:p>
            <a:pPr marL="381000" indent="-368300">
              <a:lnSpc>
                <a:spcPct val="100000"/>
              </a:lnSpc>
              <a:spcBef>
                <a:spcPts val="819"/>
              </a:spcBef>
              <a:buFont typeface="Arial"/>
              <a:buChar char="•"/>
              <a:tabLst>
                <a:tab pos="380365" algn="l"/>
                <a:tab pos="381000" algn="l"/>
              </a:tabLst>
            </a:pPr>
            <a:r>
              <a:rPr sz="3400" spc="-340" dirty="0">
                <a:latin typeface="Calibri"/>
                <a:cs typeface="Calibri"/>
              </a:rPr>
              <a:t>4&gt;  </a:t>
            </a:r>
            <a:r>
              <a:rPr lang="pl-PL" sz="3400" spc="-15" dirty="0" smtClean="0">
                <a:latin typeface="Calibri"/>
                <a:cs typeface="Calibri"/>
              </a:rPr>
              <a:t>Poprawić Sen</a:t>
            </a:r>
            <a:endParaRPr sz="3400" dirty="0">
              <a:latin typeface="Calibri"/>
              <a:cs typeface="Calibri"/>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110</a:t>
            </a:fld>
            <a:endParaRPr spc="-5" dirty="0"/>
          </a:p>
        </p:txBody>
      </p:sp>
      <p:sp>
        <p:nvSpPr>
          <p:cNvPr id="2" name="object 2"/>
          <p:cNvSpPr txBox="1">
            <a:spLocks noGrp="1"/>
          </p:cNvSpPr>
          <p:nvPr>
            <p:ph type="title"/>
          </p:nvPr>
        </p:nvSpPr>
        <p:spPr>
          <a:xfrm>
            <a:off x="2834589" y="357225"/>
            <a:ext cx="5012055" cy="1308050"/>
          </a:xfrm>
          <a:prstGeom prst="rect">
            <a:avLst/>
          </a:prstGeom>
        </p:spPr>
        <p:txBody>
          <a:bodyPr vert="horz" wrap="square" lIns="0" tIns="0" rIns="0" bIns="0" rtlCol="0">
            <a:spAutoFit/>
          </a:bodyPr>
          <a:lstStyle/>
          <a:p>
            <a:pPr marL="215900" marR="5080" indent="-203200">
              <a:lnSpc>
                <a:spcPts val="5100"/>
              </a:lnSpc>
            </a:pPr>
            <a:r>
              <a:rPr lang="pl-PL" spc="-65" dirty="0" smtClean="0"/>
              <a:t>Wzmocnić i ochraniać </a:t>
            </a:r>
            <a:r>
              <a:rPr spc="-70" dirty="0" smtClean="0"/>
              <a:t>Yuan </a:t>
            </a:r>
            <a:r>
              <a:rPr spc="-30" dirty="0"/>
              <a:t>Qi </a:t>
            </a:r>
            <a:r>
              <a:rPr lang="pl-PL" spc="-15" dirty="0" smtClean="0"/>
              <a:t>oraz </a:t>
            </a:r>
            <a:r>
              <a:rPr dirty="0" smtClean="0"/>
              <a:t>Jing</a:t>
            </a:r>
            <a:endParaRPr dirty="0"/>
          </a:p>
        </p:txBody>
      </p:sp>
      <p:sp>
        <p:nvSpPr>
          <p:cNvPr id="3" name="object 3"/>
          <p:cNvSpPr txBox="1"/>
          <p:nvPr/>
        </p:nvSpPr>
        <p:spPr>
          <a:xfrm>
            <a:off x="1030477" y="1848536"/>
            <a:ext cx="8418195" cy="3983142"/>
          </a:xfrm>
          <a:prstGeom prst="rect">
            <a:avLst/>
          </a:prstGeom>
        </p:spPr>
        <p:txBody>
          <a:bodyPr vert="horz" wrap="square" lIns="0" tIns="0" rIns="0" bIns="0" rtlCol="0">
            <a:spAutoFit/>
          </a:bodyPr>
          <a:lstStyle/>
          <a:p>
            <a:pPr marL="381000" indent="-368300">
              <a:lnSpc>
                <a:spcPct val="100000"/>
              </a:lnSpc>
              <a:buFont typeface="Arial"/>
              <a:buChar char="•"/>
              <a:tabLst>
                <a:tab pos="380365" algn="l"/>
                <a:tab pos="381000" algn="l"/>
              </a:tabLst>
            </a:pPr>
            <a:r>
              <a:rPr sz="3400" b="1" spc="-25" dirty="0">
                <a:latin typeface="Calibri"/>
                <a:cs typeface="Calibri"/>
              </a:rPr>
              <a:t>Jing </a:t>
            </a:r>
            <a:r>
              <a:rPr lang="pl-PL" sz="3400" b="1" spc="-5" dirty="0" smtClean="0">
                <a:latin typeface="Calibri"/>
                <a:cs typeface="Calibri"/>
              </a:rPr>
              <a:t>oraz </a:t>
            </a:r>
            <a:r>
              <a:rPr sz="3400" b="1" spc="-45" dirty="0" smtClean="0">
                <a:latin typeface="Calibri"/>
                <a:cs typeface="Calibri"/>
              </a:rPr>
              <a:t>Yuan </a:t>
            </a:r>
            <a:r>
              <a:rPr sz="3400" b="1" spc="-20" dirty="0">
                <a:latin typeface="Calibri"/>
                <a:cs typeface="Calibri"/>
              </a:rPr>
              <a:t>Qi </a:t>
            </a:r>
            <a:r>
              <a:rPr lang="pl-PL" sz="3400" spc="5" dirty="0" smtClean="0">
                <a:latin typeface="Calibri"/>
                <a:cs typeface="Calibri"/>
              </a:rPr>
              <a:t>przynależą do siebie</a:t>
            </a:r>
            <a:endParaRPr sz="3400" dirty="0">
              <a:latin typeface="Calibri"/>
              <a:cs typeface="Calibri"/>
            </a:endParaRPr>
          </a:p>
          <a:p>
            <a:pPr marL="381000" marR="365125" indent="-368300">
              <a:lnSpc>
                <a:spcPct val="100499"/>
              </a:lnSpc>
              <a:spcBef>
                <a:spcPts val="800"/>
              </a:spcBef>
              <a:buFont typeface="Arial"/>
              <a:buChar char="•"/>
              <a:tabLst>
                <a:tab pos="380365" algn="l"/>
                <a:tab pos="381000" algn="l"/>
              </a:tabLst>
            </a:pPr>
            <a:r>
              <a:rPr lang="pl-PL" sz="3400" spc="-5" dirty="0" smtClean="0">
                <a:latin typeface="Calibri"/>
                <a:cs typeface="Calibri"/>
              </a:rPr>
              <a:t>Bez esencji </a:t>
            </a:r>
            <a:r>
              <a:rPr sz="3400" spc="15" dirty="0" smtClean="0">
                <a:latin typeface="Calibri"/>
                <a:cs typeface="Calibri"/>
              </a:rPr>
              <a:t>JING </a:t>
            </a:r>
            <a:r>
              <a:rPr lang="pl-PL" sz="3400" spc="-5" dirty="0" smtClean="0">
                <a:latin typeface="Calibri"/>
                <a:cs typeface="Calibri"/>
              </a:rPr>
              <a:t>nie ma nawet iskierki życia</a:t>
            </a:r>
            <a:r>
              <a:rPr sz="3400" spc="-25" dirty="0" smtClean="0">
                <a:latin typeface="Calibri"/>
                <a:cs typeface="Calibri"/>
              </a:rPr>
              <a:t>!</a:t>
            </a:r>
            <a:endParaRPr sz="3400" dirty="0">
              <a:latin typeface="Calibri"/>
              <a:cs typeface="Calibri"/>
            </a:endParaRPr>
          </a:p>
          <a:p>
            <a:pPr marL="381000" marR="868044" indent="-368300">
              <a:lnSpc>
                <a:spcPct val="100499"/>
              </a:lnSpc>
              <a:spcBef>
                <a:spcPts val="900"/>
              </a:spcBef>
              <a:buFont typeface="Arial"/>
              <a:buChar char="•"/>
              <a:tabLst>
                <a:tab pos="380365" algn="l"/>
                <a:tab pos="381000" algn="l"/>
              </a:tabLst>
            </a:pPr>
            <a:r>
              <a:rPr lang="pl-PL" sz="3400" spc="-5" dirty="0" smtClean="0">
                <a:latin typeface="Calibri"/>
                <a:cs typeface="Calibri"/>
              </a:rPr>
              <a:t>Bez </a:t>
            </a:r>
            <a:r>
              <a:rPr lang="pl-PL" sz="3400" spc="-5" dirty="0" err="1" smtClean="0">
                <a:latin typeface="Calibri"/>
                <a:cs typeface="Calibri"/>
              </a:rPr>
              <a:t>Yuan</a:t>
            </a:r>
            <a:r>
              <a:rPr lang="pl-PL" sz="3400" spc="-5" dirty="0" smtClean="0">
                <a:latin typeface="Calibri"/>
                <a:cs typeface="Calibri"/>
              </a:rPr>
              <a:t> </a:t>
            </a:r>
            <a:r>
              <a:rPr sz="3400" spc="5" dirty="0" smtClean="0">
                <a:latin typeface="Calibri"/>
                <a:cs typeface="Calibri"/>
              </a:rPr>
              <a:t>Qi </a:t>
            </a:r>
            <a:r>
              <a:rPr lang="pl-PL" sz="3400" spc="-5" dirty="0" smtClean="0">
                <a:latin typeface="Calibri"/>
                <a:cs typeface="Calibri"/>
              </a:rPr>
              <a:t>żaden Początek ani Transformacja nie są możliwe</a:t>
            </a:r>
            <a:r>
              <a:rPr sz="3400" dirty="0" smtClean="0">
                <a:latin typeface="Calibri"/>
                <a:cs typeface="Calibri"/>
              </a:rPr>
              <a:t>!</a:t>
            </a:r>
            <a:endParaRPr sz="3400" dirty="0">
              <a:latin typeface="Calibri"/>
              <a:cs typeface="Calibri"/>
            </a:endParaRPr>
          </a:p>
          <a:p>
            <a:pPr marL="381000" marR="5080" indent="-368300">
              <a:lnSpc>
                <a:spcPct val="100499"/>
              </a:lnSpc>
              <a:spcBef>
                <a:spcPts val="800"/>
              </a:spcBef>
              <a:buFont typeface="Arial"/>
              <a:buChar char="•"/>
              <a:tabLst>
                <a:tab pos="380365" algn="l"/>
                <a:tab pos="381000" algn="l"/>
              </a:tabLst>
            </a:pPr>
            <a:r>
              <a:rPr lang="pl-PL" sz="3400" spc="15" dirty="0" smtClean="0">
                <a:latin typeface="Calibri"/>
                <a:cs typeface="Calibri"/>
              </a:rPr>
              <a:t>Pourodzeniowe źródło </a:t>
            </a:r>
            <a:r>
              <a:rPr sz="3400" spc="15" dirty="0" smtClean="0">
                <a:latin typeface="Calibri"/>
                <a:cs typeface="Calibri"/>
              </a:rPr>
              <a:t>JING </a:t>
            </a:r>
            <a:r>
              <a:rPr lang="pl-PL" sz="3400" spc="-10" dirty="0" smtClean="0">
                <a:latin typeface="Calibri"/>
                <a:cs typeface="Calibri"/>
              </a:rPr>
              <a:t>to </a:t>
            </a:r>
            <a:r>
              <a:rPr sz="3400" spc="-45" dirty="0" smtClean="0">
                <a:latin typeface="Calibri"/>
                <a:cs typeface="Calibri"/>
              </a:rPr>
              <a:t>Yuan  </a:t>
            </a:r>
            <a:r>
              <a:rPr sz="3400" spc="5" dirty="0">
                <a:latin typeface="Calibri"/>
                <a:cs typeface="Calibri"/>
              </a:rPr>
              <a:t>Qi </a:t>
            </a:r>
            <a:r>
              <a:rPr sz="3400" dirty="0">
                <a:latin typeface="Calibri"/>
                <a:cs typeface="Calibri"/>
              </a:rPr>
              <a:t>= </a:t>
            </a:r>
            <a:r>
              <a:rPr sz="3400" spc="5" dirty="0">
                <a:latin typeface="Calibri"/>
                <a:cs typeface="Calibri"/>
              </a:rPr>
              <a:t>Zhong </a:t>
            </a:r>
            <a:r>
              <a:rPr sz="3400" dirty="0">
                <a:latin typeface="Calibri"/>
                <a:cs typeface="Calibri"/>
              </a:rPr>
              <a:t>Jiao = </a:t>
            </a:r>
            <a:r>
              <a:rPr sz="3400" spc="-100" dirty="0">
                <a:latin typeface="Calibri"/>
                <a:cs typeface="Calibri"/>
              </a:rPr>
              <a:t>Tai </a:t>
            </a:r>
            <a:r>
              <a:rPr sz="3400" spc="-15" dirty="0">
                <a:latin typeface="Calibri"/>
                <a:cs typeface="Calibri"/>
              </a:rPr>
              <a:t>Yin </a:t>
            </a:r>
            <a:r>
              <a:rPr lang="pl-PL" sz="3400" spc="5" dirty="0" smtClean="0">
                <a:latin typeface="Calibri"/>
                <a:cs typeface="Calibri"/>
              </a:rPr>
              <a:t>oraz</a:t>
            </a:r>
            <a:r>
              <a:rPr sz="3400" spc="5" dirty="0" smtClean="0">
                <a:latin typeface="Calibri"/>
                <a:cs typeface="Calibri"/>
              </a:rPr>
              <a:t> </a:t>
            </a:r>
            <a:r>
              <a:rPr sz="3400" spc="-45" dirty="0">
                <a:latin typeface="Calibri"/>
                <a:cs typeface="Calibri"/>
              </a:rPr>
              <a:t>Yang</a:t>
            </a:r>
            <a:r>
              <a:rPr sz="3400" spc="275" dirty="0">
                <a:latin typeface="Calibri"/>
                <a:cs typeface="Calibri"/>
              </a:rPr>
              <a:t> </a:t>
            </a:r>
            <a:r>
              <a:rPr sz="3400" spc="5" dirty="0">
                <a:latin typeface="Calibri"/>
                <a:cs typeface="Calibri"/>
              </a:rPr>
              <a:t>Ming</a:t>
            </a:r>
            <a:endParaRPr sz="3400" dirty="0">
              <a:latin typeface="Calibri"/>
              <a:cs typeface="Calibri"/>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8529421" cy="991182"/>
          </a:xfrm>
          <a:prstGeom prst="rect">
            <a:avLst/>
          </a:prstGeom>
        </p:spPr>
        <p:txBody>
          <a:bodyPr vert="horz" wrap="square" lIns="0" tIns="265316" rIns="0" bIns="0" rtlCol="0">
            <a:spAutoFit/>
          </a:bodyPr>
          <a:lstStyle/>
          <a:p>
            <a:pPr marL="101600">
              <a:lnSpc>
                <a:spcPct val="100000"/>
              </a:lnSpc>
            </a:pPr>
            <a:r>
              <a:rPr lang="pl-PL" sz="4700" spc="-20" dirty="0" smtClean="0"/>
              <a:t>        Trzy Yin w ciele ludzkim</a:t>
            </a:r>
            <a:endParaRPr sz="4700" dirty="0"/>
          </a:p>
        </p:txBody>
      </p:sp>
      <p:sp>
        <p:nvSpPr>
          <p:cNvPr id="3" name="object 3"/>
          <p:cNvSpPr txBox="1"/>
          <p:nvPr/>
        </p:nvSpPr>
        <p:spPr>
          <a:xfrm>
            <a:off x="1536700" y="1435397"/>
            <a:ext cx="8001000" cy="584775"/>
          </a:xfrm>
          <a:prstGeom prst="rect">
            <a:avLst/>
          </a:prstGeom>
        </p:spPr>
        <p:txBody>
          <a:bodyPr vert="horz" wrap="square" lIns="0" tIns="0" rIns="0" bIns="0" rtlCol="0">
            <a:spAutoFit/>
          </a:bodyPr>
          <a:lstStyle/>
          <a:p>
            <a:pPr marL="12700">
              <a:lnSpc>
                <a:spcPct val="100000"/>
              </a:lnSpc>
            </a:pPr>
            <a:r>
              <a:rPr sz="3800" b="1" spc="-10" dirty="0">
                <a:latin typeface="Calibri"/>
                <a:cs typeface="Calibri"/>
              </a:rPr>
              <a:t>Jing </a:t>
            </a:r>
            <a:r>
              <a:rPr sz="3800" b="1" dirty="0">
                <a:latin typeface="Calibri"/>
                <a:cs typeface="Calibri"/>
              </a:rPr>
              <a:t>– </a:t>
            </a:r>
            <a:r>
              <a:rPr lang="pl-PL" sz="3800" b="1" spc="5" dirty="0" smtClean="0">
                <a:latin typeface="Calibri"/>
                <a:cs typeface="Calibri"/>
              </a:rPr>
              <a:t>Esencja przed i po urodzeniowa</a:t>
            </a:r>
            <a:endParaRPr sz="3800" dirty="0">
              <a:latin typeface="Calibri"/>
              <a:cs typeface="Calibri"/>
            </a:endParaRPr>
          </a:p>
        </p:txBody>
      </p:sp>
      <p:sp>
        <p:nvSpPr>
          <p:cNvPr id="4" name="object 4"/>
          <p:cNvSpPr txBox="1"/>
          <p:nvPr/>
        </p:nvSpPr>
        <p:spPr>
          <a:xfrm>
            <a:off x="1261465" y="5857754"/>
            <a:ext cx="1174115" cy="601980"/>
          </a:xfrm>
          <a:prstGeom prst="rect">
            <a:avLst/>
          </a:prstGeom>
        </p:spPr>
        <p:txBody>
          <a:bodyPr vert="horz" wrap="square" lIns="0" tIns="0" rIns="0" bIns="0" rtlCol="0">
            <a:spAutoFit/>
          </a:bodyPr>
          <a:lstStyle/>
          <a:p>
            <a:pPr marL="12700">
              <a:lnSpc>
                <a:spcPct val="100000"/>
              </a:lnSpc>
            </a:pPr>
            <a:r>
              <a:rPr lang="pl-PL" sz="3800" b="1" spc="-35" dirty="0" smtClean="0">
                <a:latin typeface="Calibri"/>
                <a:cs typeface="Calibri"/>
              </a:rPr>
              <a:t>Krew</a:t>
            </a:r>
            <a:endParaRPr sz="3800" dirty="0">
              <a:latin typeface="Calibri"/>
              <a:cs typeface="Calibri"/>
            </a:endParaRPr>
          </a:p>
        </p:txBody>
      </p:sp>
      <p:sp>
        <p:nvSpPr>
          <p:cNvPr id="5" name="object 5"/>
          <p:cNvSpPr txBox="1"/>
          <p:nvPr/>
        </p:nvSpPr>
        <p:spPr>
          <a:xfrm>
            <a:off x="8279218" y="5747270"/>
            <a:ext cx="1412240" cy="1169551"/>
          </a:xfrm>
          <a:prstGeom prst="rect">
            <a:avLst/>
          </a:prstGeom>
        </p:spPr>
        <p:txBody>
          <a:bodyPr vert="horz" wrap="square" lIns="0" tIns="0" rIns="0" bIns="0" rtlCol="0">
            <a:spAutoFit/>
          </a:bodyPr>
          <a:lstStyle/>
          <a:p>
            <a:pPr marL="12700">
              <a:lnSpc>
                <a:spcPct val="100000"/>
              </a:lnSpc>
            </a:pPr>
            <a:r>
              <a:rPr lang="pl-PL" sz="3800" b="1" spc="-10" dirty="0" smtClean="0">
                <a:latin typeface="Calibri"/>
                <a:cs typeface="Calibri"/>
              </a:rPr>
              <a:t>Płyny</a:t>
            </a:r>
          </a:p>
          <a:p>
            <a:pPr marL="12700">
              <a:lnSpc>
                <a:spcPct val="100000"/>
              </a:lnSpc>
            </a:pPr>
            <a:endParaRPr sz="3800" dirty="0">
              <a:latin typeface="Calibri"/>
              <a:cs typeface="Calibri"/>
            </a:endParaRPr>
          </a:p>
        </p:txBody>
      </p:sp>
      <p:sp>
        <p:nvSpPr>
          <p:cNvPr id="6" name="object 6"/>
          <p:cNvSpPr/>
          <p:nvPr/>
        </p:nvSpPr>
        <p:spPr>
          <a:xfrm>
            <a:off x="2794000" y="2578105"/>
            <a:ext cx="5283200" cy="3721100"/>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111</a:t>
            </a:fld>
            <a:endParaRPr spc="-5"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1028705"/>
            <a:ext cx="9766300" cy="54863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4" name="object 4"/>
          <p:cNvSpPr txBox="1"/>
          <p:nvPr/>
        </p:nvSpPr>
        <p:spPr>
          <a:xfrm>
            <a:off x="9357448" y="7017467"/>
            <a:ext cx="292735" cy="191135"/>
          </a:xfrm>
          <a:prstGeom prst="rect">
            <a:avLst/>
          </a:prstGeom>
        </p:spPr>
        <p:txBody>
          <a:bodyPr vert="horz" wrap="square" lIns="0" tIns="0" rIns="0" bIns="0" rtlCol="0">
            <a:spAutoFit/>
          </a:bodyPr>
          <a:lstStyle/>
          <a:p>
            <a:pPr marL="12700">
              <a:lnSpc>
                <a:spcPts val="1375"/>
              </a:lnSpc>
            </a:pPr>
            <a:r>
              <a:rPr sz="1300" spc="30" dirty="0">
                <a:solidFill>
                  <a:srgbClr val="898989"/>
                </a:solidFill>
                <a:latin typeface="Calibri"/>
                <a:cs typeface="Calibri"/>
              </a:rPr>
              <a:t>113</a:t>
            </a:r>
            <a:endParaRPr sz="1300">
              <a:latin typeface="Calibri"/>
              <a:cs typeface="Calibri"/>
            </a:endParaRPr>
          </a:p>
        </p:txBody>
      </p:sp>
      <p:sp>
        <p:nvSpPr>
          <p:cNvPr id="5" name="object 3"/>
          <p:cNvSpPr txBox="1"/>
          <p:nvPr/>
        </p:nvSpPr>
        <p:spPr>
          <a:xfrm>
            <a:off x="457200" y="276225"/>
            <a:ext cx="9385300" cy="584775"/>
          </a:xfrm>
          <a:prstGeom prst="rect">
            <a:avLst/>
          </a:prstGeom>
        </p:spPr>
        <p:txBody>
          <a:bodyPr vert="horz" wrap="square" lIns="0" tIns="0" rIns="0" bIns="0" rtlCol="0">
            <a:spAutoFit/>
          </a:bodyPr>
          <a:lstStyle/>
          <a:p>
            <a:pPr marL="12700">
              <a:lnSpc>
                <a:spcPct val="100000"/>
              </a:lnSpc>
            </a:pPr>
            <a:r>
              <a:rPr lang="pl-PL" sz="3800" b="1" spc="-10" dirty="0" smtClean="0">
                <a:latin typeface="Calibri"/>
                <a:cs typeface="Calibri"/>
              </a:rPr>
              <a:t>Obawiam się: utrata włosów po chemioterapii</a:t>
            </a:r>
            <a:endParaRPr sz="3800" dirty="0">
              <a:latin typeface="Calibri"/>
              <a:cs typeface="Calibri"/>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8529421" cy="1308050"/>
          </a:xfrm>
          <a:prstGeom prst="rect">
            <a:avLst/>
          </a:prstGeom>
        </p:spPr>
        <p:txBody>
          <a:bodyPr vert="horz" wrap="square" lIns="0" tIns="0" rIns="0" bIns="0" rtlCol="0">
            <a:spAutoFit/>
          </a:bodyPr>
          <a:lstStyle/>
          <a:p>
            <a:pPr marL="2578100" marR="5080" indent="-1358900">
              <a:lnSpc>
                <a:spcPts val="5100"/>
              </a:lnSpc>
            </a:pPr>
            <a:r>
              <a:rPr lang="pl-PL" spc="-5" dirty="0" smtClean="0"/>
              <a:t>Wyczerpanie Yin po chemioterapii</a:t>
            </a:r>
            <a:endParaRPr spc="-10" dirty="0"/>
          </a:p>
        </p:txBody>
      </p:sp>
      <p:graphicFrame>
        <p:nvGraphicFramePr>
          <p:cNvPr id="3" name="object 3"/>
          <p:cNvGraphicFramePr>
            <a:graphicFrameLocks noGrp="1"/>
          </p:cNvGraphicFramePr>
          <p:nvPr>
            <p:extLst>
              <p:ext uri="{D42A27DB-BD31-4B8C-83A1-F6EECF244321}">
                <p14:modId xmlns:p14="http://schemas.microsoft.com/office/powerpoint/2010/main" val="1598764149"/>
              </p:ext>
            </p:extLst>
          </p:nvPr>
        </p:nvGraphicFramePr>
        <p:xfrm>
          <a:off x="841313" y="2251821"/>
          <a:ext cx="8789673" cy="792498"/>
        </p:xfrm>
        <a:graphic>
          <a:graphicData uri="http://schemas.openxmlformats.org/drawingml/2006/table">
            <a:tbl>
              <a:tblPr firstRow="1" bandRow="1">
                <a:tableStyleId>{2D5ABB26-0587-4C30-8999-92F81FD0307C}</a:tableStyleId>
              </a:tblPr>
              <a:tblGrid>
                <a:gridCol w="2929891"/>
                <a:gridCol w="2726715"/>
                <a:gridCol w="3133067"/>
              </a:tblGrid>
              <a:tr h="396249">
                <a:tc>
                  <a:txBody>
                    <a:bodyPr/>
                    <a:lstStyle/>
                    <a:p>
                      <a:pPr marR="5080" algn="ctr">
                        <a:lnSpc>
                          <a:spcPct val="100000"/>
                        </a:lnSpc>
                        <a:spcBef>
                          <a:spcPts val="240"/>
                        </a:spcBef>
                      </a:pPr>
                      <a:r>
                        <a:rPr lang="pl-PL" sz="1900" b="1" dirty="0" smtClean="0">
                          <a:latin typeface="Calibri"/>
                          <a:cs typeface="Calibri"/>
                        </a:rPr>
                        <a:t>Krew</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40710">
                      <a:solidFill>
                        <a:srgbClr val="FFFFFF"/>
                      </a:solidFill>
                      <a:prstDash val="solid"/>
                    </a:lnB>
                    <a:solidFill>
                      <a:srgbClr val="4F81BD"/>
                    </a:solidFill>
                  </a:tcPr>
                </a:tc>
                <a:tc>
                  <a:txBody>
                    <a:bodyPr/>
                    <a:lstStyle/>
                    <a:p>
                      <a:pPr marR="36195" algn="ctr">
                        <a:lnSpc>
                          <a:spcPct val="100000"/>
                        </a:lnSpc>
                        <a:spcBef>
                          <a:spcPts val="240"/>
                        </a:spcBef>
                      </a:pPr>
                      <a:r>
                        <a:rPr lang="pl-PL" sz="1900" b="1" spc="0" dirty="0" smtClean="0">
                          <a:latin typeface="Calibri"/>
                          <a:cs typeface="Calibri"/>
                        </a:rPr>
                        <a:t>Cenne</a:t>
                      </a:r>
                      <a:r>
                        <a:rPr lang="pl-PL" sz="1900" b="1" spc="0" baseline="0" dirty="0" smtClean="0">
                          <a:latin typeface="Calibri"/>
                          <a:cs typeface="Calibri"/>
                        </a:rPr>
                        <a:t> Płyny</a:t>
                      </a:r>
                      <a:r>
                        <a:rPr sz="1900" b="1" spc="-5" dirty="0" smtClean="0">
                          <a:latin typeface="Calibri"/>
                          <a:cs typeface="Calibri"/>
                        </a:rPr>
                        <a:t> </a:t>
                      </a:r>
                      <a:r>
                        <a:rPr sz="1900" b="1" spc="-5" dirty="0">
                          <a:latin typeface="Calibri"/>
                          <a:cs typeface="Calibri"/>
                        </a:rPr>
                        <a:t>– Jin</a:t>
                      </a:r>
                      <a:r>
                        <a:rPr sz="1900" b="1" spc="85" dirty="0">
                          <a:latin typeface="Calibri"/>
                          <a:cs typeface="Calibri"/>
                        </a:rPr>
                        <a:t> </a:t>
                      </a:r>
                      <a:r>
                        <a:rPr sz="1900" b="1" spc="-195" dirty="0">
                          <a:latin typeface="Calibri"/>
                          <a:cs typeface="Calibri"/>
                        </a:rPr>
                        <a:t>Ye</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40710">
                      <a:solidFill>
                        <a:srgbClr val="FFFFFF"/>
                      </a:solidFill>
                      <a:prstDash val="solid"/>
                    </a:lnB>
                    <a:solidFill>
                      <a:srgbClr val="4F81BD"/>
                    </a:solidFill>
                  </a:tcPr>
                </a:tc>
                <a:tc>
                  <a:txBody>
                    <a:bodyPr/>
                    <a:lstStyle/>
                    <a:p>
                      <a:pPr algn="ctr">
                        <a:lnSpc>
                          <a:spcPct val="100000"/>
                        </a:lnSpc>
                        <a:spcBef>
                          <a:spcPts val="240"/>
                        </a:spcBef>
                      </a:pPr>
                      <a:r>
                        <a:rPr lang="pl-PL" sz="1900" b="1" spc="5" dirty="0" smtClean="0">
                          <a:latin typeface="Calibri"/>
                          <a:cs typeface="Calibri"/>
                        </a:rPr>
                        <a:t>Esencja</a:t>
                      </a:r>
                      <a:r>
                        <a:rPr sz="1900" b="1" spc="5" dirty="0" smtClean="0">
                          <a:latin typeface="Calibri"/>
                          <a:cs typeface="Calibri"/>
                        </a:rPr>
                        <a:t> </a:t>
                      </a:r>
                      <a:r>
                        <a:rPr sz="1900" b="1" spc="-5" dirty="0">
                          <a:latin typeface="Calibri"/>
                          <a:cs typeface="Calibri"/>
                        </a:rPr>
                        <a:t>–</a:t>
                      </a:r>
                      <a:r>
                        <a:rPr sz="1900" b="1" spc="-20" dirty="0">
                          <a:latin typeface="Calibri"/>
                          <a:cs typeface="Calibri"/>
                        </a:rPr>
                        <a:t> </a:t>
                      </a:r>
                      <a:r>
                        <a:rPr sz="1900" b="1" spc="-10" dirty="0">
                          <a:latin typeface="Calibri"/>
                          <a:cs typeface="Calibri"/>
                        </a:rPr>
                        <a:t>Jing</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40710">
                      <a:solidFill>
                        <a:srgbClr val="FFFFFF"/>
                      </a:solidFill>
                      <a:prstDash val="solid"/>
                    </a:lnB>
                    <a:solidFill>
                      <a:srgbClr val="4F81BD"/>
                    </a:solidFill>
                  </a:tcPr>
                </a:tc>
              </a:tr>
              <a:tr h="396249">
                <a:tc>
                  <a:txBody>
                    <a:bodyPr/>
                    <a:lstStyle/>
                    <a:p>
                      <a:pPr marR="1905" algn="ctr">
                        <a:lnSpc>
                          <a:spcPct val="100000"/>
                        </a:lnSpc>
                        <a:spcBef>
                          <a:spcPts val="130"/>
                        </a:spcBef>
                      </a:pPr>
                      <a:r>
                        <a:rPr lang="pl-PL" sz="1900" spc="-15" dirty="0" smtClean="0">
                          <a:latin typeface="Calibri"/>
                          <a:cs typeface="Calibri"/>
                        </a:rPr>
                        <a:t>Utrata włosów</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40710">
                      <a:solidFill>
                        <a:srgbClr val="FFFFFF"/>
                      </a:solidFill>
                      <a:prstDash val="solid"/>
                    </a:lnT>
                    <a:lnB w="13570">
                      <a:solidFill>
                        <a:srgbClr val="FFFFFF"/>
                      </a:solidFill>
                      <a:prstDash val="solid"/>
                    </a:lnB>
                    <a:solidFill>
                      <a:srgbClr val="D0D8E8"/>
                    </a:solidFill>
                  </a:tcPr>
                </a:tc>
                <a:tc>
                  <a:txBody>
                    <a:bodyPr/>
                    <a:lstStyle/>
                    <a:p>
                      <a:pPr marL="2540" algn="ctr">
                        <a:lnSpc>
                          <a:spcPct val="100000"/>
                        </a:lnSpc>
                        <a:spcBef>
                          <a:spcPts val="130"/>
                        </a:spcBef>
                      </a:pPr>
                      <a:r>
                        <a:rPr lang="pl-PL" sz="1900" dirty="0" smtClean="0">
                          <a:latin typeface="Calibri"/>
                          <a:cs typeface="Calibri"/>
                        </a:rPr>
                        <a:t>Brwi</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40710">
                      <a:solidFill>
                        <a:srgbClr val="FFFFFF"/>
                      </a:solidFill>
                      <a:prstDash val="solid"/>
                    </a:lnT>
                    <a:lnB w="13570">
                      <a:solidFill>
                        <a:srgbClr val="FFFFFF"/>
                      </a:solidFill>
                      <a:prstDash val="solid"/>
                    </a:lnB>
                    <a:solidFill>
                      <a:srgbClr val="D0D8E8"/>
                    </a:solidFill>
                  </a:tcPr>
                </a:tc>
                <a:tc>
                  <a:txBody>
                    <a:bodyPr/>
                    <a:lstStyle/>
                    <a:p>
                      <a:pPr marL="2540" algn="ctr">
                        <a:lnSpc>
                          <a:spcPct val="100000"/>
                        </a:lnSpc>
                        <a:spcBef>
                          <a:spcPts val="130"/>
                        </a:spcBef>
                      </a:pPr>
                      <a:r>
                        <a:rPr lang="pl-PL" sz="1900" spc="-25" dirty="0" smtClean="0">
                          <a:latin typeface="Calibri"/>
                          <a:cs typeface="Calibri"/>
                        </a:rPr>
                        <a:t>Rzęsy</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40710">
                      <a:solidFill>
                        <a:srgbClr val="FFFFFF"/>
                      </a:solidFill>
                      <a:prstDash val="solid"/>
                    </a:lnT>
                    <a:lnB w="13570">
                      <a:solidFill>
                        <a:srgbClr val="FFFFFF"/>
                      </a:solidFill>
                      <a:prstDash val="solid"/>
                    </a:lnB>
                    <a:solidFill>
                      <a:srgbClr val="D0D8E8"/>
                    </a:solidFill>
                  </a:tcPr>
                </a:tc>
              </a:tr>
            </a:tbl>
          </a:graphicData>
        </a:graphic>
      </p:graphicFrame>
      <p:sp>
        <p:nvSpPr>
          <p:cNvPr id="4" name="object 4"/>
          <p:cNvSpPr/>
          <p:nvPr/>
        </p:nvSpPr>
        <p:spPr>
          <a:xfrm>
            <a:off x="2895600" y="3149605"/>
            <a:ext cx="4889500" cy="3657598"/>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113</a:t>
            </a:fld>
            <a:endParaRPr spc="-5"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114</a:t>
            </a:fld>
            <a:endParaRPr spc="-5" dirty="0"/>
          </a:p>
        </p:txBody>
      </p:sp>
      <p:sp>
        <p:nvSpPr>
          <p:cNvPr id="2" name="object 2"/>
          <p:cNvSpPr txBox="1">
            <a:spLocks noGrp="1"/>
          </p:cNvSpPr>
          <p:nvPr>
            <p:ph type="title"/>
          </p:nvPr>
        </p:nvSpPr>
        <p:spPr>
          <a:xfrm>
            <a:off x="1081989" y="357225"/>
            <a:ext cx="8529421" cy="1308050"/>
          </a:xfrm>
          <a:prstGeom prst="rect">
            <a:avLst/>
          </a:prstGeom>
        </p:spPr>
        <p:txBody>
          <a:bodyPr vert="horz" wrap="square" lIns="0" tIns="0" rIns="0" bIns="0" rtlCol="0">
            <a:spAutoFit/>
          </a:bodyPr>
          <a:lstStyle/>
          <a:p>
            <a:pPr marL="2297430" marR="5080" indent="-2133600">
              <a:lnSpc>
                <a:spcPts val="5100"/>
              </a:lnSpc>
            </a:pPr>
            <a:r>
              <a:rPr lang="pl-PL" dirty="0" smtClean="0"/>
              <a:t>Użycie zimnych bądź ciepłych ziół do odżywienia Jing</a:t>
            </a:r>
            <a:endParaRPr dirty="0"/>
          </a:p>
        </p:txBody>
      </p:sp>
      <p:graphicFrame>
        <p:nvGraphicFramePr>
          <p:cNvPr id="3" name="object 3"/>
          <p:cNvGraphicFramePr>
            <a:graphicFrameLocks noGrp="1"/>
          </p:cNvGraphicFramePr>
          <p:nvPr>
            <p:extLst>
              <p:ext uri="{D42A27DB-BD31-4B8C-83A1-F6EECF244321}">
                <p14:modId xmlns:p14="http://schemas.microsoft.com/office/powerpoint/2010/main" val="604096209"/>
              </p:ext>
            </p:extLst>
          </p:nvPr>
        </p:nvGraphicFramePr>
        <p:xfrm>
          <a:off x="938732" y="2227398"/>
          <a:ext cx="8789674" cy="2838881"/>
        </p:xfrm>
        <a:graphic>
          <a:graphicData uri="http://schemas.openxmlformats.org/drawingml/2006/table">
            <a:tbl>
              <a:tblPr firstRow="1" bandRow="1">
                <a:tableStyleId>{2D5ABB26-0587-4C30-8999-92F81FD0307C}</a:tableStyleId>
              </a:tblPr>
              <a:tblGrid>
                <a:gridCol w="4394837"/>
                <a:gridCol w="4394837"/>
              </a:tblGrid>
              <a:tr h="396249">
                <a:tc>
                  <a:txBody>
                    <a:bodyPr/>
                    <a:lstStyle/>
                    <a:p>
                      <a:pPr algn="ctr">
                        <a:lnSpc>
                          <a:spcPct val="100000"/>
                        </a:lnSpc>
                        <a:spcBef>
                          <a:spcPts val="240"/>
                        </a:spcBef>
                      </a:pPr>
                      <a:r>
                        <a:rPr lang="pl-PL" sz="1900" b="1" spc="-5" dirty="0" smtClean="0">
                          <a:latin typeface="Calibri"/>
                          <a:cs typeface="Calibri"/>
                        </a:rPr>
                        <a:t>Zioła Zimne</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40710">
                      <a:solidFill>
                        <a:srgbClr val="FFFFFF"/>
                      </a:solidFill>
                      <a:prstDash val="solid"/>
                    </a:lnB>
                    <a:solidFill>
                      <a:srgbClr val="4F81BD"/>
                    </a:solidFill>
                  </a:tcPr>
                </a:tc>
                <a:tc>
                  <a:txBody>
                    <a:bodyPr/>
                    <a:lstStyle/>
                    <a:p>
                      <a:pPr marR="4445" algn="ctr">
                        <a:lnSpc>
                          <a:spcPct val="100000"/>
                        </a:lnSpc>
                        <a:spcBef>
                          <a:spcPts val="240"/>
                        </a:spcBef>
                      </a:pPr>
                      <a:r>
                        <a:rPr lang="pl-PL" sz="1900" b="1" spc="-40" dirty="0" smtClean="0">
                          <a:latin typeface="Calibri"/>
                          <a:cs typeface="Calibri"/>
                        </a:rPr>
                        <a:t>Zioła Ciepłe</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40710">
                      <a:solidFill>
                        <a:srgbClr val="FFFFFF"/>
                      </a:solidFill>
                      <a:prstDash val="solid"/>
                    </a:lnB>
                    <a:solidFill>
                      <a:srgbClr val="4F81BD"/>
                    </a:solidFill>
                  </a:tcPr>
                </a:tc>
              </a:tr>
              <a:tr h="2442632">
                <a:tc>
                  <a:txBody>
                    <a:bodyPr/>
                    <a:lstStyle/>
                    <a:p>
                      <a:pPr marL="90805" marR="854075">
                        <a:lnSpc>
                          <a:spcPct val="101499"/>
                        </a:lnSpc>
                        <a:spcBef>
                          <a:spcPts val="100"/>
                        </a:spcBef>
                      </a:pPr>
                      <a:r>
                        <a:rPr sz="1900" spc="-20" dirty="0">
                          <a:latin typeface="Calibri"/>
                          <a:cs typeface="Calibri"/>
                        </a:rPr>
                        <a:t>ligustri </a:t>
                      </a:r>
                      <a:r>
                        <a:rPr sz="1900" dirty="0">
                          <a:latin typeface="Calibri"/>
                          <a:cs typeface="Calibri"/>
                        </a:rPr>
                        <a:t>fructus </a:t>
                      </a:r>
                      <a:r>
                        <a:rPr sz="1900" spc="-365" dirty="0">
                          <a:latin typeface="Calibri"/>
                          <a:cs typeface="Calibri"/>
                        </a:rPr>
                        <a:t>&gt; </a:t>
                      </a:r>
                      <a:r>
                        <a:rPr sz="1900" spc="-15" dirty="0">
                          <a:latin typeface="Calibri"/>
                          <a:cs typeface="Calibri"/>
                        </a:rPr>
                        <a:t>niu </a:t>
                      </a:r>
                      <a:r>
                        <a:rPr sz="1900" spc="-5" dirty="0">
                          <a:latin typeface="Calibri"/>
                          <a:cs typeface="Calibri"/>
                        </a:rPr>
                        <a:t>zhen </a:t>
                      </a:r>
                      <a:r>
                        <a:rPr sz="1900" spc="40" dirty="0" err="1">
                          <a:latin typeface="Calibri"/>
                          <a:cs typeface="Calibri"/>
                        </a:rPr>
                        <a:t>zi</a:t>
                      </a:r>
                      <a:r>
                        <a:rPr sz="1900" spc="40" dirty="0">
                          <a:latin typeface="Calibri"/>
                          <a:cs typeface="Calibri"/>
                        </a:rPr>
                        <a:t>  </a:t>
                      </a:r>
                      <a:endParaRPr lang="pl-PL" sz="1900" spc="40" dirty="0" smtClean="0">
                        <a:latin typeface="Calibri"/>
                        <a:cs typeface="Calibri"/>
                      </a:endParaRPr>
                    </a:p>
                    <a:p>
                      <a:pPr marL="90805" marR="854075">
                        <a:lnSpc>
                          <a:spcPct val="101499"/>
                        </a:lnSpc>
                        <a:spcBef>
                          <a:spcPts val="100"/>
                        </a:spcBef>
                      </a:pPr>
                      <a:r>
                        <a:rPr sz="1900" spc="-25" dirty="0" err="1" smtClean="0">
                          <a:latin typeface="Calibri"/>
                          <a:cs typeface="Calibri"/>
                        </a:rPr>
                        <a:t>ecliptae</a:t>
                      </a:r>
                      <a:r>
                        <a:rPr sz="1900" spc="-25" dirty="0" smtClean="0">
                          <a:latin typeface="Calibri"/>
                          <a:cs typeface="Calibri"/>
                        </a:rPr>
                        <a:t> </a:t>
                      </a:r>
                      <a:r>
                        <a:rPr sz="1900" spc="-5" dirty="0">
                          <a:latin typeface="Calibri"/>
                          <a:cs typeface="Calibri"/>
                        </a:rPr>
                        <a:t>herba </a:t>
                      </a:r>
                      <a:r>
                        <a:rPr sz="1900" spc="-365" dirty="0">
                          <a:latin typeface="Calibri"/>
                          <a:cs typeface="Calibri"/>
                        </a:rPr>
                        <a:t>&gt; </a:t>
                      </a:r>
                      <a:r>
                        <a:rPr sz="1900" spc="-10" dirty="0">
                          <a:latin typeface="Calibri"/>
                          <a:cs typeface="Calibri"/>
                        </a:rPr>
                        <a:t>han </a:t>
                      </a:r>
                      <a:r>
                        <a:rPr sz="1900" spc="-25" dirty="0">
                          <a:latin typeface="Calibri"/>
                          <a:cs typeface="Calibri"/>
                        </a:rPr>
                        <a:t>lian </a:t>
                      </a:r>
                      <a:r>
                        <a:rPr sz="1900" spc="-10" dirty="0">
                          <a:latin typeface="Calibri"/>
                          <a:cs typeface="Calibri"/>
                        </a:rPr>
                        <a:t>cao  loranthi ramulus </a:t>
                      </a:r>
                      <a:r>
                        <a:rPr sz="1900" spc="-365" dirty="0">
                          <a:latin typeface="Calibri"/>
                          <a:cs typeface="Calibri"/>
                        </a:rPr>
                        <a:t>&gt; </a:t>
                      </a:r>
                      <a:r>
                        <a:rPr sz="1900" spc="-20" dirty="0">
                          <a:latin typeface="Calibri"/>
                          <a:cs typeface="Calibri"/>
                        </a:rPr>
                        <a:t>sang </a:t>
                      </a:r>
                      <a:r>
                        <a:rPr sz="1900" spc="20" dirty="0">
                          <a:latin typeface="Calibri"/>
                          <a:cs typeface="Calibri"/>
                        </a:rPr>
                        <a:t>ji </a:t>
                      </a:r>
                      <a:r>
                        <a:rPr sz="1900" spc="-20" dirty="0">
                          <a:latin typeface="Calibri"/>
                          <a:cs typeface="Calibri"/>
                        </a:rPr>
                        <a:t>sheng  </a:t>
                      </a:r>
                      <a:r>
                        <a:rPr sz="1900" spc="-5" dirty="0">
                          <a:latin typeface="Calibri"/>
                          <a:cs typeface="Calibri"/>
                        </a:rPr>
                        <a:t>achyranthis radix </a:t>
                      </a:r>
                      <a:r>
                        <a:rPr sz="1900" spc="-365" dirty="0">
                          <a:latin typeface="Calibri"/>
                          <a:cs typeface="Calibri"/>
                        </a:rPr>
                        <a:t>&gt; </a:t>
                      </a:r>
                      <a:r>
                        <a:rPr sz="1900" spc="-5" dirty="0">
                          <a:latin typeface="Calibri"/>
                          <a:cs typeface="Calibri"/>
                        </a:rPr>
                        <a:t>huai </a:t>
                      </a:r>
                      <a:r>
                        <a:rPr sz="1900" spc="-15" dirty="0">
                          <a:latin typeface="Calibri"/>
                          <a:cs typeface="Calibri"/>
                        </a:rPr>
                        <a:t>niu </a:t>
                      </a:r>
                      <a:r>
                        <a:rPr sz="1900" spc="-30" dirty="0">
                          <a:latin typeface="Calibri"/>
                          <a:cs typeface="Calibri"/>
                        </a:rPr>
                        <a:t>xi  </a:t>
                      </a:r>
                      <a:r>
                        <a:rPr sz="1900" spc="-15" dirty="0">
                          <a:latin typeface="Calibri"/>
                          <a:cs typeface="Calibri"/>
                        </a:rPr>
                        <a:t>rhemanniae </a:t>
                      </a:r>
                      <a:r>
                        <a:rPr sz="1900" spc="-5" dirty="0">
                          <a:latin typeface="Calibri"/>
                          <a:cs typeface="Calibri"/>
                        </a:rPr>
                        <a:t>radix </a:t>
                      </a:r>
                      <a:r>
                        <a:rPr sz="1900" spc="-365" dirty="0">
                          <a:latin typeface="Calibri"/>
                          <a:cs typeface="Calibri"/>
                        </a:rPr>
                        <a:t>&gt; </a:t>
                      </a:r>
                      <a:r>
                        <a:rPr sz="1900" spc="-20" dirty="0">
                          <a:latin typeface="Calibri"/>
                          <a:cs typeface="Calibri"/>
                        </a:rPr>
                        <a:t>sheng </a:t>
                      </a:r>
                      <a:r>
                        <a:rPr sz="1900" spc="-5" dirty="0">
                          <a:latin typeface="Calibri"/>
                          <a:cs typeface="Calibri"/>
                        </a:rPr>
                        <a:t>di huang  </a:t>
                      </a:r>
                      <a:r>
                        <a:rPr sz="1900" spc="-30" dirty="0">
                          <a:latin typeface="Calibri"/>
                          <a:cs typeface="Calibri"/>
                        </a:rPr>
                        <a:t>testudinis </a:t>
                      </a:r>
                      <a:r>
                        <a:rPr sz="1900" spc="-15" dirty="0">
                          <a:latin typeface="Calibri"/>
                          <a:cs typeface="Calibri"/>
                        </a:rPr>
                        <a:t>plastrum </a:t>
                      </a:r>
                      <a:r>
                        <a:rPr sz="1900" spc="-365" dirty="0">
                          <a:latin typeface="Calibri"/>
                          <a:cs typeface="Calibri"/>
                        </a:rPr>
                        <a:t>&gt; </a:t>
                      </a:r>
                      <a:r>
                        <a:rPr sz="1900" dirty="0">
                          <a:latin typeface="Calibri"/>
                          <a:cs typeface="Calibri"/>
                        </a:rPr>
                        <a:t>gui </a:t>
                      </a:r>
                      <a:r>
                        <a:rPr sz="1900" spc="-10" dirty="0">
                          <a:latin typeface="Calibri"/>
                          <a:cs typeface="Calibri"/>
                        </a:rPr>
                        <a:t>ban  </a:t>
                      </a:r>
                      <a:r>
                        <a:rPr sz="1900" spc="-5" dirty="0">
                          <a:latin typeface="Calibri"/>
                          <a:cs typeface="Calibri"/>
                        </a:rPr>
                        <a:t>carapax </a:t>
                      </a:r>
                      <a:r>
                        <a:rPr sz="1900" spc="-10" dirty="0">
                          <a:latin typeface="Calibri"/>
                          <a:cs typeface="Calibri"/>
                        </a:rPr>
                        <a:t>trionycis </a:t>
                      </a:r>
                      <a:r>
                        <a:rPr sz="1900" spc="-365" dirty="0">
                          <a:latin typeface="Calibri"/>
                          <a:cs typeface="Calibri"/>
                        </a:rPr>
                        <a:t>&gt; </a:t>
                      </a:r>
                      <a:r>
                        <a:rPr sz="1900" spc="-15" dirty="0">
                          <a:latin typeface="Calibri"/>
                          <a:cs typeface="Calibri"/>
                        </a:rPr>
                        <a:t>bie </a:t>
                      </a:r>
                      <a:r>
                        <a:rPr sz="1900" dirty="0" err="1">
                          <a:latin typeface="Calibri"/>
                          <a:cs typeface="Calibri"/>
                        </a:rPr>
                        <a:t>jia</a:t>
                      </a:r>
                      <a:r>
                        <a:rPr sz="1900" dirty="0">
                          <a:latin typeface="Calibri"/>
                          <a:cs typeface="Calibri"/>
                        </a:rPr>
                        <a:t>  </a:t>
                      </a:r>
                      <a:endParaRPr lang="pl-PL" sz="1900" dirty="0" smtClean="0">
                        <a:latin typeface="Calibri"/>
                        <a:cs typeface="Calibri"/>
                      </a:endParaRPr>
                    </a:p>
                    <a:p>
                      <a:pPr marL="90805" marR="854075">
                        <a:lnSpc>
                          <a:spcPct val="101499"/>
                        </a:lnSpc>
                        <a:spcBef>
                          <a:spcPts val="100"/>
                        </a:spcBef>
                      </a:pPr>
                      <a:r>
                        <a:rPr sz="1900" spc="-10" dirty="0" err="1" smtClean="0">
                          <a:latin typeface="Calibri"/>
                          <a:cs typeface="Calibri"/>
                        </a:rPr>
                        <a:t>dendrobii</a:t>
                      </a:r>
                      <a:r>
                        <a:rPr sz="1900" spc="-10" dirty="0" smtClean="0">
                          <a:latin typeface="Calibri"/>
                          <a:cs typeface="Calibri"/>
                        </a:rPr>
                        <a:t> </a:t>
                      </a:r>
                      <a:r>
                        <a:rPr sz="1900" spc="-5" dirty="0">
                          <a:latin typeface="Calibri"/>
                          <a:cs typeface="Calibri"/>
                        </a:rPr>
                        <a:t>herba </a:t>
                      </a:r>
                      <a:r>
                        <a:rPr sz="1900" spc="-365" dirty="0">
                          <a:latin typeface="Calibri"/>
                          <a:cs typeface="Calibri"/>
                        </a:rPr>
                        <a:t>&gt;        </a:t>
                      </a:r>
                      <a:r>
                        <a:rPr sz="1900" spc="-20" dirty="0">
                          <a:latin typeface="Calibri"/>
                          <a:cs typeface="Calibri"/>
                        </a:rPr>
                        <a:t>shi</a:t>
                      </a:r>
                      <a:r>
                        <a:rPr sz="1900" spc="195" dirty="0">
                          <a:latin typeface="Calibri"/>
                          <a:cs typeface="Calibri"/>
                        </a:rPr>
                        <a:t> </a:t>
                      </a:r>
                      <a:r>
                        <a:rPr sz="1900" spc="-5" dirty="0">
                          <a:latin typeface="Calibri"/>
                          <a:cs typeface="Calibri"/>
                        </a:rPr>
                        <a:t>hu</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40710">
                      <a:solidFill>
                        <a:srgbClr val="FFFFFF"/>
                      </a:solidFill>
                      <a:prstDash val="solid"/>
                    </a:lnT>
                    <a:lnB w="13570">
                      <a:solidFill>
                        <a:srgbClr val="FFFFFF"/>
                      </a:solidFill>
                      <a:prstDash val="solid"/>
                    </a:lnB>
                    <a:solidFill>
                      <a:srgbClr val="D0D8E8"/>
                    </a:solidFill>
                  </a:tcPr>
                </a:tc>
                <a:tc>
                  <a:txBody>
                    <a:bodyPr/>
                    <a:lstStyle/>
                    <a:p>
                      <a:pPr marL="90805" marR="1349375">
                        <a:lnSpc>
                          <a:spcPct val="100899"/>
                        </a:lnSpc>
                        <a:spcBef>
                          <a:spcPts val="110"/>
                        </a:spcBef>
                      </a:pPr>
                      <a:r>
                        <a:rPr sz="1900" spc="-15" dirty="0">
                          <a:latin typeface="Calibri"/>
                          <a:cs typeface="Calibri"/>
                        </a:rPr>
                        <a:t>cuscutae </a:t>
                      </a:r>
                      <a:r>
                        <a:rPr sz="1900" spc="-35" dirty="0">
                          <a:latin typeface="Calibri"/>
                          <a:cs typeface="Calibri"/>
                        </a:rPr>
                        <a:t>semen </a:t>
                      </a:r>
                      <a:r>
                        <a:rPr sz="1900" spc="-365" dirty="0">
                          <a:latin typeface="Calibri"/>
                          <a:cs typeface="Calibri"/>
                        </a:rPr>
                        <a:t>&gt; </a:t>
                      </a:r>
                      <a:r>
                        <a:rPr sz="1900" spc="-25" dirty="0">
                          <a:latin typeface="Calibri"/>
                          <a:cs typeface="Calibri"/>
                        </a:rPr>
                        <a:t>tu si </a:t>
                      </a:r>
                      <a:r>
                        <a:rPr sz="1900" spc="40" dirty="0">
                          <a:latin typeface="Calibri"/>
                          <a:cs typeface="Calibri"/>
                        </a:rPr>
                        <a:t>zi  </a:t>
                      </a:r>
                      <a:r>
                        <a:rPr sz="1900" spc="-15" dirty="0">
                          <a:latin typeface="Calibri"/>
                          <a:cs typeface="Calibri"/>
                        </a:rPr>
                        <a:t>astragali </a:t>
                      </a:r>
                      <a:r>
                        <a:rPr sz="1900" spc="-35" dirty="0">
                          <a:latin typeface="Calibri"/>
                          <a:cs typeface="Calibri"/>
                        </a:rPr>
                        <a:t>semen </a:t>
                      </a:r>
                      <a:r>
                        <a:rPr sz="1900" spc="-365" dirty="0">
                          <a:latin typeface="Calibri"/>
                          <a:cs typeface="Calibri"/>
                        </a:rPr>
                        <a:t>&gt; </a:t>
                      </a:r>
                      <a:r>
                        <a:rPr sz="1900" spc="-20" dirty="0">
                          <a:latin typeface="Calibri"/>
                          <a:cs typeface="Calibri"/>
                        </a:rPr>
                        <a:t>sha </a:t>
                      </a:r>
                      <a:r>
                        <a:rPr sz="1900" spc="5" dirty="0">
                          <a:latin typeface="Calibri"/>
                          <a:cs typeface="Calibri"/>
                        </a:rPr>
                        <a:t>yuan </a:t>
                      </a:r>
                      <a:r>
                        <a:rPr sz="1900" spc="40" dirty="0">
                          <a:latin typeface="Calibri"/>
                          <a:cs typeface="Calibri"/>
                        </a:rPr>
                        <a:t>zi  </a:t>
                      </a:r>
                      <a:r>
                        <a:rPr sz="1900" spc="-15" dirty="0">
                          <a:latin typeface="Calibri"/>
                          <a:cs typeface="Calibri"/>
                        </a:rPr>
                        <a:t>lycii </a:t>
                      </a:r>
                      <a:r>
                        <a:rPr sz="1900" dirty="0">
                          <a:latin typeface="Calibri"/>
                          <a:cs typeface="Calibri"/>
                        </a:rPr>
                        <a:t>fructus </a:t>
                      </a:r>
                      <a:r>
                        <a:rPr sz="1900" spc="-365" dirty="0">
                          <a:latin typeface="Calibri"/>
                          <a:cs typeface="Calibri"/>
                        </a:rPr>
                        <a:t>&gt; </a:t>
                      </a:r>
                      <a:r>
                        <a:rPr sz="1900" spc="-5" dirty="0">
                          <a:latin typeface="Calibri"/>
                          <a:cs typeface="Calibri"/>
                        </a:rPr>
                        <a:t>gou qi </a:t>
                      </a:r>
                      <a:r>
                        <a:rPr sz="1900" spc="40" dirty="0">
                          <a:latin typeface="Calibri"/>
                          <a:cs typeface="Calibri"/>
                        </a:rPr>
                        <a:t>zi  </a:t>
                      </a:r>
                      <a:r>
                        <a:rPr sz="1900" spc="-20" dirty="0">
                          <a:latin typeface="Calibri"/>
                          <a:cs typeface="Calibri"/>
                        </a:rPr>
                        <a:t>eucommiae  </a:t>
                      </a:r>
                      <a:r>
                        <a:rPr sz="1900" spc="-15" dirty="0">
                          <a:latin typeface="Calibri"/>
                          <a:cs typeface="Calibri"/>
                        </a:rPr>
                        <a:t>cortex </a:t>
                      </a:r>
                      <a:r>
                        <a:rPr sz="1900" spc="-365" dirty="0">
                          <a:latin typeface="Calibri"/>
                          <a:cs typeface="Calibri"/>
                        </a:rPr>
                        <a:t>&gt;        </a:t>
                      </a:r>
                      <a:r>
                        <a:rPr sz="1900" spc="-5" dirty="0">
                          <a:latin typeface="Calibri"/>
                          <a:cs typeface="Calibri"/>
                        </a:rPr>
                        <a:t>du</a:t>
                      </a:r>
                      <a:r>
                        <a:rPr sz="1900" spc="-170" dirty="0">
                          <a:latin typeface="Calibri"/>
                          <a:cs typeface="Calibri"/>
                        </a:rPr>
                        <a:t> </a:t>
                      </a:r>
                      <a:r>
                        <a:rPr sz="1900" spc="5" dirty="0">
                          <a:latin typeface="Calibri"/>
                          <a:cs typeface="Calibri"/>
                        </a:rPr>
                        <a:t>zhong</a:t>
                      </a:r>
                      <a:endParaRPr sz="1900">
                        <a:latin typeface="Calibri"/>
                        <a:cs typeface="Calibri"/>
                      </a:endParaRPr>
                    </a:p>
                    <a:p>
                      <a:pPr marL="90805">
                        <a:lnSpc>
                          <a:spcPct val="100000"/>
                        </a:lnSpc>
                        <a:spcBef>
                          <a:spcPts val="20"/>
                        </a:spcBef>
                      </a:pPr>
                      <a:r>
                        <a:rPr sz="1900" spc="-15" dirty="0">
                          <a:latin typeface="Calibri"/>
                          <a:cs typeface="Calibri"/>
                        </a:rPr>
                        <a:t>rehmanniae  </a:t>
                      </a:r>
                      <a:r>
                        <a:rPr sz="1900" spc="-5" dirty="0">
                          <a:latin typeface="Calibri"/>
                          <a:cs typeface="Calibri"/>
                        </a:rPr>
                        <a:t>radix </a:t>
                      </a:r>
                      <a:r>
                        <a:rPr sz="1900" spc="-10" dirty="0">
                          <a:latin typeface="Calibri"/>
                          <a:cs typeface="Calibri"/>
                        </a:rPr>
                        <a:t>praep </a:t>
                      </a:r>
                      <a:r>
                        <a:rPr sz="1900" spc="-365" dirty="0">
                          <a:latin typeface="Calibri"/>
                          <a:cs typeface="Calibri"/>
                        </a:rPr>
                        <a:t>&gt;        </a:t>
                      </a:r>
                      <a:r>
                        <a:rPr sz="1900" spc="-20" dirty="0">
                          <a:latin typeface="Calibri"/>
                          <a:cs typeface="Calibri"/>
                        </a:rPr>
                        <a:t>shu </a:t>
                      </a:r>
                      <a:r>
                        <a:rPr sz="1900" spc="-5" dirty="0">
                          <a:latin typeface="Calibri"/>
                          <a:cs typeface="Calibri"/>
                        </a:rPr>
                        <a:t>di</a:t>
                      </a:r>
                      <a:r>
                        <a:rPr sz="1900" spc="-35" dirty="0">
                          <a:latin typeface="Calibri"/>
                          <a:cs typeface="Calibri"/>
                        </a:rPr>
                        <a:t> </a:t>
                      </a:r>
                      <a:r>
                        <a:rPr sz="1900" spc="-5" dirty="0">
                          <a:latin typeface="Calibri"/>
                          <a:cs typeface="Calibri"/>
                        </a:rPr>
                        <a:t>huang</a:t>
                      </a:r>
                      <a:endParaRPr sz="1900">
                        <a:latin typeface="Calibri"/>
                        <a:cs typeface="Calibri"/>
                      </a:endParaRPr>
                    </a:p>
                    <a:p>
                      <a:pPr marL="90805" marR="695960">
                        <a:lnSpc>
                          <a:spcPct val="100899"/>
                        </a:lnSpc>
                        <a:spcBef>
                          <a:spcPts val="100"/>
                        </a:spcBef>
                      </a:pPr>
                      <a:r>
                        <a:rPr sz="1900" spc="-5" dirty="0">
                          <a:latin typeface="Calibri"/>
                          <a:cs typeface="Calibri"/>
                        </a:rPr>
                        <a:t>polygoni </a:t>
                      </a:r>
                      <a:r>
                        <a:rPr sz="1900" spc="-15" dirty="0">
                          <a:latin typeface="Calibri"/>
                          <a:cs typeface="Calibri"/>
                        </a:rPr>
                        <a:t>multiflori </a:t>
                      </a:r>
                      <a:r>
                        <a:rPr sz="1900" spc="-5" dirty="0">
                          <a:latin typeface="Calibri"/>
                          <a:cs typeface="Calibri"/>
                        </a:rPr>
                        <a:t>radix </a:t>
                      </a:r>
                      <a:r>
                        <a:rPr sz="1900" spc="-365" dirty="0">
                          <a:latin typeface="Calibri"/>
                          <a:cs typeface="Calibri"/>
                        </a:rPr>
                        <a:t>&gt; </a:t>
                      </a:r>
                      <a:r>
                        <a:rPr sz="1900" spc="-5" dirty="0">
                          <a:latin typeface="Calibri"/>
                          <a:cs typeface="Calibri"/>
                        </a:rPr>
                        <a:t>he </a:t>
                      </a:r>
                      <a:r>
                        <a:rPr sz="1900" spc="-20" dirty="0">
                          <a:latin typeface="Calibri"/>
                          <a:cs typeface="Calibri"/>
                        </a:rPr>
                        <a:t>sho </a:t>
                      </a:r>
                      <a:r>
                        <a:rPr sz="1900" spc="35" dirty="0">
                          <a:latin typeface="Calibri"/>
                          <a:cs typeface="Calibri"/>
                        </a:rPr>
                        <a:t>wu  </a:t>
                      </a:r>
                      <a:r>
                        <a:rPr sz="1900" dirty="0">
                          <a:latin typeface="Calibri"/>
                          <a:cs typeface="Calibri"/>
                        </a:rPr>
                        <a:t>cervi cornu </a:t>
                      </a:r>
                      <a:r>
                        <a:rPr sz="1900" spc="-365" dirty="0">
                          <a:latin typeface="Calibri"/>
                          <a:cs typeface="Calibri"/>
                        </a:rPr>
                        <a:t>&gt;      </a:t>
                      </a:r>
                      <a:r>
                        <a:rPr sz="1900" spc="-25" dirty="0">
                          <a:latin typeface="Calibri"/>
                          <a:cs typeface="Calibri"/>
                        </a:rPr>
                        <a:t>lu</a:t>
                      </a:r>
                      <a:r>
                        <a:rPr sz="1900" spc="160" dirty="0">
                          <a:latin typeface="Calibri"/>
                          <a:cs typeface="Calibri"/>
                        </a:rPr>
                        <a:t> </a:t>
                      </a:r>
                      <a:r>
                        <a:rPr sz="1900" spc="-5" dirty="0">
                          <a:latin typeface="Calibri"/>
                          <a:cs typeface="Calibri"/>
                        </a:rPr>
                        <a:t>jiao</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40710">
                      <a:solidFill>
                        <a:srgbClr val="FFFFFF"/>
                      </a:solidFill>
                      <a:prstDash val="solid"/>
                    </a:lnT>
                    <a:lnB w="13570">
                      <a:solidFill>
                        <a:srgbClr val="FFFFFF"/>
                      </a:solidFill>
                      <a:prstDash val="solid"/>
                    </a:lnB>
                    <a:solidFill>
                      <a:srgbClr val="D0D8E8"/>
                    </a:solidFill>
                  </a:tcPr>
                </a:tc>
              </a:tr>
            </a:tbl>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65300" y="352425"/>
            <a:ext cx="6781800" cy="1308050"/>
          </a:xfrm>
          <a:prstGeom prst="rect">
            <a:avLst/>
          </a:prstGeom>
        </p:spPr>
        <p:txBody>
          <a:bodyPr vert="horz" wrap="square" lIns="0" tIns="0" rIns="0" bIns="0" rtlCol="0">
            <a:spAutoFit/>
          </a:bodyPr>
          <a:lstStyle/>
          <a:p>
            <a:pPr marL="12700" marR="5080" indent="520700">
              <a:lnSpc>
                <a:spcPts val="5100"/>
              </a:lnSpc>
            </a:pPr>
            <a:r>
              <a:rPr lang="pl-PL" spc="-10" dirty="0" smtClean="0"/>
              <a:t>Odżywianie Jing produktami zwierzęcymi</a:t>
            </a:r>
            <a:endParaRPr spc="-20" dirty="0"/>
          </a:p>
        </p:txBody>
      </p:sp>
      <p:sp>
        <p:nvSpPr>
          <p:cNvPr id="3" name="object 3"/>
          <p:cNvSpPr txBox="1"/>
          <p:nvPr/>
        </p:nvSpPr>
        <p:spPr>
          <a:xfrm>
            <a:off x="1030477" y="1769757"/>
            <a:ext cx="3082925" cy="628015"/>
          </a:xfrm>
          <a:prstGeom prst="rect">
            <a:avLst/>
          </a:prstGeom>
        </p:spPr>
        <p:txBody>
          <a:bodyPr vert="horz" wrap="square" lIns="0" tIns="0" rIns="0" bIns="0" rtlCol="0">
            <a:spAutoFit/>
          </a:bodyPr>
          <a:lstStyle/>
          <a:p>
            <a:pPr marL="12700" marR="5080">
              <a:lnSpc>
                <a:spcPct val="100000"/>
              </a:lnSpc>
            </a:pPr>
            <a:r>
              <a:rPr sz="2000" b="1" spc="5" dirty="0">
                <a:latin typeface="Calibri"/>
                <a:cs typeface="Calibri"/>
              </a:rPr>
              <a:t>testudinis </a:t>
            </a:r>
            <a:r>
              <a:rPr sz="2000" b="1" spc="5" dirty="0" err="1">
                <a:latin typeface="Calibri"/>
                <a:cs typeface="Calibri"/>
              </a:rPr>
              <a:t>plastrum</a:t>
            </a:r>
            <a:r>
              <a:rPr sz="2000" b="1" spc="5" dirty="0">
                <a:latin typeface="Calibri"/>
                <a:cs typeface="Calibri"/>
              </a:rPr>
              <a:t> </a:t>
            </a:r>
            <a:r>
              <a:rPr sz="2000" b="1" spc="-380" dirty="0" smtClean="0">
                <a:latin typeface="Calibri"/>
                <a:cs typeface="Calibri"/>
              </a:rPr>
              <a:t> </a:t>
            </a:r>
            <a:r>
              <a:rPr sz="2000" b="1" spc="-10" dirty="0">
                <a:latin typeface="Calibri"/>
                <a:cs typeface="Calibri"/>
              </a:rPr>
              <a:t>gui </a:t>
            </a:r>
            <a:r>
              <a:rPr sz="2000" b="1" spc="10" dirty="0">
                <a:latin typeface="Calibri"/>
                <a:cs typeface="Calibri"/>
              </a:rPr>
              <a:t>ban  </a:t>
            </a:r>
            <a:r>
              <a:rPr sz="2000" b="1" spc="-15" dirty="0">
                <a:latin typeface="Calibri"/>
                <a:cs typeface="Calibri"/>
              </a:rPr>
              <a:t>Yin </a:t>
            </a:r>
            <a:r>
              <a:rPr sz="2000" b="1" spc="-15" dirty="0" smtClean="0">
                <a:latin typeface="Calibri"/>
                <a:cs typeface="Calibri"/>
              </a:rPr>
              <a:t>Ren</a:t>
            </a:r>
            <a:r>
              <a:rPr sz="2000" b="1" spc="125" dirty="0" smtClean="0">
                <a:latin typeface="Calibri"/>
                <a:cs typeface="Calibri"/>
              </a:rPr>
              <a:t> </a:t>
            </a:r>
            <a:r>
              <a:rPr sz="2000" b="1" spc="-15" dirty="0">
                <a:latin typeface="Calibri"/>
                <a:cs typeface="Calibri"/>
              </a:rPr>
              <a:t>Mai</a:t>
            </a:r>
            <a:endParaRPr sz="2000" dirty="0">
              <a:latin typeface="Calibri"/>
              <a:cs typeface="Calibri"/>
            </a:endParaRPr>
          </a:p>
        </p:txBody>
      </p:sp>
      <p:sp>
        <p:nvSpPr>
          <p:cNvPr id="4" name="object 4"/>
          <p:cNvSpPr/>
          <p:nvPr/>
        </p:nvSpPr>
        <p:spPr>
          <a:xfrm>
            <a:off x="939800" y="2835567"/>
            <a:ext cx="4318000" cy="3422065"/>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503303" y="1769757"/>
            <a:ext cx="2216150" cy="628015"/>
          </a:xfrm>
          <a:prstGeom prst="rect">
            <a:avLst/>
          </a:prstGeom>
        </p:spPr>
        <p:txBody>
          <a:bodyPr vert="horz" wrap="square" lIns="0" tIns="0" rIns="0" bIns="0" rtlCol="0">
            <a:spAutoFit/>
          </a:bodyPr>
          <a:lstStyle/>
          <a:p>
            <a:pPr marL="12700" marR="5080">
              <a:lnSpc>
                <a:spcPct val="100000"/>
              </a:lnSpc>
            </a:pPr>
            <a:r>
              <a:rPr sz="2000" b="1" spc="-5" dirty="0">
                <a:latin typeface="Calibri"/>
                <a:cs typeface="Calibri"/>
              </a:rPr>
              <a:t>cornu </a:t>
            </a:r>
            <a:r>
              <a:rPr sz="2000" b="1" spc="-25" dirty="0">
                <a:latin typeface="Calibri"/>
                <a:cs typeface="Calibri"/>
              </a:rPr>
              <a:t>cervi </a:t>
            </a:r>
            <a:r>
              <a:rPr sz="2000" b="1" spc="-5" dirty="0">
                <a:latin typeface="Calibri"/>
                <a:cs typeface="Calibri"/>
              </a:rPr>
              <a:t>– </a:t>
            </a:r>
            <a:r>
              <a:rPr sz="2000" b="1" dirty="0">
                <a:latin typeface="Calibri"/>
                <a:cs typeface="Calibri"/>
              </a:rPr>
              <a:t>lu </a:t>
            </a:r>
            <a:r>
              <a:rPr sz="2000" b="1" spc="5" dirty="0">
                <a:latin typeface="Calibri"/>
                <a:cs typeface="Calibri"/>
              </a:rPr>
              <a:t>rong  </a:t>
            </a:r>
            <a:r>
              <a:rPr sz="2000" b="1" spc="-30" dirty="0">
                <a:latin typeface="Calibri"/>
                <a:cs typeface="Calibri"/>
              </a:rPr>
              <a:t>Yang </a:t>
            </a:r>
            <a:r>
              <a:rPr sz="2000" b="1" spc="-380" dirty="0" smtClean="0">
                <a:latin typeface="Calibri"/>
                <a:cs typeface="Calibri"/>
              </a:rPr>
              <a:t>   </a:t>
            </a:r>
            <a:r>
              <a:rPr sz="2000" b="1" spc="15" dirty="0">
                <a:latin typeface="Calibri"/>
                <a:cs typeface="Calibri"/>
              </a:rPr>
              <a:t>Du</a:t>
            </a:r>
            <a:r>
              <a:rPr sz="2000" b="1" spc="70" dirty="0">
                <a:latin typeface="Calibri"/>
                <a:cs typeface="Calibri"/>
              </a:rPr>
              <a:t> </a:t>
            </a:r>
            <a:r>
              <a:rPr sz="2000" b="1" spc="-15" dirty="0">
                <a:latin typeface="Calibri"/>
                <a:cs typeface="Calibri"/>
              </a:rPr>
              <a:t>Mai</a:t>
            </a:r>
            <a:endParaRPr sz="2000" dirty="0">
              <a:latin typeface="Calibri"/>
              <a:cs typeface="Calibri"/>
            </a:endParaRPr>
          </a:p>
        </p:txBody>
      </p:sp>
      <p:sp>
        <p:nvSpPr>
          <p:cNvPr id="6" name="object 6"/>
          <p:cNvSpPr/>
          <p:nvPr/>
        </p:nvSpPr>
        <p:spPr>
          <a:xfrm>
            <a:off x="5422900" y="2871723"/>
            <a:ext cx="4318000" cy="3349752"/>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4"/>
              </a:rPr>
              <a:t>www.diolosa.com</a:t>
            </a:r>
            <a:r>
              <a:rPr spc="-35" dirty="0"/>
              <a:t> </a:t>
            </a:r>
            <a:r>
              <a:rPr spc="-20" dirty="0">
                <a:hlinkClick r:id="rId4"/>
              </a:rPr>
              <a:t>www.diolosa.com</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115</a:t>
            </a:fld>
            <a:endParaRPr spc="-5"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8529421" cy="962507"/>
          </a:xfrm>
          <a:prstGeom prst="rect">
            <a:avLst/>
          </a:prstGeom>
        </p:spPr>
        <p:txBody>
          <a:bodyPr vert="horz" wrap="square" lIns="0" tIns="297878" rIns="0" bIns="0" rtlCol="0">
            <a:spAutoFit/>
          </a:bodyPr>
          <a:lstStyle/>
          <a:p>
            <a:pPr marL="253365">
              <a:lnSpc>
                <a:spcPct val="100000"/>
              </a:lnSpc>
            </a:pPr>
            <a:r>
              <a:rPr lang="pl-PL" spc="-5" dirty="0" smtClean="0"/>
              <a:t>Wzmacnianie </a:t>
            </a:r>
            <a:r>
              <a:rPr spc="-40" dirty="0" smtClean="0"/>
              <a:t>YUAN </a:t>
            </a:r>
            <a:r>
              <a:rPr spc="-30" dirty="0"/>
              <a:t>QI </a:t>
            </a:r>
            <a:r>
              <a:rPr lang="pl-PL" spc="10" dirty="0" err="1" smtClean="0"/>
              <a:t>rzeń-szeniem</a:t>
            </a:r>
            <a:endParaRPr dirty="0"/>
          </a:p>
        </p:txBody>
      </p:sp>
      <p:sp>
        <p:nvSpPr>
          <p:cNvPr id="3" name="object 3"/>
          <p:cNvSpPr/>
          <p:nvPr/>
        </p:nvSpPr>
        <p:spPr>
          <a:xfrm>
            <a:off x="1587500" y="1828805"/>
            <a:ext cx="7505700" cy="4826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5" name="object 5"/>
          <p:cNvSpPr txBox="1"/>
          <p:nvPr/>
        </p:nvSpPr>
        <p:spPr>
          <a:xfrm>
            <a:off x="9357448" y="7017467"/>
            <a:ext cx="292735" cy="191135"/>
          </a:xfrm>
          <a:prstGeom prst="rect">
            <a:avLst/>
          </a:prstGeom>
        </p:spPr>
        <p:txBody>
          <a:bodyPr vert="horz" wrap="square" lIns="0" tIns="0" rIns="0" bIns="0" rtlCol="0">
            <a:spAutoFit/>
          </a:bodyPr>
          <a:lstStyle/>
          <a:p>
            <a:pPr marL="12700">
              <a:lnSpc>
                <a:spcPts val="1375"/>
              </a:lnSpc>
            </a:pPr>
            <a:r>
              <a:rPr sz="1300" spc="30" dirty="0">
                <a:solidFill>
                  <a:srgbClr val="898989"/>
                </a:solidFill>
                <a:latin typeface="Calibri"/>
                <a:cs typeface="Calibri"/>
              </a:rPr>
              <a:t>117</a:t>
            </a:r>
            <a:endParaRPr sz="1300">
              <a:latin typeface="Calibri"/>
              <a:cs typeface="Calibri"/>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p:nvPr/>
        </p:nvSpPr>
        <p:spPr>
          <a:xfrm>
            <a:off x="9357448" y="7017467"/>
            <a:ext cx="292735" cy="191135"/>
          </a:xfrm>
          <a:prstGeom prst="rect">
            <a:avLst/>
          </a:prstGeom>
        </p:spPr>
        <p:txBody>
          <a:bodyPr vert="horz" wrap="square" lIns="0" tIns="0" rIns="0" bIns="0" rtlCol="0">
            <a:spAutoFit/>
          </a:bodyPr>
          <a:lstStyle/>
          <a:p>
            <a:pPr marL="12700">
              <a:lnSpc>
                <a:spcPts val="1375"/>
              </a:lnSpc>
            </a:pPr>
            <a:r>
              <a:rPr sz="1300" spc="30" dirty="0">
                <a:solidFill>
                  <a:srgbClr val="898989"/>
                </a:solidFill>
                <a:latin typeface="Calibri"/>
                <a:cs typeface="Calibri"/>
              </a:rPr>
              <a:t>118</a:t>
            </a:r>
            <a:endParaRPr sz="1300">
              <a:latin typeface="Calibri"/>
              <a:cs typeface="Calibri"/>
            </a:endParaRPr>
          </a:p>
        </p:txBody>
      </p:sp>
      <p:sp>
        <p:nvSpPr>
          <p:cNvPr id="2" name="object 2"/>
          <p:cNvSpPr txBox="1">
            <a:spLocks noGrp="1"/>
          </p:cNvSpPr>
          <p:nvPr>
            <p:ph type="title"/>
          </p:nvPr>
        </p:nvSpPr>
        <p:spPr>
          <a:xfrm>
            <a:off x="546100" y="357225"/>
            <a:ext cx="9677400" cy="1308050"/>
          </a:xfrm>
          <a:prstGeom prst="rect">
            <a:avLst/>
          </a:prstGeom>
        </p:spPr>
        <p:txBody>
          <a:bodyPr vert="horz" wrap="square" lIns="0" tIns="0" rIns="0" bIns="0" rtlCol="0">
            <a:spAutoFit/>
          </a:bodyPr>
          <a:lstStyle/>
          <a:p>
            <a:pPr marL="1092200" marR="5080" indent="-1079500">
              <a:lnSpc>
                <a:spcPts val="5100"/>
              </a:lnSpc>
            </a:pPr>
            <a:r>
              <a:rPr lang="pl-PL" dirty="0" smtClean="0"/>
              <a:t>Użycie gorących lub nawet toksycznych ziół do wzmocnienia </a:t>
            </a:r>
            <a:r>
              <a:rPr spc="-40" dirty="0" smtClean="0"/>
              <a:t>YUAN</a:t>
            </a:r>
            <a:r>
              <a:rPr spc="-240" dirty="0" smtClean="0"/>
              <a:t> </a:t>
            </a:r>
            <a:r>
              <a:rPr spc="-25" dirty="0"/>
              <a:t>QI</a:t>
            </a:r>
          </a:p>
        </p:txBody>
      </p:sp>
      <p:sp>
        <p:nvSpPr>
          <p:cNvPr id="3" name="object 3"/>
          <p:cNvSpPr txBox="1"/>
          <p:nvPr/>
        </p:nvSpPr>
        <p:spPr>
          <a:xfrm>
            <a:off x="1030477" y="1848536"/>
            <a:ext cx="8025130" cy="4279265"/>
          </a:xfrm>
          <a:prstGeom prst="rect">
            <a:avLst/>
          </a:prstGeom>
        </p:spPr>
        <p:txBody>
          <a:bodyPr vert="horz" wrap="square" lIns="0" tIns="0" rIns="0" bIns="0" rtlCol="0">
            <a:spAutoFit/>
          </a:bodyPr>
          <a:lstStyle/>
          <a:p>
            <a:pPr marL="381000" indent="-368300">
              <a:lnSpc>
                <a:spcPct val="100000"/>
              </a:lnSpc>
              <a:buFont typeface="Arial"/>
              <a:buChar char="•"/>
              <a:tabLst>
                <a:tab pos="380365" algn="l"/>
                <a:tab pos="381000" algn="l"/>
              </a:tabLst>
            </a:pPr>
            <a:r>
              <a:rPr sz="3400" spc="-20" dirty="0">
                <a:latin typeface="Calibri"/>
                <a:cs typeface="Calibri"/>
              </a:rPr>
              <a:t>radix lateralis </a:t>
            </a:r>
            <a:r>
              <a:rPr sz="3400" spc="-30" dirty="0" err="1">
                <a:latin typeface="Calibri"/>
                <a:cs typeface="Calibri"/>
              </a:rPr>
              <a:t>praeparata</a:t>
            </a:r>
            <a:r>
              <a:rPr sz="3400" spc="-30" dirty="0">
                <a:latin typeface="Calibri"/>
                <a:cs typeface="Calibri"/>
              </a:rPr>
              <a:t> </a:t>
            </a:r>
            <a:r>
              <a:rPr sz="3400" spc="-10" dirty="0" smtClean="0">
                <a:latin typeface="Calibri"/>
                <a:cs typeface="Calibri"/>
              </a:rPr>
              <a:t>(</a:t>
            </a:r>
            <a:r>
              <a:rPr lang="pl-PL" sz="3400" spc="-10" dirty="0" smtClean="0">
                <a:latin typeface="Calibri"/>
                <a:cs typeface="Calibri"/>
              </a:rPr>
              <a:t>plaster</a:t>
            </a:r>
            <a:r>
              <a:rPr sz="3400" spc="-10" dirty="0" smtClean="0">
                <a:latin typeface="Calibri"/>
                <a:cs typeface="Calibri"/>
              </a:rPr>
              <a:t>) </a:t>
            </a:r>
            <a:r>
              <a:rPr sz="3400" spc="-655" dirty="0">
                <a:latin typeface="Calibri"/>
                <a:cs typeface="Calibri"/>
              </a:rPr>
              <a:t>&gt;       </a:t>
            </a:r>
            <a:r>
              <a:rPr sz="3400" spc="-20" dirty="0">
                <a:latin typeface="Calibri"/>
                <a:cs typeface="Calibri"/>
              </a:rPr>
              <a:t>fu</a:t>
            </a:r>
            <a:r>
              <a:rPr sz="3400" spc="545" dirty="0">
                <a:latin typeface="Calibri"/>
                <a:cs typeface="Calibri"/>
              </a:rPr>
              <a:t> </a:t>
            </a:r>
            <a:r>
              <a:rPr sz="3400" dirty="0">
                <a:latin typeface="Calibri"/>
                <a:cs typeface="Calibri"/>
              </a:rPr>
              <a:t>pian</a:t>
            </a:r>
          </a:p>
          <a:p>
            <a:pPr marL="381000" indent="-368300">
              <a:lnSpc>
                <a:spcPct val="100000"/>
              </a:lnSpc>
              <a:spcBef>
                <a:spcPts val="819"/>
              </a:spcBef>
              <a:buFont typeface="Arial"/>
              <a:buChar char="•"/>
              <a:tabLst>
                <a:tab pos="380365" algn="l"/>
                <a:tab pos="381000" algn="l"/>
              </a:tabLst>
            </a:pPr>
            <a:r>
              <a:rPr sz="3400" dirty="0">
                <a:latin typeface="Calibri"/>
                <a:cs typeface="Calibri"/>
              </a:rPr>
              <a:t>curculignis </a:t>
            </a:r>
            <a:r>
              <a:rPr sz="3400" spc="-20" dirty="0">
                <a:latin typeface="Calibri"/>
                <a:cs typeface="Calibri"/>
              </a:rPr>
              <a:t>rhizoma </a:t>
            </a:r>
            <a:r>
              <a:rPr sz="3400" spc="-655" dirty="0">
                <a:latin typeface="Calibri"/>
                <a:cs typeface="Calibri"/>
              </a:rPr>
              <a:t>&gt;       </a:t>
            </a:r>
            <a:r>
              <a:rPr sz="3400" dirty="0">
                <a:latin typeface="Calibri"/>
                <a:cs typeface="Calibri"/>
              </a:rPr>
              <a:t>xian</a:t>
            </a:r>
            <a:r>
              <a:rPr sz="3400" spc="200" dirty="0">
                <a:latin typeface="Calibri"/>
                <a:cs typeface="Calibri"/>
              </a:rPr>
              <a:t> </a:t>
            </a:r>
            <a:r>
              <a:rPr sz="3400" spc="-20" dirty="0">
                <a:latin typeface="Calibri"/>
                <a:cs typeface="Calibri"/>
              </a:rPr>
              <a:t>mao</a:t>
            </a:r>
            <a:endParaRPr sz="3400" dirty="0">
              <a:latin typeface="Calibri"/>
              <a:cs typeface="Calibri"/>
            </a:endParaRPr>
          </a:p>
          <a:p>
            <a:pPr marL="381000" indent="-368300">
              <a:lnSpc>
                <a:spcPct val="100000"/>
              </a:lnSpc>
              <a:spcBef>
                <a:spcPts val="919"/>
              </a:spcBef>
              <a:buFont typeface="Arial"/>
              <a:buChar char="•"/>
              <a:tabLst>
                <a:tab pos="380365" algn="l"/>
                <a:tab pos="381000" algn="l"/>
              </a:tabLst>
            </a:pPr>
            <a:r>
              <a:rPr sz="3400" spc="-20" dirty="0">
                <a:latin typeface="Calibri"/>
                <a:cs typeface="Calibri"/>
              </a:rPr>
              <a:t>asari </a:t>
            </a:r>
            <a:r>
              <a:rPr sz="3400" spc="5" dirty="0">
                <a:latin typeface="Calibri"/>
                <a:cs typeface="Calibri"/>
              </a:rPr>
              <a:t>herba </a:t>
            </a:r>
            <a:r>
              <a:rPr sz="3400" spc="-655" dirty="0">
                <a:latin typeface="Calibri"/>
                <a:cs typeface="Calibri"/>
              </a:rPr>
              <a:t>&gt;       </a:t>
            </a:r>
            <a:r>
              <a:rPr sz="3400" spc="10" dirty="0">
                <a:latin typeface="Calibri"/>
                <a:cs typeface="Calibri"/>
              </a:rPr>
              <a:t>xi</a:t>
            </a:r>
            <a:r>
              <a:rPr sz="3400" spc="125" dirty="0">
                <a:latin typeface="Calibri"/>
                <a:cs typeface="Calibri"/>
              </a:rPr>
              <a:t> </a:t>
            </a:r>
            <a:r>
              <a:rPr sz="3400" spc="10" dirty="0">
                <a:latin typeface="Calibri"/>
                <a:cs typeface="Calibri"/>
              </a:rPr>
              <a:t>xin</a:t>
            </a:r>
            <a:endParaRPr sz="3400" dirty="0">
              <a:latin typeface="Calibri"/>
              <a:cs typeface="Calibri"/>
            </a:endParaRPr>
          </a:p>
          <a:p>
            <a:pPr marL="381000" indent="-368300">
              <a:lnSpc>
                <a:spcPct val="100000"/>
              </a:lnSpc>
              <a:spcBef>
                <a:spcPts val="819"/>
              </a:spcBef>
              <a:buFont typeface="Arial"/>
              <a:buChar char="•"/>
              <a:tabLst>
                <a:tab pos="380365" algn="l"/>
                <a:tab pos="381000" algn="l"/>
              </a:tabLst>
            </a:pPr>
            <a:r>
              <a:rPr sz="3400" spc="5" dirty="0">
                <a:latin typeface="Calibri"/>
                <a:cs typeface="Calibri"/>
              </a:rPr>
              <a:t>zingiberis </a:t>
            </a:r>
            <a:r>
              <a:rPr sz="3400" spc="-5" dirty="0">
                <a:latin typeface="Calibri"/>
                <a:cs typeface="Calibri"/>
              </a:rPr>
              <a:t>officinalis </a:t>
            </a:r>
            <a:r>
              <a:rPr sz="3400" spc="-20" dirty="0">
                <a:latin typeface="Calibri"/>
                <a:cs typeface="Calibri"/>
              </a:rPr>
              <a:t>rhizoma </a:t>
            </a:r>
            <a:r>
              <a:rPr sz="3400" spc="-655" dirty="0">
                <a:latin typeface="Calibri"/>
                <a:cs typeface="Calibri"/>
              </a:rPr>
              <a:t>&gt;       </a:t>
            </a:r>
            <a:r>
              <a:rPr sz="3400" spc="-45" dirty="0">
                <a:latin typeface="Calibri"/>
                <a:cs typeface="Calibri"/>
              </a:rPr>
              <a:t>gan</a:t>
            </a:r>
            <a:r>
              <a:rPr sz="3400" spc="355" dirty="0">
                <a:latin typeface="Calibri"/>
                <a:cs typeface="Calibri"/>
              </a:rPr>
              <a:t> </a:t>
            </a:r>
            <a:r>
              <a:rPr sz="3400" spc="-5" dirty="0">
                <a:latin typeface="Calibri"/>
                <a:cs typeface="Calibri"/>
              </a:rPr>
              <a:t>jiang</a:t>
            </a:r>
            <a:endParaRPr sz="3400" dirty="0">
              <a:latin typeface="Calibri"/>
              <a:cs typeface="Calibri"/>
            </a:endParaRPr>
          </a:p>
          <a:p>
            <a:pPr marL="381000" indent="-368300">
              <a:lnSpc>
                <a:spcPct val="100000"/>
              </a:lnSpc>
              <a:spcBef>
                <a:spcPts val="819"/>
              </a:spcBef>
              <a:buFont typeface="Arial"/>
              <a:buChar char="•"/>
              <a:tabLst>
                <a:tab pos="380365" algn="l"/>
                <a:tab pos="381000" algn="l"/>
              </a:tabLst>
            </a:pPr>
            <a:r>
              <a:rPr sz="3400" dirty="0">
                <a:latin typeface="Calibri"/>
                <a:cs typeface="Calibri"/>
              </a:rPr>
              <a:t>morindae </a:t>
            </a:r>
            <a:r>
              <a:rPr sz="3400" spc="-20" dirty="0">
                <a:latin typeface="Calibri"/>
                <a:cs typeface="Calibri"/>
              </a:rPr>
              <a:t>radix </a:t>
            </a:r>
            <a:r>
              <a:rPr sz="3400" spc="-655" dirty="0">
                <a:latin typeface="Calibri"/>
                <a:cs typeface="Calibri"/>
              </a:rPr>
              <a:t>&gt;       </a:t>
            </a:r>
            <a:r>
              <a:rPr sz="3400" spc="5" dirty="0">
                <a:latin typeface="Calibri"/>
                <a:cs typeface="Calibri"/>
              </a:rPr>
              <a:t>ba </a:t>
            </a:r>
            <a:r>
              <a:rPr sz="3400" spc="-10" dirty="0">
                <a:latin typeface="Calibri"/>
                <a:cs typeface="Calibri"/>
              </a:rPr>
              <a:t>ji</a:t>
            </a:r>
            <a:r>
              <a:rPr sz="3400" spc="155" dirty="0">
                <a:latin typeface="Calibri"/>
                <a:cs typeface="Calibri"/>
              </a:rPr>
              <a:t> </a:t>
            </a:r>
            <a:r>
              <a:rPr sz="3400" spc="-15" dirty="0">
                <a:latin typeface="Calibri"/>
                <a:cs typeface="Calibri"/>
              </a:rPr>
              <a:t>tian</a:t>
            </a:r>
            <a:endParaRPr sz="3400" dirty="0">
              <a:latin typeface="Calibri"/>
              <a:cs typeface="Calibri"/>
            </a:endParaRPr>
          </a:p>
          <a:p>
            <a:pPr marL="381000" indent="-368300">
              <a:lnSpc>
                <a:spcPct val="100000"/>
              </a:lnSpc>
              <a:spcBef>
                <a:spcPts val="819"/>
              </a:spcBef>
              <a:buFont typeface="Arial"/>
              <a:buChar char="•"/>
              <a:tabLst>
                <a:tab pos="380365" algn="l"/>
                <a:tab pos="381000" algn="l"/>
              </a:tabLst>
            </a:pPr>
            <a:r>
              <a:rPr sz="3400" spc="5" dirty="0">
                <a:latin typeface="Calibri"/>
                <a:cs typeface="Calibri"/>
              </a:rPr>
              <a:t>epimedii herba </a:t>
            </a:r>
            <a:r>
              <a:rPr sz="3400" spc="-655" dirty="0">
                <a:latin typeface="Calibri"/>
                <a:cs typeface="Calibri"/>
              </a:rPr>
              <a:t>&gt;       </a:t>
            </a:r>
            <a:r>
              <a:rPr sz="3400" spc="-10" dirty="0">
                <a:latin typeface="Calibri"/>
                <a:cs typeface="Calibri"/>
              </a:rPr>
              <a:t>yin </a:t>
            </a:r>
            <a:r>
              <a:rPr sz="3400" spc="-40" dirty="0">
                <a:latin typeface="Calibri"/>
                <a:cs typeface="Calibri"/>
              </a:rPr>
              <a:t>yang</a:t>
            </a:r>
            <a:r>
              <a:rPr sz="3400" spc="204" dirty="0">
                <a:latin typeface="Calibri"/>
                <a:cs typeface="Calibri"/>
              </a:rPr>
              <a:t> </a:t>
            </a:r>
            <a:r>
              <a:rPr sz="3400" spc="10" dirty="0">
                <a:latin typeface="Calibri"/>
                <a:cs typeface="Calibri"/>
              </a:rPr>
              <a:t>huo</a:t>
            </a:r>
            <a:endParaRPr sz="3400" dirty="0">
              <a:latin typeface="Calibri"/>
              <a:cs typeface="Calibri"/>
            </a:endParaRPr>
          </a:p>
          <a:p>
            <a:pPr marL="381000" indent="-368300">
              <a:lnSpc>
                <a:spcPct val="100000"/>
              </a:lnSpc>
              <a:spcBef>
                <a:spcPts val="919"/>
              </a:spcBef>
              <a:buFont typeface="Arial"/>
              <a:buChar char="•"/>
              <a:tabLst>
                <a:tab pos="380365" algn="l"/>
                <a:tab pos="381000" algn="l"/>
              </a:tabLst>
            </a:pPr>
            <a:r>
              <a:rPr sz="3400" spc="-10" dirty="0">
                <a:latin typeface="Calibri"/>
                <a:cs typeface="Calibri"/>
              </a:rPr>
              <a:t>cinnamomi </a:t>
            </a:r>
            <a:r>
              <a:rPr sz="3400" spc="-30" dirty="0">
                <a:latin typeface="Calibri"/>
                <a:cs typeface="Calibri"/>
              </a:rPr>
              <a:t>cortex </a:t>
            </a:r>
            <a:r>
              <a:rPr sz="3400" spc="-655" dirty="0">
                <a:latin typeface="Calibri"/>
                <a:cs typeface="Calibri"/>
              </a:rPr>
              <a:t>&gt;       </a:t>
            </a:r>
            <a:r>
              <a:rPr sz="3400" spc="-30" dirty="0">
                <a:latin typeface="Calibri"/>
                <a:cs typeface="Calibri"/>
              </a:rPr>
              <a:t>rou</a:t>
            </a:r>
            <a:r>
              <a:rPr sz="3400" spc="310" dirty="0">
                <a:latin typeface="Calibri"/>
                <a:cs typeface="Calibri"/>
              </a:rPr>
              <a:t> </a:t>
            </a:r>
            <a:r>
              <a:rPr sz="3400" dirty="0">
                <a:latin typeface="Calibri"/>
                <a:cs typeface="Calibri"/>
              </a:rPr>
              <a:t>gui</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713864" marR="5080" indent="-1231900">
              <a:lnSpc>
                <a:spcPts val="5100"/>
              </a:lnSpc>
            </a:pPr>
            <a:r>
              <a:rPr lang="pl-PL" dirty="0" smtClean="0"/>
              <a:t>Użycie</a:t>
            </a:r>
            <a:r>
              <a:rPr dirty="0" smtClean="0"/>
              <a:t> </a:t>
            </a:r>
            <a:r>
              <a:rPr spc="-15" dirty="0"/>
              <a:t>lateralis </a:t>
            </a:r>
            <a:r>
              <a:rPr spc="-5" dirty="0"/>
              <a:t>aconiti</a:t>
            </a:r>
            <a:r>
              <a:rPr spc="-345" dirty="0"/>
              <a:t> </a:t>
            </a:r>
            <a:r>
              <a:rPr dirty="0"/>
              <a:t>carmichaeli  </a:t>
            </a:r>
            <a:r>
              <a:rPr spc="-35" dirty="0"/>
              <a:t>praeparata </a:t>
            </a:r>
            <a:r>
              <a:rPr spc="-25" dirty="0"/>
              <a:t>radix </a:t>
            </a:r>
            <a:r>
              <a:rPr spc="-815" dirty="0" smtClean="0"/>
              <a:t>   </a:t>
            </a:r>
            <a:r>
              <a:rPr spc="15" dirty="0"/>
              <a:t>fu</a:t>
            </a:r>
            <a:r>
              <a:rPr spc="-85" dirty="0"/>
              <a:t> </a:t>
            </a:r>
            <a:r>
              <a:rPr spc="-10" dirty="0"/>
              <a:t>zi</a:t>
            </a:r>
          </a:p>
        </p:txBody>
      </p:sp>
      <p:sp>
        <p:nvSpPr>
          <p:cNvPr id="3" name="object 3"/>
          <p:cNvSpPr/>
          <p:nvPr/>
        </p:nvSpPr>
        <p:spPr>
          <a:xfrm>
            <a:off x="1460500" y="1828805"/>
            <a:ext cx="3289300" cy="4826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22900" y="1943105"/>
            <a:ext cx="4318000" cy="4610100"/>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4"/>
              </a:rPr>
              <a:t>www.diolosa.com</a:t>
            </a:r>
            <a:r>
              <a:rPr spc="-35" dirty="0"/>
              <a:t> </a:t>
            </a:r>
            <a:r>
              <a:rPr spc="-20" dirty="0">
                <a:hlinkClick r:id="rId4"/>
              </a:rPr>
              <a:t>www.diolosa.com</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r>
              <a:rPr spc="10" dirty="0"/>
              <a:t>119</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r>
              <a:rPr spc="10" dirty="0"/>
              <a:t>129</a:t>
            </a:r>
          </a:p>
        </p:txBody>
      </p:sp>
      <p:sp>
        <p:nvSpPr>
          <p:cNvPr id="2" name="object 2"/>
          <p:cNvSpPr txBox="1">
            <a:spLocks noGrp="1"/>
          </p:cNvSpPr>
          <p:nvPr>
            <p:ph type="title"/>
          </p:nvPr>
        </p:nvSpPr>
        <p:spPr>
          <a:xfrm>
            <a:off x="1003301" y="357225"/>
            <a:ext cx="9144000" cy="1308050"/>
          </a:xfrm>
          <a:prstGeom prst="rect">
            <a:avLst/>
          </a:prstGeom>
        </p:spPr>
        <p:txBody>
          <a:bodyPr vert="horz" wrap="square" lIns="0" tIns="0" rIns="0" bIns="0" rtlCol="0">
            <a:spAutoFit/>
          </a:bodyPr>
          <a:lstStyle/>
          <a:p>
            <a:pPr marL="1434465" marR="5080" indent="-1422400">
              <a:lnSpc>
                <a:spcPts val="5100"/>
              </a:lnSpc>
            </a:pPr>
            <a:r>
              <a:rPr lang="pl-PL" spc="-25" dirty="0" smtClean="0"/>
              <a:t>Terapia Komórkami Macierzystymi z Recepturami Gorącymi</a:t>
            </a:r>
            <a:endParaRPr spc="-15" dirty="0"/>
          </a:p>
        </p:txBody>
      </p:sp>
      <p:sp>
        <p:nvSpPr>
          <p:cNvPr id="3" name="object 3"/>
          <p:cNvSpPr txBox="1">
            <a:spLocks noGrp="1"/>
          </p:cNvSpPr>
          <p:nvPr>
            <p:ph sz="half" idx="2"/>
          </p:nvPr>
        </p:nvSpPr>
        <p:spPr>
          <a:prstGeom prst="rect">
            <a:avLst/>
          </a:prstGeom>
        </p:spPr>
        <p:txBody>
          <a:bodyPr vert="horz" wrap="square" lIns="0" tIns="0" rIns="0" bIns="0" rtlCol="0">
            <a:spAutoFit/>
          </a:bodyPr>
          <a:lstStyle/>
          <a:p>
            <a:pPr marL="381000" indent="-368300">
              <a:lnSpc>
                <a:spcPct val="100000"/>
              </a:lnSpc>
              <a:buFont typeface="Arial"/>
              <a:buChar char="•"/>
              <a:tabLst>
                <a:tab pos="380365" algn="l"/>
                <a:tab pos="381000" algn="l"/>
              </a:tabLst>
            </a:pPr>
            <a:r>
              <a:rPr spc="15" dirty="0"/>
              <a:t>Er </a:t>
            </a:r>
            <a:r>
              <a:rPr spc="-15" dirty="0"/>
              <a:t>Xian</a:t>
            </a:r>
            <a:r>
              <a:rPr spc="-210" dirty="0"/>
              <a:t> </a:t>
            </a:r>
            <a:r>
              <a:rPr spc="-45" dirty="0"/>
              <a:t>Tang</a:t>
            </a:r>
          </a:p>
          <a:p>
            <a:pPr>
              <a:lnSpc>
                <a:spcPct val="100000"/>
              </a:lnSpc>
              <a:buFont typeface="Arial"/>
              <a:buChar char="•"/>
            </a:pPr>
            <a:endParaRPr sz="3200" dirty="0">
              <a:latin typeface="Times New Roman"/>
              <a:cs typeface="Times New Roman"/>
            </a:endParaRPr>
          </a:p>
          <a:p>
            <a:pPr marL="381000" marR="402590" indent="-368300">
              <a:lnSpc>
                <a:spcPts val="2500"/>
              </a:lnSpc>
              <a:buFont typeface="Arial"/>
              <a:buChar char="•"/>
              <a:tabLst>
                <a:tab pos="380365" algn="l"/>
                <a:tab pos="381000" algn="l"/>
              </a:tabLst>
            </a:pPr>
            <a:r>
              <a:rPr b="0" spc="5" dirty="0">
                <a:latin typeface="Calibri"/>
                <a:cs typeface="Calibri"/>
              </a:rPr>
              <a:t>curculignis </a:t>
            </a:r>
            <a:r>
              <a:rPr b="0" spc="-10" dirty="0">
                <a:latin typeface="Calibri"/>
                <a:cs typeface="Calibri"/>
              </a:rPr>
              <a:t>rhizoma</a:t>
            </a:r>
            <a:r>
              <a:rPr b="0" spc="-459" dirty="0">
                <a:latin typeface="Calibri"/>
                <a:cs typeface="Calibri"/>
              </a:rPr>
              <a:t> </a:t>
            </a:r>
            <a:r>
              <a:rPr b="0" spc="-500" dirty="0">
                <a:latin typeface="Calibri"/>
                <a:cs typeface="Calibri"/>
              </a:rPr>
              <a:t>&gt; </a:t>
            </a:r>
            <a:r>
              <a:rPr b="0" spc="-20" dirty="0">
                <a:latin typeface="Calibri"/>
                <a:cs typeface="Calibri"/>
              </a:rPr>
              <a:t>xian  </a:t>
            </a:r>
            <a:r>
              <a:rPr b="0" spc="-10" dirty="0">
                <a:latin typeface="Calibri"/>
                <a:cs typeface="Calibri"/>
              </a:rPr>
              <a:t>mao</a:t>
            </a:r>
          </a:p>
          <a:p>
            <a:pPr marL="381000" indent="-368300">
              <a:lnSpc>
                <a:spcPts val="3060"/>
              </a:lnSpc>
              <a:buFont typeface="Arial"/>
              <a:buChar char="•"/>
              <a:tabLst>
                <a:tab pos="380365" algn="l"/>
                <a:tab pos="381000" algn="l"/>
              </a:tabLst>
            </a:pPr>
            <a:r>
              <a:rPr b="0" spc="10" dirty="0">
                <a:latin typeface="Calibri"/>
                <a:cs typeface="Calibri"/>
              </a:rPr>
              <a:t>epimedii</a:t>
            </a:r>
            <a:r>
              <a:rPr b="0" spc="-204" dirty="0">
                <a:latin typeface="Calibri"/>
                <a:cs typeface="Calibri"/>
              </a:rPr>
              <a:t> </a:t>
            </a:r>
            <a:r>
              <a:rPr b="0" spc="10" dirty="0">
                <a:latin typeface="Calibri"/>
                <a:cs typeface="Calibri"/>
              </a:rPr>
              <a:t>herba</a:t>
            </a:r>
            <a:r>
              <a:rPr b="0" spc="-245" dirty="0">
                <a:latin typeface="Calibri"/>
                <a:cs typeface="Calibri"/>
              </a:rPr>
              <a:t> </a:t>
            </a:r>
            <a:r>
              <a:rPr b="0" spc="-500" dirty="0">
                <a:latin typeface="Calibri"/>
                <a:cs typeface="Calibri"/>
              </a:rPr>
              <a:t>&gt;     </a:t>
            </a:r>
            <a:r>
              <a:rPr b="0" spc="-440" dirty="0">
                <a:latin typeface="Calibri"/>
                <a:cs typeface="Calibri"/>
              </a:rPr>
              <a:t> </a:t>
            </a:r>
            <a:r>
              <a:rPr b="0" spc="-20" dirty="0">
                <a:latin typeface="Calibri"/>
                <a:cs typeface="Calibri"/>
              </a:rPr>
              <a:t>xian</a:t>
            </a:r>
            <a:r>
              <a:rPr b="0" spc="25" dirty="0">
                <a:latin typeface="Calibri"/>
                <a:cs typeface="Calibri"/>
              </a:rPr>
              <a:t> </a:t>
            </a:r>
            <a:r>
              <a:rPr b="0" spc="5" dirty="0">
                <a:latin typeface="Calibri"/>
                <a:cs typeface="Calibri"/>
              </a:rPr>
              <a:t>ling</a:t>
            </a:r>
            <a:r>
              <a:rPr b="0" spc="-130" dirty="0">
                <a:latin typeface="Calibri"/>
                <a:cs typeface="Calibri"/>
              </a:rPr>
              <a:t> </a:t>
            </a:r>
            <a:r>
              <a:rPr b="0" spc="15" dirty="0">
                <a:latin typeface="Calibri"/>
                <a:cs typeface="Calibri"/>
              </a:rPr>
              <a:t>pi</a:t>
            </a:r>
          </a:p>
          <a:p>
            <a:pPr marL="381000" indent="-368300">
              <a:lnSpc>
                <a:spcPts val="3050"/>
              </a:lnSpc>
              <a:buFont typeface="Arial"/>
              <a:buChar char="•"/>
              <a:tabLst>
                <a:tab pos="380365" algn="l"/>
                <a:tab pos="381000" algn="l"/>
              </a:tabLst>
            </a:pPr>
            <a:r>
              <a:rPr b="0" spc="5" dirty="0">
                <a:latin typeface="Calibri"/>
                <a:cs typeface="Calibri"/>
              </a:rPr>
              <a:t>morindae </a:t>
            </a:r>
            <a:r>
              <a:rPr b="0" spc="-25" dirty="0">
                <a:latin typeface="Calibri"/>
                <a:cs typeface="Calibri"/>
              </a:rPr>
              <a:t>radix </a:t>
            </a:r>
            <a:r>
              <a:rPr b="0" spc="-500" dirty="0">
                <a:latin typeface="Calibri"/>
                <a:cs typeface="Calibri"/>
              </a:rPr>
              <a:t>&gt;      </a:t>
            </a:r>
            <a:r>
              <a:rPr b="0" spc="15" dirty="0">
                <a:latin typeface="Calibri"/>
                <a:cs typeface="Calibri"/>
              </a:rPr>
              <a:t>ba </a:t>
            </a:r>
            <a:r>
              <a:rPr b="0" spc="-15" dirty="0">
                <a:latin typeface="Calibri"/>
                <a:cs typeface="Calibri"/>
              </a:rPr>
              <a:t>ji</a:t>
            </a:r>
            <a:r>
              <a:rPr b="0" spc="-310" dirty="0">
                <a:latin typeface="Calibri"/>
                <a:cs typeface="Calibri"/>
              </a:rPr>
              <a:t> </a:t>
            </a:r>
            <a:r>
              <a:rPr b="0" spc="-10" dirty="0">
                <a:latin typeface="Calibri"/>
                <a:cs typeface="Calibri"/>
              </a:rPr>
              <a:t>tian</a:t>
            </a:r>
          </a:p>
          <a:p>
            <a:pPr marL="381000" marR="487680" indent="-368300">
              <a:lnSpc>
                <a:spcPts val="2500"/>
              </a:lnSpc>
              <a:spcBef>
                <a:spcPts val="590"/>
              </a:spcBef>
              <a:buFont typeface="Arial"/>
              <a:buChar char="•"/>
              <a:tabLst>
                <a:tab pos="380365" algn="l"/>
                <a:tab pos="381000" algn="l"/>
              </a:tabLst>
            </a:pPr>
            <a:r>
              <a:rPr b="0" spc="-10" dirty="0">
                <a:latin typeface="Calibri"/>
                <a:cs typeface="Calibri"/>
              </a:rPr>
              <a:t>angelicae </a:t>
            </a:r>
            <a:r>
              <a:rPr b="0" dirty="0">
                <a:latin typeface="Calibri"/>
                <a:cs typeface="Calibri"/>
              </a:rPr>
              <a:t>sinensis </a:t>
            </a:r>
            <a:r>
              <a:rPr b="0" spc="-25" dirty="0">
                <a:latin typeface="Calibri"/>
                <a:cs typeface="Calibri"/>
              </a:rPr>
              <a:t>radix</a:t>
            </a:r>
            <a:r>
              <a:rPr b="0" spc="-365" dirty="0">
                <a:latin typeface="Calibri"/>
                <a:cs typeface="Calibri"/>
              </a:rPr>
              <a:t> </a:t>
            </a:r>
            <a:r>
              <a:rPr b="0" spc="-500" dirty="0">
                <a:latin typeface="Calibri"/>
                <a:cs typeface="Calibri"/>
              </a:rPr>
              <a:t>&gt;  </a:t>
            </a:r>
            <a:r>
              <a:rPr b="0" dirty="0">
                <a:latin typeface="Calibri"/>
                <a:cs typeface="Calibri"/>
              </a:rPr>
              <a:t>dang</a:t>
            </a:r>
            <a:r>
              <a:rPr b="0" spc="-200" dirty="0">
                <a:latin typeface="Calibri"/>
                <a:cs typeface="Calibri"/>
              </a:rPr>
              <a:t> </a:t>
            </a:r>
            <a:r>
              <a:rPr b="0" dirty="0">
                <a:latin typeface="Calibri"/>
                <a:cs typeface="Calibri"/>
              </a:rPr>
              <a:t>gui</a:t>
            </a:r>
          </a:p>
          <a:p>
            <a:pPr marL="381000" marR="60325" indent="-368300">
              <a:lnSpc>
                <a:spcPct val="77000"/>
              </a:lnSpc>
              <a:spcBef>
                <a:spcPts val="715"/>
              </a:spcBef>
              <a:buFont typeface="Arial"/>
              <a:buChar char="•"/>
              <a:tabLst>
                <a:tab pos="380365" algn="l"/>
                <a:tab pos="381000" algn="l"/>
              </a:tabLst>
            </a:pPr>
            <a:r>
              <a:rPr b="0" spc="5" dirty="0">
                <a:latin typeface="Calibri"/>
                <a:cs typeface="Calibri"/>
              </a:rPr>
              <a:t>phellodendri cortex</a:t>
            </a:r>
            <a:r>
              <a:rPr b="0" spc="-400" dirty="0">
                <a:latin typeface="Calibri"/>
                <a:cs typeface="Calibri"/>
              </a:rPr>
              <a:t> </a:t>
            </a:r>
            <a:r>
              <a:rPr b="0" spc="-500" dirty="0">
                <a:latin typeface="Calibri"/>
                <a:cs typeface="Calibri"/>
              </a:rPr>
              <a:t>&gt; </a:t>
            </a:r>
            <a:r>
              <a:rPr b="0" spc="10" dirty="0">
                <a:latin typeface="Calibri"/>
                <a:cs typeface="Calibri"/>
              </a:rPr>
              <a:t>huang  </a:t>
            </a:r>
            <a:r>
              <a:rPr b="0" spc="-10" dirty="0">
                <a:latin typeface="Calibri"/>
                <a:cs typeface="Calibri"/>
              </a:rPr>
              <a:t>bai</a:t>
            </a:r>
          </a:p>
          <a:p>
            <a:pPr marL="381000" marR="5080" indent="-368300">
              <a:lnSpc>
                <a:spcPts val="2500"/>
              </a:lnSpc>
              <a:spcBef>
                <a:spcPts val="580"/>
              </a:spcBef>
              <a:buFont typeface="Arial"/>
              <a:buChar char="•"/>
              <a:tabLst>
                <a:tab pos="380365" algn="l"/>
                <a:tab pos="381000" algn="l"/>
              </a:tabLst>
            </a:pPr>
            <a:r>
              <a:rPr b="0" spc="-5" dirty="0">
                <a:latin typeface="Calibri"/>
                <a:cs typeface="Calibri"/>
              </a:rPr>
              <a:t>anemarrhenae </a:t>
            </a:r>
            <a:r>
              <a:rPr b="0" spc="-10" dirty="0">
                <a:latin typeface="Calibri"/>
                <a:cs typeface="Calibri"/>
              </a:rPr>
              <a:t>rhizoma </a:t>
            </a:r>
            <a:r>
              <a:rPr b="0" spc="-500" dirty="0">
                <a:latin typeface="Calibri"/>
                <a:cs typeface="Calibri"/>
              </a:rPr>
              <a:t>&gt;</a:t>
            </a:r>
            <a:r>
              <a:rPr b="0" spc="-465" dirty="0">
                <a:latin typeface="Calibri"/>
                <a:cs typeface="Calibri"/>
              </a:rPr>
              <a:t> </a:t>
            </a:r>
            <a:r>
              <a:rPr b="0" dirty="0">
                <a:latin typeface="Calibri"/>
                <a:cs typeface="Calibri"/>
              </a:rPr>
              <a:t>zhi  </a:t>
            </a:r>
            <a:r>
              <a:rPr b="0" spc="20" dirty="0">
                <a:latin typeface="Calibri"/>
                <a:cs typeface="Calibri"/>
              </a:rPr>
              <a:t>mu</a:t>
            </a:r>
          </a:p>
        </p:txBody>
      </p:sp>
      <p:sp>
        <p:nvSpPr>
          <p:cNvPr id="4" name="object 4"/>
          <p:cNvSpPr txBox="1">
            <a:spLocks noGrp="1"/>
          </p:cNvSpPr>
          <p:nvPr>
            <p:ph sz="half" idx="3"/>
          </p:nvPr>
        </p:nvSpPr>
        <p:spPr>
          <a:prstGeom prst="rect">
            <a:avLst/>
          </a:prstGeom>
        </p:spPr>
        <p:txBody>
          <a:bodyPr vert="horz" wrap="square" lIns="0" tIns="0" rIns="0" bIns="0" rtlCol="0">
            <a:spAutoFit/>
          </a:bodyPr>
          <a:lstStyle/>
          <a:p>
            <a:pPr marL="381000" indent="-368300">
              <a:lnSpc>
                <a:spcPct val="100000"/>
              </a:lnSpc>
              <a:buFont typeface="Arial"/>
              <a:buChar char="•"/>
              <a:tabLst>
                <a:tab pos="380365" algn="l"/>
                <a:tab pos="381000" algn="l"/>
              </a:tabLst>
            </a:pPr>
            <a:r>
              <a:rPr spc="-5" dirty="0"/>
              <a:t>Qian </a:t>
            </a:r>
            <a:r>
              <a:rPr spc="-35" dirty="0"/>
              <a:t>Yang </a:t>
            </a:r>
            <a:r>
              <a:rPr spc="-5" dirty="0"/>
              <a:t>Feng </a:t>
            </a:r>
            <a:r>
              <a:rPr spc="-10" dirty="0"/>
              <a:t>Sui</a:t>
            </a:r>
            <a:r>
              <a:rPr spc="-390" dirty="0"/>
              <a:t> </a:t>
            </a:r>
            <a:r>
              <a:rPr spc="-5" dirty="0"/>
              <a:t>Dan</a:t>
            </a:r>
          </a:p>
          <a:p>
            <a:pPr>
              <a:lnSpc>
                <a:spcPct val="100000"/>
              </a:lnSpc>
              <a:buFont typeface="Arial"/>
              <a:buChar char="•"/>
            </a:pPr>
            <a:endParaRPr sz="3200" dirty="0">
              <a:latin typeface="Times New Roman"/>
              <a:cs typeface="Times New Roman"/>
            </a:endParaRPr>
          </a:p>
          <a:p>
            <a:pPr marL="381000" marR="76200" indent="-368300">
              <a:lnSpc>
                <a:spcPts val="2500"/>
              </a:lnSpc>
              <a:buFont typeface="Arial"/>
              <a:buChar char="•"/>
              <a:tabLst>
                <a:tab pos="380365" algn="l"/>
                <a:tab pos="381000" algn="l"/>
              </a:tabLst>
            </a:pPr>
            <a:r>
              <a:rPr b="0" spc="-20" dirty="0">
                <a:latin typeface="Calibri"/>
                <a:cs typeface="Calibri"/>
              </a:rPr>
              <a:t>lateralis </a:t>
            </a:r>
            <a:r>
              <a:rPr b="0" spc="5" dirty="0">
                <a:latin typeface="Calibri"/>
                <a:cs typeface="Calibri"/>
              </a:rPr>
              <a:t>aconiti</a:t>
            </a:r>
            <a:r>
              <a:rPr b="0" spc="-365" dirty="0">
                <a:latin typeface="Calibri"/>
                <a:cs typeface="Calibri"/>
              </a:rPr>
              <a:t> </a:t>
            </a:r>
            <a:r>
              <a:rPr b="0" spc="-5" dirty="0">
                <a:latin typeface="Calibri"/>
                <a:cs typeface="Calibri"/>
              </a:rPr>
              <a:t>carmichaeli  </a:t>
            </a:r>
            <a:r>
              <a:rPr b="0" spc="-30" dirty="0">
                <a:latin typeface="Calibri"/>
                <a:cs typeface="Calibri"/>
              </a:rPr>
              <a:t>praeparata </a:t>
            </a:r>
            <a:r>
              <a:rPr b="0" spc="-25" dirty="0">
                <a:latin typeface="Calibri"/>
                <a:cs typeface="Calibri"/>
              </a:rPr>
              <a:t>radix </a:t>
            </a:r>
            <a:r>
              <a:rPr b="0" spc="-500" dirty="0">
                <a:latin typeface="Calibri"/>
                <a:cs typeface="Calibri"/>
              </a:rPr>
              <a:t>&gt;      </a:t>
            </a:r>
            <a:r>
              <a:rPr b="0" dirty="0">
                <a:latin typeface="Calibri"/>
                <a:cs typeface="Calibri"/>
              </a:rPr>
              <a:t>fu</a:t>
            </a:r>
            <a:r>
              <a:rPr b="0" spc="-145" dirty="0">
                <a:latin typeface="Calibri"/>
                <a:cs typeface="Calibri"/>
              </a:rPr>
              <a:t> </a:t>
            </a:r>
            <a:r>
              <a:rPr b="0" spc="-30" dirty="0">
                <a:latin typeface="Calibri"/>
                <a:cs typeface="Calibri"/>
              </a:rPr>
              <a:t>zi</a:t>
            </a:r>
          </a:p>
          <a:p>
            <a:pPr marL="381000" indent="-368300">
              <a:lnSpc>
                <a:spcPts val="3060"/>
              </a:lnSpc>
              <a:buFont typeface="Arial"/>
              <a:buChar char="•"/>
              <a:tabLst>
                <a:tab pos="380365" algn="l"/>
                <a:tab pos="381000" algn="l"/>
              </a:tabLst>
            </a:pPr>
            <a:r>
              <a:rPr b="0" dirty="0">
                <a:latin typeface="Calibri"/>
                <a:cs typeface="Calibri"/>
              </a:rPr>
              <a:t>amomi </a:t>
            </a:r>
            <a:r>
              <a:rPr b="0" spc="10" dirty="0">
                <a:latin typeface="Calibri"/>
                <a:cs typeface="Calibri"/>
              </a:rPr>
              <a:t>fructus</a:t>
            </a:r>
            <a:r>
              <a:rPr b="0" spc="-409" dirty="0">
                <a:latin typeface="Calibri"/>
                <a:cs typeface="Calibri"/>
              </a:rPr>
              <a:t> </a:t>
            </a:r>
            <a:r>
              <a:rPr b="0" spc="-500" dirty="0">
                <a:latin typeface="Calibri"/>
                <a:cs typeface="Calibri"/>
              </a:rPr>
              <a:t>&gt;      </a:t>
            </a:r>
            <a:r>
              <a:rPr b="0" dirty="0">
                <a:latin typeface="Calibri"/>
                <a:cs typeface="Calibri"/>
              </a:rPr>
              <a:t>sha </a:t>
            </a:r>
            <a:r>
              <a:rPr b="0" spc="-5" dirty="0">
                <a:latin typeface="Calibri"/>
                <a:cs typeface="Calibri"/>
              </a:rPr>
              <a:t>ren</a:t>
            </a:r>
          </a:p>
          <a:p>
            <a:pPr marL="381000" marR="482600" indent="-368300">
              <a:lnSpc>
                <a:spcPts val="2500"/>
              </a:lnSpc>
              <a:spcBef>
                <a:spcPts val="540"/>
              </a:spcBef>
              <a:buFont typeface="Arial"/>
              <a:buChar char="•"/>
              <a:tabLst>
                <a:tab pos="380365" algn="l"/>
                <a:tab pos="381000" algn="l"/>
              </a:tabLst>
            </a:pPr>
            <a:r>
              <a:rPr b="0" spc="10" dirty="0">
                <a:latin typeface="Calibri"/>
                <a:cs typeface="Calibri"/>
              </a:rPr>
              <a:t>testudinis </a:t>
            </a:r>
            <a:r>
              <a:rPr b="0" spc="-20" dirty="0">
                <a:latin typeface="Calibri"/>
                <a:cs typeface="Calibri"/>
              </a:rPr>
              <a:t>plastrum&gt;</a:t>
            </a:r>
            <a:r>
              <a:rPr b="0" spc="-355" dirty="0">
                <a:latin typeface="Calibri"/>
                <a:cs typeface="Calibri"/>
              </a:rPr>
              <a:t> </a:t>
            </a:r>
            <a:r>
              <a:rPr b="0" dirty="0">
                <a:latin typeface="Calibri"/>
                <a:cs typeface="Calibri"/>
              </a:rPr>
              <a:t>gui  </a:t>
            </a:r>
            <a:r>
              <a:rPr b="0" spc="-10" dirty="0">
                <a:latin typeface="Calibri"/>
                <a:cs typeface="Calibri"/>
              </a:rPr>
              <a:t>ban</a:t>
            </a:r>
          </a:p>
          <a:p>
            <a:pPr marL="381000" marR="135890" indent="-368300" algn="just">
              <a:lnSpc>
                <a:spcPct val="78600"/>
              </a:lnSpc>
              <a:spcBef>
                <a:spcPts val="670"/>
              </a:spcBef>
              <a:buFont typeface="Arial"/>
              <a:buChar char="•"/>
              <a:tabLst>
                <a:tab pos="381000" algn="l"/>
              </a:tabLst>
            </a:pPr>
            <a:r>
              <a:rPr b="0" spc="-5" dirty="0">
                <a:latin typeface="Calibri"/>
                <a:cs typeface="Calibri"/>
              </a:rPr>
              <a:t>glycyrrhizae </a:t>
            </a:r>
            <a:r>
              <a:rPr b="0" spc="-15" dirty="0">
                <a:latin typeface="Calibri"/>
                <a:cs typeface="Calibri"/>
              </a:rPr>
              <a:t>uralensis</a:t>
            </a:r>
            <a:r>
              <a:rPr b="0" spc="-355" dirty="0">
                <a:latin typeface="Calibri"/>
                <a:cs typeface="Calibri"/>
              </a:rPr>
              <a:t> </a:t>
            </a:r>
            <a:r>
              <a:rPr b="0" spc="-25" dirty="0">
                <a:latin typeface="Calibri"/>
                <a:cs typeface="Calibri"/>
              </a:rPr>
              <a:t>radix  </a:t>
            </a:r>
            <a:r>
              <a:rPr b="0" spc="10" dirty="0">
                <a:latin typeface="Calibri"/>
                <a:cs typeface="Calibri"/>
              </a:rPr>
              <a:t>cum liquido </a:t>
            </a:r>
            <a:r>
              <a:rPr b="0" dirty="0">
                <a:latin typeface="Calibri"/>
                <a:cs typeface="Calibri"/>
              </a:rPr>
              <a:t>fricta </a:t>
            </a:r>
            <a:r>
              <a:rPr b="0" spc="-500" dirty="0">
                <a:latin typeface="Calibri"/>
                <a:cs typeface="Calibri"/>
              </a:rPr>
              <a:t>&gt; </a:t>
            </a:r>
            <a:r>
              <a:rPr b="0" dirty="0">
                <a:latin typeface="Calibri"/>
                <a:cs typeface="Calibri"/>
              </a:rPr>
              <a:t>zhi </a:t>
            </a:r>
            <a:r>
              <a:rPr b="0" spc="-25" dirty="0">
                <a:latin typeface="Calibri"/>
                <a:cs typeface="Calibri"/>
              </a:rPr>
              <a:t>gan  </a:t>
            </a:r>
            <a:r>
              <a:rPr b="0" spc="-20" dirty="0">
                <a:latin typeface="Calibri"/>
                <a:cs typeface="Calibri"/>
              </a:rPr>
              <a:t>cao</a:t>
            </a:r>
          </a:p>
          <a:p>
            <a:pPr marL="381000" marR="5080" indent="-368300">
              <a:lnSpc>
                <a:spcPct val="77000"/>
              </a:lnSpc>
              <a:spcBef>
                <a:spcPts val="695"/>
              </a:spcBef>
              <a:buFont typeface="Arial"/>
              <a:buChar char="•"/>
              <a:tabLst>
                <a:tab pos="380365" algn="l"/>
                <a:tab pos="381000" algn="l"/>
              </a:tabLst>
            </a:pPr>
            <a:r>
              <a:rPr b="0" spc="5" dirty="0">
                <a:latin typeface="Calibri"/>
                <a:cs typeface="Calibri"/>
              </a:rPr>
              <a:t>phellodendri cortex</a:t>
            </a:r>
            <a:r>
              <a:rPr b="0" spc="-400" dirty="0">
                <a:latin typeface="Calibri"/>
                <a:cs typeface="Calibri"/>
              </a:rPr>
              <a:t> </a:t>
            </a:r>
            <a:r>
              <a:rPr b="0" spc="-500" dirty="0">
                <a:latin typeface="Calibri"/>
                <a:cs typeface="Calibri"/>
              </a:rPr>
              <a:t>&gt; </a:t>
            </a:r>
            <a:r>
              <a:rPr b="0" spc="10" dirty="0">
                <a:latin typeface="Calibri"/>
                <a:cs typeface="Calibri"/>
              </a:rPr>
              <a:t>huang  </a:t>
            </a:r>
            <a:r>
              <a:rPr b="0" spc="-10" dirty="0">
                <a:latin typeface="Calibri"/>
                <a:cs typeface="Calibri"/>
              </a:rPr>
              <a:t>bai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12</a:t>
            </a:fld>
            <a:endParaRPr spc="-5" dirty="0"/>
          </a:p>
        </p:txBody>
      </p:sp>
      <p:sp>
        <p:nvSpPr>
          <p:cNvPr id="2" name="object 2"/>
          <p:cNvSpPr txBox="1">
            <a:spLocks noGrp="1"/>
          </p:cNvSpPr>
          <p:nvPr>
            <p:ph type="title"/>
          </p:nvPr>
        </p:nvSpPr>
        <p:spPr>
          <a:xfrm>
            <a:off x="3164751" y="357225"/>
            <a:ext cx="4347845" cy="1308050"/>
          </a:xfrm>
          <a:prstGeom prst="rect">
            <a:avLst/>
          </a:prstGeom>
        </p:spPr>
        <p:txBody>
          <a:bodyPr vert="horz" wrap="square" lIns="0" tIns="0" rIns="0" bIns="0" rtlCol="0">
            <a:spAutoFit/>
          </a:bodyPr>
          <a:lstStyle/>
          <a:p>
            <a:pPr marL="481965" marR="5080" indent="-469900">
              <a:lnSpc>
                <a:spcPts val="5100"/>
              </a:lnSpc>
            </a:pPr>
            <a:r>
              <a:rPr lang="pl-PL" spc="-25" dirty="0" smtClean="0"/>
              <a:t>Strategia Leczenia </a:t>
            </a:r>
            <a:r>
              <a:rPr dirty="0" err="1" smtClean="0"/>
              <a:t>Zhong</a:t>
            </a:r>
            <a:r>
              <a:rPr spc="-135" dirty="0" smtClean="0"/>
              <a:t> </a:t>
            </a:r>
            <a:r>
              <a:rPr spc="5" dirty="0"/>
              <a:t>Liu</a:t>
            </a:r>
          </a:p>
        </p:txBody>
      </p:sp>
      <p:sp>
        <p:nvSpPr>
          <p:cNvPr id="3" name="object 3"/>
          <p:cNvSpPr txBox="1"/>
          <p:nvPr/>
        </p:nvSpPr>
        <p:spPr>
          <a:xfrm>
            <a:off x="1030477" y="1797710"/>
            <a:ext cx="8325484" cy="4783361"/>
          </a:xfrm>
          <a:prstGeom prst="rect">
            <a:avLst/>
          </a:prstGeom>
        </p:spPr>
        <p:txBody>
          <a:bodyPr vert="horz" wrap="square" lIns="0" tIns="0" rIns="0" bIns="0" rtlCol="0">
            <a:spAutoFit/>
          </a:bodyPr>
          <a:lstStyle/>
          <a:p>
            <a:pPr marL="381000" indent="-368300">
              <a:lnSpc>
                <a:spcPct val="100000"/>
              </a:lnSpc>
              <a:buFont typeface="Arial"/>
              <a:buChar char="•"/>
              <a:tabLst>
                <a:tab pos="380365" algn="l"/>
                <a:tab pos="381000" algn="l"/>
              </a:tabLst>
            </a:pPr>
            <a:r>
              <a:rPr lang="pl-PL" sz="3200" b="1" spc="-20" dirty="0" smtClean="0">
                <a:latin typeface="Calibri"/>
                <a:cs typeface="Calibri"/>
              </a:rPr>
              <a:t>Część druga strategii leczenia</a:t>
            </a:r>
            <a:endParaRPr sz="3200" dirty="0">
              <a:latin typeface="Calibri"/>
              <a:cs typeface="Calibri"/>
            </a:endParaRPr>
          </a:p>
          <a:p>
            <a:pPr>
              <a:lnSpc>
                <a:spcPct val="100000"/>
              </a:lnSpc>
              <a:spcBef>
                <a:spcPts val="5"/>
              </a:spcBef>
              <a:buFont typeface="Arial"/>
              <a:buChar char="•"/>
            </a:pPr>
            <a:endParaRPr sz="4050" dirty="0">
              <a:latin typeface="Times New Roman"/>
              <a:cs typeface="Times New Roman"/>
            </a:endParaRPr>
          </a:p>
          <a:p>
            <a:pPr marL="381000" indent="-368300">
              <a:lnSpc>
                <a:spcPct val="100000"/>
              </a:lnSpc>
              <a:buFont typeface="Arial"/>
              <a:buChar char="•"/>
              <a:tabLst>
                <a:tab pos="380365" algn="l"/>
                <a:tab pos="381000" algn="l"/>
              </a:tabLst>
            </a:pPr>
            <a:r>
              <a:rPr sz="3200" spc="-320" dirty="0">
                <a:latin typeface="Calibri"/>
                <a:cs typeface="Calibri"/>
              </a:rPr>
              <a:t>1&gt;  </a:t>
            </a:r>
            <a:r>
              <a:rPr lang="pl-PL" sz="3200" spc="-5" dirty="0" smtClean="0">
                <a:latin typeface="Calibri"/>
                <a:cs typeface="Calibri"/>
              </a:rPr>
              <a:t>Zmień dietę na bardziej alkalizującą</a:t>
            </a:r>
            <a:endParaRPr sz="3200" dirty="0">
              <a:latin typeface="Calibri"/>
              <a:cs typeface="Calibri"/>
            </a:endParaRPr>
          </a:p>
          <a:p>
            <a:pPr marL="381000" indent="-368300">
              <a:lnSpc>
                <a:spcPct val="100000"/>
              </a:lnSpc>
              <a:spcBef>
                <a:spcPts val="360"/>
              </a:spcBef>
              <a:buFont typeface="Arial"/>
              <a:buChar char="•"/>
              <a:tabLst>
                <a:tab pos="380365" algn="l"/>
                <a:tab pos="381000" algn="l"/>
              </a:tabLst>
            </a:pPr>
            <a:r>
              <a:rPr sz="3200" spc="-320" dirty="0">
                <a:latin typeface="Calibri"/>
                <a:cs typeface="Calibri"/>
              </a:rPr>
              <a:t>2&gt;  </a:t>
            </a:r>
            <a:r>
              <a:rPr lang="pl-PL" sz="3200" spc="-5" dirty="0" smtClean="0">
                <a:latin typeface="Calibri"/>
                <a:cs typeface="Calibri"/>
              </a:rPr>
              <a:t>Nigdy nie używaj mikrofalówki ani mrożonek</a:t>
            </a:r>
            <a:endParaRPr sz="3200" dirty="0">
              <a:latin typeface="Calibri"/>
              <a:cs typeface="Calibri"/>
            </a:endParaRPr>
          </a:p>
          <a:p>
            <a:pPr marL="381000" indent="-368300">
              <a:lnSpc>
                <a:spcPct val="100000"/>
              </a:lnSpc>
              <a:spcBef>
                <a:spcPts val="459"/>
              </a:spcBef>
              <a:buFont typeface="Arial"/>
              <a:buChar char="•"/>
              <a:tabLst>
                <a:tab pos="380365" algn="l"/>
                <a:tab pos="381000" algn="l"/>
              </a:tabLst>
            </a:pPr>
            <a:r>
              <a:rPr sz="3200" spc="-320" dirty="0">
                <a:latin typeface="Calibri"/>
                <a:cs typeface="Calibri"/>
              </a:rPr>
              <a:t>3&gt;  </a:t>
            </a:r>
            <a:r>
              <a:rPr lang="pl-PL" sz="3200" spc="-20" dirty="0" smtClean="0">
                <a:latin typeface="Calibri"/>
                <a:cs typeface="Calibri"/>
              </a:rPr>
              <a:t>Popraw trawienie jedzenia i napoi</a:t>
            </a:r>
            <a:endParaRPr sz="3200" dirty="0">
              <a:latin typeface="Calibri"/>
              <a:cs typeface="Calibri"/>
            </a:endParaRPr>
          </a:p>
          <a:p>
            <a:pPr marL="381000" indent="-368300">
              <a:lnSpc>
                <a:spcPct val="100000"/>
              </a:lnSpc>
              <a:spcBef>
                <a:spcPts val="360"/>
              </a:spcBef>
              <a:buFont typeface="Arial"/>
              <a:buChar char="•"/>
              <a:tabLst>
                <a:tab pos="380365" algn="l"/>
                <a:tab pos="381000" algn="l"/>
              </a:tabLst>
            </a:pPr>
            <a:r>
              <a:rPr sz="3200" spc="-320" dirty="0">
                <a:latin typeface="Calibri"/>
                <a:cs typeface="Calibri"/>
              </a:rPr>
              <a:t>4&gt;  </a:t>
            </a:r>
            <a:r>
              <a:rPr lang="pl-PL" sz="3200" spc="-10" dirty="0" smtClean="0">
                <a:latin typeface="Calibri"/>
                <a:cs typeface="Calibri"/>
              </a:rPr>
              <a:t>Zredukuj węglowodany oraz wyklucz cukier</a:t>
            </a:r>
            <a:endParaRPr sz="3200" dirty="0">
              <a:latin typeface="Calibri"/>
              <a:cs typeface="Calibri"/>
            </a:endParaRPr>
          </a:p>
          <a:p>
            <a:pPr marL="381000" indent="-368300">
              <a:lnSpc>
                <a:spcPct val="100000"/>
              </a:lnSpc>
              <a:spcBef>
                <a:spcPts val="360"/>
              </a:spcBef>
              <a:buFont typeface="Arial"/>
              <a:buChar char="•"/>
              <a:tabLst>
                <a:tab pos="380365" algn="l"/>
                <a:tab pos="381000" algn="l"/>
              </a:tabLst>
            </a:pPr>
            <a:r>
              <a:rPr sz="3200" spc="-320" dirty="0">
                <a:latin typeface="Calibri"/>
                <a:cs typeface="Calibri"/>
              </a:rPr>
              <a:t>5&gt;  </a:t>
            </a:r>
            <a:r>
              <a:rPr lang="pl-PL" sz="3200" spc="-20" dirty="0" smtClean="0">
                <a:latin typeface="Calibri"/>
                <a:cs typeface="Calibri"/>
              </a:rPr>
              <a:t>Popraw pasaż jelitowy</a:t>
            </a:r>
            <a:endParaRPr sz="3200" dirty="0">
              <a:latin typeface="Calibri"/>
              <a:cs typeface="Calibri"/>
            </a:endParaRPr>
          </a:p>
          <a:p>
            <a:pPr marL="381000" marR="5080" indent="-368300">
              <a:lnSpc>
                <a:spcPts val="3400"/>
              </a:lnSpc>
              <a:spcBef>
                <a:spcPts val="940"/>
              </a:spcBef>
              <a:buFont typeface="Arial"/>
              <a:buChar char="•"/>
              <a:tabLst>
                <a:tab pos="380365" algn="l"/>
                <a:tab pos="381000" algn="l"/>
              </a:tabLst>
            </a:pPr>
            <a:r>
              <a:rPr sz="3200" spc="-320" dirty="0">
                <a:latin typeface="Calibri"/>
                <a:cs typeface="Calibri"/>
              </a:rPr>
              <a:t>6&gt; </a:t>
            </a:r>
            <a:r>
              <a:rPr lang="pl-PL" sz="3200" dirty="0" smtClean="0">
                <a:latin typeface="Calibri"/>
                <a:cs typeface="Calibri"/>
              </a:rPr>
              <a:t>Przeciwdziałaj nagromadzeniom TAN (śluzu), zastojom krwi i toksynom</a:t>
            </a:r>
            <a:endParaRPr sz="3200" dirty="0">
              <a:latin typeface="Calibri"/>
              <a:cs typeface="Calibri"/>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99408" y="837737"/>
            <a:ext cx="4109492" cy="1461041"/>
          </a:xfrm>
          <a:prstGeom prst="rect">
            <a:avLst/>
          </a:prstGeom>
        </p:spPr>
        <p:txBody>
          <a:bodyPr vert="horz" wrap="square" lIns="0" tIns="0" rIns="0" bIns="0" rtlCol="0">
            <a:spAutoFit/>
          </a:bodyPr>
          <a:lstStyle/>
          <a:p>
            <a:pPr marL="12700" marR="5080" indent="241300">
              <a:lnSpc>
                <a:spcPct val="101099"/>
              </a:lnSpc>
            </a:pPr>
            <a:r>
              <a:rPr lang="pl-PL" sz="4700" spc="-10" dirty="0" smtClean="0"/>
              <a:t>Zastój Krwi oraz </a:t>
            </a:r>
            <a:r>
              <a:rPr sz="4700" spc="-30" dirty="0" err="1" smtClean="0"/>
              <a:t>Zhong</a:t>
            </a:r>
            <a:r>
              <a:rPr sz="4700" spc="165" dirty="0" smtClean="0"/>
              <a:t> </a:t>
            </a:r>
            <a:r>
              <a:rPr sz="4700" spc="15" dirty="0"/>
              <a:t>Liu</a:t>
            </a:r>
            <a:endParaRPr sz="4700" dirty="0"/>
          </a:p>
        </p:txBody>
      </p:sp>
      <p:sp>
        <p:nvSpPr>
          <p:cNvPr id="3" name="object 3"/>
          <p:cNvSpPr/>
          <p:nvPr/>
        </p:nvSpPr>
        <p:spPr>
          <a:xfrm>
            <a:off x="1651000" y="3060703"/>
            <a:ext cx="7429500" cy="35179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120</a:t>
            </a:fld>
            <a:endParaRPr spc="-5"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121</a:t>
            </a:fld>
            <a:endParaRPr spc="-5" dirty="0"/>
          </a:p>
        </p:txBody>
      </p:sp>
      <p:sp>
        <p:nvSpPr>
          <p:cNvPr id="2" name="object 2"/>
          <p:cNvSpPr txBox="1">
            <a:spLocks noGrp="1"/>
          </p:cNvSpPr>
          <p:nvPr>
            <p:ph type="title"/>
          </p:nvPr>
        </p:nvSpPr>
        <p:spPr>
          <a:xfrm>
            <a:off x="1081989" y="357225"/>
            <a:ext cx="8529421" cy="991182"/>
          </a:xfrm>
          <a:prstGeom prst="rect">
            <a:avLst/>
          </a:prstGeom>
        </p:spPr>
        <p:txBody>
          <a:bodyPr vert="horz" wrap="square" lIns="0" tIns="265316" rIns="0" bIns="0" rtlCol="0">
            <a:spAutoFit/>
          </a:bodyPr>
          <a:lstStyle/>
          <a:p>
            <a:pPr marL="1116965">
              <a:lnSpc>
                <a:spcPct val="100000"/>
              </a:lnSpc>
            </a:pPr>
            <a:r>
              <a:rPr sz="4700" spc="-20" dirty="0" smtClean="0"/>
              <a:t>E</a:t>
            </a:r>
            <a:r>
              <a:rPr lang="pl-PL" sz="4700" spc="-20" dirty="0" err="1" smtClean="0"/>
              <a:t>tiologia</a:t>
            </a:r>
            <a:r>
              <a:rPr lang="pl-PL" sz="4700" spc="-20" dirty="0" smtClean="0"/>
              <a:t> Zastoju Krwi</a:t>
            </a:r>
            <a:endParaRPr sz="4700" dirty="0"/>
          </a:p>
        </p:txBody>
      </p:sp>
      <p:graphicFrame>
        <p:nvGraphicFramePr>
          <p:cNvPr id="3" name="object 3"/>
          <p:cNvGraphicFramePr>
            <a:graphicFrameLocks noGrp="1"/>
          </p:cNvGraphicFramePr>
          <p:nvPr>
            <p:extLst>
              <p:ext uri="{D42A27DB-BD31-4B8C-83A1-F6EECF244321}">
                <p14:modId xmlns:p14="http://schemas.microsoft.com/office/powerpoint/2010/main" val="1844126274"/>
              </p:ext>
            </p:extLst>
          </p:nvPr>
        </p:nvGraphicFramePr>
        <p:xfrm>
          <a:off x="938732" y="1817366"/>
          <a:ext cx="8789674" cy="3962490"/>
        </p:xfrm>
        <a:graphic>
          <a:graphicData uri="http://schemas.openxmlformats.org/drawingml/2006/table">
            <a:tbl>
              <a:tblPr firstRow="1" bandRow="1">
                <a:tableStyleId>{2D5ABB26-0587-4C30-8999-92F81FD0307C}</a:tableStyleId>
              </a:tblPr>
              <a:tblGrid>
                <a:gridCol w="4394837"/>
                <a:gridCol w="4394837"/>
              </a:tblGrid>
              <a:tr h="396249">
                <a:tc gridSpan="2">
                  <a:txBody>
                    <a:bodyPr/>
                    <a:lstStyle/>
                    <a:p>
                      <a:pPr algn="ctr">
                        <a:lnSpc>
                          <a:spcPct val="100000"/>
                        </a:lnSpc>
                        <a:spcBef>
                          <a:spcPts val="235"/>
                        </a:spcBef>
                      </a:pPr>
                      <a:r>
                        <a:rPr lang="pl-PL" sz="1900" b="1" spc="-5" dirty="0" smtClean="0">
                          <a:latin typeface="Calibri"/>
                          <a:cs typeface="Calibri"/>
                        </a:rPr>
                        <a:t>Etiologia </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40710">
                      <a:solidFill>
                        <a:srgbClr val="FFFFFF"/>
                      </a:solidFill>
                      <a:prstDash val="solid"/>
                    </a:lnB>
                    <a:solidFill>
                      <a:srgbClr val="4F81BD"/>
                    </a:solidFill>
                  </a:tcPr>
                </a:tc>
                <a:tc hMerge="1">
                  <a:txBody>
                    <a:bodyPr/>
                    <a:lstStyle/>
                    <a:p>
                      <a:endParaRPr/>
                    </a:p>
                  </a:txBody>
                  <a:tcPr marL="0" marR="0" marT="0" marB="0"/>
                </a:tc>
              </a:tr>
              <a:tr h="396249">
                <a:tc>
                  <a:txBody>
                    <a:bodyPr/>
                    <a:lstStyle/>
                    <a:p>
                      <a:pPr marL="90805">
                        <a:lnSpc>
                          <a:spcPct val="100000"/>
                        </a:lnSpc>
                        <a:spcBef>
                          <a:spcPts val="130"/>
                        </a:spcBef>
                      </a:pPr>
                      <a:r>
                        <a:rPr sz="1900" b="1" spc="10" dirty="0">
                          <a:latin typeface="Calibri"/>
                          <a:cs typeface="Calibri"/>
                        </a:rPr>
                        <a:t>Deficiency</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40710">
                      <a:solidFill>
                        <a:srgbClr val="FFFFFF"/>
                      </a:solidFill>
                      <a:prstDash val="solid"/>
                    </a:lnT>
                    <a:lnB w="13570">
                      <a:solidFill>
                        <a:srgbClr val="FFFFFF"/>
                      </a:solidFill>
                      <a:prstDash val="solid"/>
                    </a:lnB>
                    <a:solidFill>
                      <a:srgbClr val="D0D8E8"/>
                    </a:solidFill>
                  </a:tcPr>
                </a:tc>
                <a:tc>
                  <a:txBody>
                    <a:bodyPr/>
                    <a:lstStyle/>
                    <a:p>
                      <a:pPr marL="90805">
                        <a:lnSpc>
                          <a:spcPct val="100000"/>
                        </a:lnSpc>
                        <a:spcBef>
                          <a:spcPts val="130"/>
                        </a:spcBef>
                      </a:pPr>
                      <a:r>
                        <a:rPr lang="pl-PL" sz="1900" b="1" spc="10" dirty="0" smtClean="0">
                          <a:latin typeface="Calibri"/>
                          <a:cs typeface="Calibri"/>
                        </a:rPr>
                        <a:t>Nadmiar</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40710">
                      <a:solidFill>
                        <a:srgbClr val="FFFFFF"/>
                      </a:solidFill>
                      <a:prstDash val="solid"/>
                    </a:lnT>
                    <a:lnB w="13570">
                      <a:solidFill>
                        <a:srgbClr val="FFFFFF"/>
                      </a:solidFill>
                      <a:prstDash val="solid"/>
                    </a:lnB>
                    <a:solidFill>
                      <a:srgbClr val="D0D8E8"/>
                    </a:solidFill>
                  </a:tcPr>
                </a:tc>
              </a:tr>
              <a:tr h="396249">
                <a:tc>
                  <a:txBody>
                    <a:bodyPr/>
                    <a:lstStyle/>
                    <a:p>
                      <a:pPr marL="90805">
                        <a:lnSpc>
                          <a:spcPct val="100000"/>
                        </a:lnSpc>
                        <a:spcBef>
                          <a:spcPts val="240"/>
                        </a:spcBef>
                      </a:pPr>
                      <a:r>
                        <a:rPr lang="pl-PL" sz="1900" spc="5" dirty="0" smtClean="0">
                          <a:latin typeface="Calibri"/>
                          <a:cs typeface="Calibri"/>
                        </a:rPr>
                        <a:t>Niedobór Qi</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c>
                  <a:txBody>
                    <a:bodyPr/>
                    <a:lstStyle/>
                    <a:p>
                      <a:pPr marL="90805">
                        <a:lnSpc>
                          <a:spcPct val="100000"/>
                        </a:lnSpc>
                        <a:spcBef>
                          <a:spcPts val="240"/>
                        </a:spcBef>
                      </a:pPr>
                      <a:r>
                        <a:rPr lang="pl-PL" sz="1900" spc="-15" dirty="0" smtClean="0">
                          <a:latin typeface="Calibri"/>
                          <a:cs typeface="Calibri"/>
                        </a:rPr>
                        <a:t>Wpływ patogenu</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r>
              <a:tr h="396249">
                <a:tc>
                  <a:txBody>
                    <a:bodyPr/>
                    <a:lstStyle/>
                    <a:p>
                      <a:pPr marL="90805">
                        <a:lnSpc>
                          <a:spcPct val="100000"/>
                        </a:lnSpc>
                        <a:spcBef>
                          <a:spcPts val="240"/>
                        </a:spcBef>
                      </a:pPr>
                      <a:r>
                        <a:rPr lang="pl-PL" sz="1900" spc="-40" dirty="0" smtClean="0">
                          <a:latin typeface="Calibri"/>
                          <a:cs typeface="Calibri"/>
                        </a:rPr>
                        <a:t>Niedobór Yang</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c>
                  <a:txBody>
                    <a:bodyPr/>
                    <a:lstStyle/>
                    <a:p>
                      <a:pPr marL="90805">
                        <a:lnSpc>
                          <a:spcPct val="100000"/>
                        </a:lnSpc>
                        <a:spcBef>
                          <a:spcPts val="240"/>
                        </a:spcBef>
                      </a:pPr>
                      <a:r>
                        <a:rPr lang="pl-PL" sz="1900" spc="5" dirty="0" smtClean="0">
                          <a:latin typeface="Calibri"/>
                          <a:cs typeface="Calibri"/>
                        </a:rPr>
                        <a:t>Zastój Qi</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r>
              <a:tr h="396249">
                <a:tc>
                  <a:txBody>
                    <a:bodyPr/>
                    <a:lstStyle/>
                    <a:p>
                      <a:pPr marL="90805">
                        <a:lnSpc>
                          <a:spcPct val="100000"/>
                        </a:lnSpc>
                        <a:spcBef>
                          <a:spcPts val="240"/>
                        </a:spcBef>
                      </a:pPr>
                      <a:r>
                        <a:rPr lang="pl-PL" sz="1900" spc="-15" dirty="0" smtClean="0">
                          <a:latin typeface="Calibri"/>
                          <a:cs typeface="Calibri"/>
                        </a:rPr>
                        <a:t>Niedobór Płynów</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c>
                  <a:txBody>
                    <a:bodyPr/>
                    <a:lstStyle/>
                    <a:p>
                      <a:pPr marL="90805">
                        <a:lnSpc>
                          <a:spcPct val="100000"/>
                        </a:lnSpc>
                        <a:spcBef>
                          <a:spcPts val="240"/>
                        </a:spcBef>
                      </a:pPr>
                      <a:r>
                        <a:rPr lang="pl-PL" sz="1900" spc="-5" dirty="0" smtClean="0">
                          <a:latin typeface="Calibri"/>
                          <a:cs typeface="Calibri"/>
                        </a:rPr>
                        <a:t>Gorąca lub zimna</a:t>
                      </a:r>
                      <a:r>
                        <a:rPr lang="pl-PL" sz="1900" spc="-5" baseline="0" dirty="0" smtClean="0">
                          <a:latin typeface="Calibri"/>
                          <a:cs typeface="Calibri"/>
                        </a:rPr>
                        <a:t> wilgoć</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r>
              <a:tr h="396249">
                <a:tc>
                  <a:txBody>
                    <a:bodyPr/>
                    <a:lstStyle/>
                    <a:p>
                      <a:pPr marL="90805">
                        <a:lnSpc>
                          <a:spcPct val="100000"/>
                        </a:lnSpc>
                        <a:spcBef>
                          <a:spcPts val="244"/>
                        </a:spcBef>
                      </a:pPr>
                      <a:r>
                        <a:rPr lang="pl-PL" sz="1900" spc="-20" dirty="0" smtClean="0">
                          <a:latin typeface="Calibri"/>
                          <a:cs typeface="Calibri"/>
                        </a:rPr>
                        <a:t>Niedobór Krwi</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c>
                  <a:txBody>
                    <a:bodyPr/>
                    <a:lstStyle/>
                    <a:p>
                      <a:pPr marL="90805">
                        <a:lnSpc>
                          <a:spcPct val="100000"/>
                        </a:lnSpc>
                        <a:spcBef>
                          <a:spcPts val="244"/>
                        </a:spcBef>
                      </a:pPr>
                      <a:r>
                        <a:rPr lang="pl-PL" sz="1900" spc="-10" dirty="0" smtClean="0">
                          <a:latin typeface="Calibri"/>
                          <a:cs typeface="Calibri"/>
                        </a:rPr>
                        <a:t>Śluz zimny lub gorący</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r>
              <a:tr h="396249">
                <a:tc>
                  <a:txBody>
                    <a:bodyPr/>
                    <a:lstStyle/>
                    <a:p>
                      <a:pPr marL="90805">
                        <a:lnSpc>
                          <a:spcPct val="100000"/>
                        </a:lnSpc>
                        <a:spcBef>
                          <a:spcPts val="245"/>
                        </a:spcBef>
                      </a:pPr>
                      <a:r>
                        <a:rPr lang="pl-PL" sz="1900" spc="-25" dirty="0" smtClean="0">
                          <a:latin typeface="Calibri"/>
                          <a:cs typeface="Calibri"/>
                        </a:rPr>
                        <a:t>Niedobór Yin</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c>
                  <a:txBody>
                    <a:bodyPr/>
                    <a:lstStyle/>
                    <a:p>
                      <a:pPr marL="90805">
                        <a:lnSpc>
                          <a:spcPct val="100000"/>
                        </a:lnSpc>
                        <a:spcBef>
                          <a:spcPts val="245"/>
                        </a:spcBef>
                      </a:pPr>
                      <a:r>
                        <a:rPr lang="pl-PL" sz="1900" spc="-20" dirty="0" smtClean="0">
                          <a:latin typeface="Calibri"/>
                          <a:cs typeface="Calibri"/>
                        </a:rPr>
                        <a:t>Gęsty śluz </a:t>
                      </a:r>
                      <a:r>
                        <a:rPr sz="1900" spc="-45" dirty="0" smtClean="0">
                          <a:latin typeface="Calibri"/>
                          <a:cs typeface="Calibri"/>
                        </a:rPr>
                        <a:t>(Tan</a:t>
                      </a:r>
                      <a:r>
                        <a:rPr sz="1900" spc="-45" dirty="0">
                          <a:latin typeface="Calibri"/>
                          <a:cs typeface="Calibri"/>
                        </a:rPr>
                        <a:t>) </a:t>
                      </a:r>
                      <a:r>
                        <a:rPr lang="pl-PL" sz="1900" spc="-15" dirty="0" smtClean="0">
                          <a:latin typeface="Calibri"/>
                          <a:cs typeface="Calibri"/>
                        </a:rPr>
                        <a:t>gorący bądź zimny</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r>
              <a:tr h="396249">
                <a:tc>
                  <a:txBody>
                    <a:bodyPr/>
                    <a:lstStyle/>
                    <a:p>
                      <a:pPr marL="90805">
                        <a:lnSpc>
                          <a:spcPct val="100000"/>
                        </a:lnSpc>
                        <a:spcBef>
                          <a:spcPts val="245"/>
                        </a:spcBef>
                      </a:pPr>
                      <a:r>
                        <a:rPr lang="pl-PL" sz="1900" spc="-25" dirty="0" smtClean="0">
                          <a:latin typeface="Calibri"/>
                          <a:cs typeface="Calibri"/>
                        </a:rPr>
                        <a:t>Niedobór Yin z pustym gorącem</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c>
                  <a:txBody>
                    <a:bodyPr/>
                    <a:lstStyle/>
                    <a:p>
                      <a:pPr marL="90805">
                        <a:lnSpc>
                          <a:spcPct val="100000"/>
                        </a:lnSpc>
                        <a:spcBef>
                          <a:spcPts val="245"/>
                        </a:spcBef>
                      </a:pPr>
                      <a:r>
                        <a:rPr lang="pl-PL" sz="1900" spc="-20" dirty="0" smtClean="0">
                          <a:latin typeface="Calibri"/>
                          <a:cs typeface="Calibri"/>
                        </a:rPr>
                        <a:t>Gorąco krwi</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r>
              <a:tr h="396249">
                <a:tc>
                  <a:txBody>
                    <a:bodyPr/>
                    <a:lstStyle/>
                    <a:p>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c>
                  <a:txBody>
                    <a:bodyPr/>
                    <a:lstStyle/>
                    <a:p>
                      <a:pPr marL="90805">
                        <a:lnSpc>
                          <a:spcPct val="100000"/>
                        </a:lnSpc>
                        <a:spcBef>
                          <a:spcPts val="245"/>
                        </a:spcBef>
                      </a:pPr>
                      <a:r>
                        <a:rPr lang="pl-PL" sz="1900" spc="-15" dirty="0" smtClean="0">
                          <a:latin typeface="Calibri"/>
                          <a:cs typeface="Calibri"/>
                        </a:rPr>
                        <a:t>Gorąco i toksyny na poziomie krwi</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r>
              <a:tr h="396249">
                <a:tc>
                  <a:txBody>
                    <a:bodyPr/>
                    <a:lstStyle/>
                    <a:p>
                      <a:endParaRPr sz="190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c>
                  <a:txBody>
                    <a:bodyPr/>
                    <a:lstStyle/>
                    <a:p>
                      <a:pPr marL="90805">
                        <a:lnSpc>
                          <a:spcPct val="100000"/>
                        </a:lnSpc>
                        <a:spcBef>
                          <a:spcPts val="250"/>
                        </a:spcBef>
                      </a:pPr>
                      <a:r>
                        <a:rPr lang="pl-PL" sz="1900" spc="-5" dirty="0" smtClean="0">
                          <a:latin typeface="Calibri"/>
                          <a:cs typeface="Calibri"/>
                        </a:rPr>
                        <a:t>Gorąca wilgoć i toksyny na poziomie krwi</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r>
            </a:tbl>
          </a:graphicData>
        </a:graphic>
      </p:graphicFrame>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8529421" cy="991182"/>
          </a:xfrm>
          <a:prstGeom prst="rect">
            <a:avLst/>
          </a:prstGeom>
        </p:spPr>
        <p:txBody>
          <a:bodyPr vert="horz" wrap="square" lIns="0" tIns="265316" rIns="0" bIns="0" rtlCol="0">
            <a:spAutoFit/>
          </a:bodyPr>
          <a:lstStyle/>
          <a:p>
            <a:pPr marL="1320165">
              <a:lnSpc>
                <a:spcPct val="100000"/>
              </a:lnSpc>
            </a:pPr>
            <a:r>
              <a:rPr lang="pl-PL" sz="4700" spc="-5" dirty="0" smtClean="0"/>
              <a:t>Przykłady zastoju krwi</a:t>
            </a:r>
            <a:endParaRPr sz="4700" dirty="0"/>
          </a:p>
        </p:txBody>
      </p:sp>
      <p:sp>
        <p:nvSpPr>
          <p:cNvPr id="3" name="object 3"/>
          <p:cNvSpPr/>
          <p:nvPr/>
        </p:nvSpPr>
        <p:spPr>
          <a:xfrm>
            <a:off x="939800" y="2641600"/>
            <a:ext cx="8801100" cy="32004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5" name="object 5"/>
          <p:cNvSpPr txBox="1"/>
          <p:nvPr/>
        </p:nvSpPr>
        <p:spPr>
          <a:xfrm>
            <a:off x="9357448" y="7017467"/>
            <a:ext cx="292735" cy="191135"/>
          </a:xfrm>
          <a:prstGeom prst="rect">
            <a:avLst/>
          </a:prstGeom>
        </p:spPr>
        <p:txBody>
          <a:bodyPr vert="horz" wrap="square" lIns="0" tIns="0" rIns="0" bIns="0" rtlCol="0">
            <a:spAutoFit/>
          </a:bodyPr>
          <a:lstStyle/>
          <a:p>
            <a:pPr marL="12700">
              <a:lnSpc>
                <a:spcPts val="1375"/>
              </a:lnSpc>
            </a:pPr>
            <a:r>
              <a:rPr sz="1300" spc="30" dirty="0">
                <a:solidFill>
                  <a:srgbClr val="898989"/>
                </a:solidFill>
                <a:latin typeface="Calibri"/>
                <a:cs typeface="Calibri"/>
              </a:rPr>
              <a:t>123</a:t>
            </a:r>
            <a:endParaRPr sz="1300">
              <a:latin typeface="Calibri"/>
              <a:cs typeface="Calibri"/>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15551" y="357225"/>
            <a:ext cx="4241800" cy="1308050"/>
          </a:xfrm>
          <a:prstGeom prst="rect">
            <a:avLst/>
          </a:prstGeom>
        </p:spPr>
        <p:txBody>
          <a:bodyPr vert="horz" wrap="square" lIns="0" tIns="0" rIns="0" bIns="0" rtlCol="0">
            <a:spAutoFit/>
          </a:bodyPr>
          <a:lstStyle/>
          <a:p>
            <a:pPr marL="240665" marR="5080" indent="-228600">
              <a:lnSpc>
                <a:spcPts val="5100"/>
              </a:lnSpc>
            </a:pPr>
            <a:r>
              <a:rPr lang="pl-PL" spc="-215" dirty="0" smtClean="0"/>
              <a:t>Nigdy za wiele poruszania krwi</a:t>
            </a:r>
            <a:r>
              <a:rPr spc="-10" dirty="0" smtClean="0"/>
              <a:t>!</a:t>
            </a:r>
            <a:endParaRPr spc="-10" dirty="0"/>
          </a:p>
        </p:txBody>
      </p:sp>
      <p:sp>
        <p:nvSpPr>
          <p:cNvPr id="3" name="object 3"/>
          <p:cNvSpPr/>
          <p:nvPr/>
        </p:nvSpPr>
        <p:spPr>
          <a:xfrm>
            <a:off x="2113521" y="1828805"/>
            <a:ext cx="6453644" cy="4826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123</a:t>
            </a:fld>
            <a:endParaRPr spc="-5"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04289" y="357225"/>
            <a:ext cx="7272655" cy="1308050"/>
          </a:xfrm>
          <a:prstGeom prst="rect">
            <a:avLst/>
          </a:prstGeom>
        </p:spPr>
        <p:txBody>
          <a:bodyPr vert="horz" wrap="square" lIns="0" tIns="0" rIns="0" bIns="0" rtlCol="0">
            <a:spAutoFit/>
          </a:bodyPr>
          <a:lstStyle/>
          <a:p>
            <a:pPr marL="1041400" marR="5080" indent="-1028700">
              <a:lnSpc>
                <a:spcPts val="5100"/>
              </a:lnSpc>
            </a:pPr>
            <a:r>
              <a:rPr lang="pl-PL" sz="4300" b="1" dirty="0" smtClean="0">
                <a:latin typeface="Calibri"/>
                <a:cs typeface="Calibri"/>
              </a:rPr>
              <a:t>Najlepsze zioła poruszające krew </a:t>
            </a:r>
            <a:r>
              <a:rPr lang="pl-PL" sz="4300" b="1" spc="-25" dirty="0" smtClean="0">
                <a:latin typeface="Calibri"/>
                <a:cs typeface="Calibri"/>
              </a:rPr>
              <a:t>w leczeniu </a:t>
            </a:r>
            <a:r>
              <a:rPr sz="4300" b="1" dirty="0" err="1" smtClean="0">
                <a:latin typeface="Calibri"/>
                <a:cs typeface="Calibri"/>
              </a:rPr>
              <a:t>Zhong</a:t>
            </a:r>
            <a:r>
              <a:rPr sz="4300" b="1" spc="-380" dirty="0" smtClean="0">
                <a:latin typeface="Calibri"/>
                <a:cs typeface="Calibri"/>
              </a:rPr>
              <a:t> </a:t>
            </a:r>
            <a:r>
              <a:rPr sz="4300" b="1" spc="5" dirty="0">
                <a:latin typeface="Calibri"/>
                <a:cs typeface="Calibri"/>
              </a:rPr>
              <a:t>Liu</a:t>
            </a:r>
            <a:endParaRPr sz="4300" dirty="0">
              <a:latin typeface="Calibri"/>
              <a:cs typeface="Calibri"/>
            </a:endParaRPr>
          </a:p>
        </p:txBody>
      </p:sp>
      <p:sp>
        <p:nvSpPr>
          <p:cNvPr id="3" name="object 3"/>
          <p:cNvSpPr/>
          <p:nvPr/>
        </p:nvSpPr>
        <p:spPr>
          <a:xfrm>
            <a:off x="939800" y="2929889"/>
            <a:ext cx="4318000" cy="323343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030477" y="1974075"/>
            <a:ext cx="8249284" cy="396240"/>
          </a:xfrm>
          <a:prstGeom prst="rect">
            <a:avLst/>
          </a:prstGeom>
        </p:spPr>
        <p:txBody>
          <a:bodyPr vert="horz" wrap="square" lIns="0" tIns="0" rIns="0" bIns="0" rtlCol="0">
            <a:spAutoFit/>
          </a:bodyPr>
          <a:lstStyle/>
          <a:p>
            <a:pPr marL="12700">
              <a:lnSpc>
                <a:spcPct val="100000"/>
              </a:lnSpc>
              <a:tabLst>
                <a:tab pos="4485005" algn="l"/>
              </a:tabLst>
            </a:pPr>
            <a:r>
              <a:rPr sz="2600" b="1" spc="-10" dirty="0">
                <a:latin typeface="Calibri"/>
                <a:cs typeface="Calibri"/>
              </a:rPr>
              <a:t>zeodariae </a:t>
            </a:r>
            <a:r>
              <a:rPr sz="2600" b="1" spc="-20" dirty="0" err="1">
                <a:latin typeface="Calibri"/>
                <a:cs typeface="Calibri"/>
              </a:rPr>
              <a:t>rhizoma</a:t>
            </a:r>
            <a:r>
              <a:rPr sz="2600" b="1" spc="-20" dirty="0">
                <a:latin typeface="Calibri"/>
                <a:cs typeface="Calibri"/>
              </a:rPr>
              <a:t> </a:t>
            </a:r>
            <a:r>
              <a:rPr lang="pl-PL" sz="2600" b="1" spc="-495" dirty="0">
                <a:latin typeface="Calibri"/>
                <a:cs typeface="Calibri"/>
              </a:rPr>
              <a:t> </a:t>
            </a:r>
            <a:r>
              <a:rPr lang="pl-PL" sz="2600" b="1" spc="-495" dirty="0" smtClean="0">
                <a:latin typeface="Calibri"/>
                <a:cs typeface="Calibri"/>
              </a:rPr>
              <a:t>       </a:t>
            </a:r>
            <a:r>
              <a:rPr sz="2600" b="1" dirty="0" smtClean="0">
                <a:latin typeface="Calibri"/>
                <a:cs typeface="Calibri"/>
              </a:rPr>
              <a:t>e</a:t>
            </a:r>
            <a:r>
              <a:rPr sz="2600" b="1" spc="5" dirty="0" smtClean="0">
                <a:latin typeface="Calibri"/>
                <a:cs typeface="Calibri"/>
              </a:rPr>
              <a:t> </a:t>
            </a:r>
            <a:r>
              <a:rPr sz="2600" b="1" spc="-10" dirty="0">
                <a:latin typeface="Calibri"/>
                <a:cs typeface="Calibri"/>
              </a:rPr>
              <a:t>zhu	</a:t>
            </a:r>
            <a:r>
              <a:rPr sz="2600" b="1" spc="-15" dirty="0">
                <a:latin typeface="Calibri"/>
                <a:cs typeface="Calibri"/>
              </a:rPr>
              <a:t>sparganii </a:t>
            </a:r>
            <a:r>
              <a:rPr sz="2600" b="1" spc="-20" dirty="0" err="1">
                <a:latin typeface="Calibri"/>
                <a:cs typeface="Calibri"/>
              </a:rPr>
              <a:t>rhizoma</a:t>
            </a:r>
            <a:r>
              <a:rPr sz="2600" b="1" spc="-20" dirty="0">
                <a:latin typeface="Calibri"/>
                <a:cs typeface="Calibri"/>
              </a:rPr>
              <a:t> </a:t>
            </a:r>
            <a:r>
              <a:rPr lang="pl-PL" sz="2600" b="1" spc="-495" dirty="0">
                <a:latin typeface="Calibri"/>
                <a:cs typeface="Calibri"/>
              </a:rPr>
              <a:t> </a:t>
            </a:r>
            <a:r>
              <a:rPr lang="pl-PL" sz="2600" b="1" spc="-495" dirty="0" smtClean="0">
                <a:latin typeface="Calibri"/>
                <a:cs typeface="Calibri"/>
              </a:rPr>
              <a:t>      </a:t>
            </a:r>
            <a:r>
              <a:rPr sz="2600" b="1" spc="-10" dirty="0" smtClean="0">
                <a:latin typeface="Calibri"/>
                <a:cs typeface="Calibri"/>
              </a:rPr>
              <a:t>san</a:t>
            </a:r>
            <a:r>
              <a:rPr sz="2600" b="1" spc="-225" dirty="0" smtClean="0">
                <a:latin typeface="Calibri"/>
                <a:cs typeface="Calibri"/>
              </a:rPr>
              <a:t> </a:t>
            </a:r>
            <a:r>
              <a:rPr sz="2600" b="1" spc="-15" dirty="0">
                <a:latin typeface="Calibri"/>
                <a:cs typeface="Calibri"/>
              </a:rPr>
              <a:t>leng</a:t>
            </a:r>
            <a:endParaRPr sz="2600" dirty="0">
              <a:latin typeface="Calibri"/>
              <a:cs typeface="Calibri"/>
            </a:endParaRPr>
          </a:p>
        </p:txBody>
      </p:sp>
      <p:sp>
        <p:nvSpPr>
          <p:cNvPr id="5" name="object 5"/>
          <p:cNvSpPr/>
          <p:nvPr/>
        </p:nvSpPr>
        <p:spPr>
          <a:xfrm>
            <a:off x="5422900" y="2928429"/>
            <a:ext cx="4318000" cy="3236353"/>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4"/>
              </a:rPr>
              <a:t>www.diolosa.com</a:t>
            </a:r>
            <a:r>
              <a:rPr spc="-35" dirty="0"/>
              <a:t> </a:t>
            </a:r>
            <a:r>
              <a:rPr spc="-20" dirty="0">
                <a:hlinkClick r:id="rId4"/>
              </a:rPr>
              <a:t>www.diolosa.com</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124</a:t>
            </a:fld>
            <a:endParaRPr spc="-5"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8529421" cy="991182"/>
          </a:xfrm>
          <a:prstGeom prst="rect">
            <a:avLst/>
          </a:prstGeom>
        </p:spPr>
        <p:txBody>
          <a:bodyPr vert="horz" wrap="square" lIns="0" tIns="265316" rIns="0" bIns="0" rtlCol="0">
            <a:spAutoFit/>
          </a:bodyPr>
          <a:lstStyle/>
          <a:p>
            <a:pPr marL="1536065">
              <a:lnSpc>
                <a:spcPct val="100000"/>
              </a:lnSpc>
            </a:pPr>
            <a:r>
              <a:rPr sz="4700" spc="-15" dirty="0"/>
              <a:t>curcuma </a:t>
            </a:r>
            <a:r>
              <a:rPr sz="4700" spc="-30" dirty="0" smtClean="0"/>
              <a:t>longa</a:t>
            </a:r>
            <a:r>
              <a:rPr lang="pl-PL" sz="4700" spc="-30" dirty="0" smtClean="0"/>
              <a:t> </a:t>
            </a:r>
            <a:r>
              <a:rPr sz="4700" spc="-890" dirty="0" smtClean="0"/>
              <a:t> </a:t>
            </a:r>
            <a:r>
              <a:rPr sz="4700" spc="-15" dirty="0"/>
              <a:t>yu</a:t>
            </a:r>
            <a:r>
              <a:rPr sz="4700" spc="150" dirty="0"/>
              <a:t> </a:t>
            </a:r>
            <a:r>
              <a:rPr sz="4700" spc="10" dirty="0"/>
              <a:t>jin</a:t>
            </a:r>
            <a:endParaRPr sz="4700" dirty="0"/>
          </a:p>
        </p:txBody>
      </p:sp>
      <p:sp>
        <p:nvSpPr>
          <p:cNvPr id="3" name="object 3"/>
          <p:cNvSpPr/>
          <p:nvPr/>
        </p:nvSpPr>
        <p:spPr>
          <a:xfrm>
            <a:off x="939800" y="2755903"/>
            <a:ext cx="4318000" cy="35814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943600" y="2438405"/>
            <a:ext cx="3263900" cy="4216400"/>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4"/>
              </a:rPr>
              <a:t>www.diolosa.com</a:t>
            </a:r>
            <a:r>
              <a:rPr spc="-35" dirty="0"/>
              <a:t> </a:t>
            </a:r>
            <a:r>
              <a:rPr spc="-20" dirty="0">
                <a:hlinkClick r:id="rId4"/>
              </a:rPr>
              <a:t>www.diolosa.com</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125</a:t>
            </a:fld>
            <a:endParaRPr spc="-5"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8529421" cy="1308050"/>
          </a:xfrm>
          <a:prstGeom prst="rect">
            <a:avLst/>
          </a:prstGeom>
        </p:spPr>
        <p:txBody>
          <a:bodyPr vert="horz" wrap="square" lIns="0" tIns="0" rIns="0" bIns="0" rtlCol="0">
            <a:spAutoFit/>
          </a:bodyPr>
          <a:lstStyle/>
          <a:p>
            <a:pPr marL="1663700" marR="5080" indent="-1028700">
              <a:lnSpc>
                <a:spcPts val="5100"/>
              </a:lnSpc>
            </a:pPr>
            <a:r>
              <a:rPr lang="pl-PL" dirty="0" smtClean="0"/>
              <a:t>Zioła poruszające krew w leczeniu 			</a:t>
            </a:r>
            <a:r>
              <a:rPr dirty="0" err="1" smtClean="0"/>
              <a:t>Zhong</a:t>
            </a:r>
            <a:r>
              <a:rPr spc="-380" dirty="0" smtClean="0"/>
              <a:t> </a:t>
            </a:r>
            <a:r>
              <a:rPr spc="5" dirty="0"/>
              <a:t>Liu</a:t>
            </a:r>
          </a:p>
        </p:txBody>
      </p:sp>
      <p:sp>
        <p:nvSpPr>
          <p:cNvPr id="3" name="object 3"/>
          <p:cNvSpPr txBox="1"/>
          <p:nvPr/>
        </p:nvSpPr>
        <p:spPr>
          <a:xfrm>
            <a:off x="1030477" y="1974075"/>
            <a:ext cx="3421379" cy="415925"/>
          </a:xfrm>
          <a:prstGeom prst="rect">
            <a:avLst/>
          </a:prstGeom>
        </p:spPr>
        <p:txBody>
          <a:bodyPr vert="horz" wrap="square" lIns="0" tIns="0" rIns="0" bIns="0" rtlCol="0">
            <a:spAutoFit/>
          </a:bodyPr>
          <a:lstStyle/>
          <a:p>
            <a:pPr marL="12700">
              <a:lnSpc>
                <a:spcPct val="100000"/>
              </a:lnSpc>
            </a:pPr>
            <a:r>
              <a:rPr sz="2600" b="1" spc="-20" dirty="0">
                <a:latin typeface="Calibri"/>
                <a:cs typeface="Calibri"/>
              </a:rPr>
              <a:t>pollen </a:t>
            </a:r>
            <a:r>
              <a:rPr sz="2600" b="1" spc="-5" dirty="0" err="1">
                <a:latin typeface="Calibri"/>
                <a:cs typeface="Calibri"/>
              </a:rPr>
              <a:t>typhae</a:t>
            </a:r>
            <a:r>
              <a:rPr sz="2600" b="1" spc="-5" dirty="0">
                <a:latin typeface="Calibri"/>
                <a:cs typeface="Calibri"/>
              </a:rPr>
              <a:t> </a:t>
            </a:r>
            <a:r>
              <a:rPr sz="2600" b="1" dirty="0" err="1" smtClean="0">
                <a:latin typeface="Calibri"/>
                <a:cs typeface="Calibri"/>
              </a:rPr>
              <a:t>pu</a:t>
            </a:r>
            <a:r>
              <a:rPr sz="2600" b="1" spc="-55" dirty="0" smtClean="0">
                <a:latin typeface="Calibri"/>
                <a:cs typeface="Calibri"/>
              </a:rPr>
              <a:t> </a:t>
            </a:r>
            <a:r>
              <a:rPr sz="2600" b="1" dirty="0">
                <a:latin typeface="Calibri"/>
                <a:cs typeface="Calibri"/>
              </a:rPr>
              <a:t>huang</a:t>
            </a:r>
            <a:endParaRPr sz="2600" dirty="0">
              <a:latin typeface="Calibri"/>
              <a:cs typeface="Calibri"/>
            </a:endParaRPr>
          </a:p>
        </p:txBody>
      </p:sp>
      <p:sp>
        <p:nvSpPr>
          <p:cNvPr id="4" name="object 4"/>
          <p:cNvSpPr/>
          <p:nvPr/>
        </p:nvSpPr>
        <p:spPr>
          <a:xfrm>
            <a:off x="1270000" y="2438405"/>
            <a:ext cx="3657600" cy="42164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503303" y="2006650"/>
            <a:ext cx="4024629" cy="369332"/>
          </a:xfrm>
          <a:prstGeom prst="rect">
            <a:avLst/>
          </a:prstGeom>
        </p:spPr>
        <p:txBody>
          <a:bodyPr vert="horz" wrap="square" lIns="0" tIns="0" rIns="0" bIns="0" rtlCol="0">
            <a:spAutoFit/>
          </a:bodyPr>
          <a:lstStyle/>
          <a:p>
            <a:pPr marL="12700">
              <a:lnSpc>
                <a:spcPct val="100000"/>
              </a:lnSpc>
            </a:pPr>
            <a:r>
              <a:rPr sz="2400" b="1" dirty="0" err="1">
                <a:latin typeface="Calibri"/>
                <a:cs typeface="Calibri"/>
              </a:rPr>
              <a:t>faeces</a:t>
            </a:r>
            <a:r>
              <a:rPr sz="2400" b="1" spc="-215" dirty="0">
                <a:latin typeface="Calibri"/>
                <a:cs typeface="Calibri"/>
              </a:rPr>
              <a:t> </a:t>
            </a:r>
            <a:r>
              <a:rPr sz="2400" b="1" dirty="0" err="1" smtClean="0">
                <a:latin typeface="Calibri"/>
                <a:cs typeface="Calibri"/>
              </a:rPr>
              <a:t>trogopterum</a:t>
            </a:r>
            <a:r>
              <a:rPr lang="pl-PL" sz="2400" b="1" spc="-305" dirty="0">
                <a:latin typeface="Calibri"/>
                <a:cs typeface="Calibri"/>
              </a:rPr>
              <a:t> </a:t>
            </a:r>
            <a:r>
              <a:rPr lang="pl-PL" sz="2400" b="1" spc="-305" dirty="0" smtClean="0">
                <a:latin typeface="Calibri"/>
                <a:cs typeface="Calibri"/>
              </a:rPr>
              <a:t>  </a:t>
            </a:r>
            <a:r>
              <a:rPr sz="2400" b="1" spc="5" dirty="0" err="1" smtClean="0">
                <a:latin typeface="Calibri"/>
                <a:cs typeface="Calibri"/>
              </a:rPr>
              <a:t>wu</a:t>
            </a:r>
            <a:r>
              <a:rPr sz="2400" b="1" spc="-150" dirty="0" smtClean="0">
                <a:latin typeface="Calibri"/>
                <a:cs typeface="Calibri"/>
              </a:rPr>
              <a:t> </a:t>
            </a:r>
            <a:r>
              <a:rPr sz="2400" b="1" spc="5" dirty="0">
                <a:latin typeface="Calibri"/>
                <a:cs typeface="Calibri"/>
              </a:rPr>
              <a:t>ling</a:t>
            </a:r>
            <a:r>
              <a:rPr sz="2400" b="1" spc="-100" dirty="0">
                <a:latin typeface="Calibri"/>
                <a:cs typeface="Calibri"/>
              </a:rPr>
              <a:t> </a:t>
            </a:r>
            <a:r>
              <a:rPr sz="2400" b="1" spc="15" dirty="0">
                <a:latin typeface="Calibri"/>
                <a:cs typeface="Calibri"/>
              </a:rPr>
              <a:t>zhi</a:t>
            </a:r>
            <a:endParaRPr sz="2400" dirty="0">
              <a:latin typeface="Calibri"/>
              <a:cs typeface="Calibri"/>
            </a:endParaRPr>
          </a:p>
        </p:txBody>
      </p:sp>
      <p:sp>
        <p:nvSpPr>
          <p:cNvPr id="6" name="object 6"/>
          <p:cNvSpPr/>
          <p:nvPr/>
        </p:nvSpPr>
        <p:spPr>
          <a:xfrm>
            <a:off x="5422900" y="2933700"/>
            <a:ext cx="4318000" cy="323850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4"/>
              </a:rPr>
              <a:t>www.diolosa.com</a:t>
            </a:r>
            <a:r>
              <a:rPr spc="-35" dirty="0"/>
              <a:t> </a:t>
            </a:r>
            <a:r>
              <a:rPr spc="-20" dirty="0">
                <a:hlinkClick r:id="rId4"/>
              </a:rPr>
              <a:t>www.diolosa.com</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126</a:t>
            </a:fld>
            <a:endParaRPr spc="-5"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127</a:t>
            </a:fld>
            <a:endParaRPr spc="-5" dirty="0"/>
          </a:p>
        </p:txBody>
      </p:sp>
      <p:sp>
        <p:nvSpPr>
          <p:cNvPr id="2" name="object 2"/>
          <p:cNvSpPr txBox="1">
            <a:spLocks noGrp="1"/>
          </p:cNvSpPr>
          <p:nvPr>
            <p:ph type="title"/>
          </p:nvPr>
        </p:nvSpPr>
        <p:spPr>
          <a:xfrm>
            <a:off x="3075889" y="357225"/>
            <a:ext cx="4525645" cy="1308050"/>
          </a:xfrm>
          <a:prstGeom prst="rect">
            <a:avLst/>
          </a:prstGeom>
        </p:spPr>
        <p:txBody>
          <a:bodyPr vert="horz" wrap="square" lIns="0" tIns="0" rIns="0" bIns="0" rtlCol="0">
            <a:spAutoFit/>
          </a:bodyPr>
          <a:lstStyle/>
          <a:p>
            <a:pPr marL="12700" marR="5080" indent="101600">
              <a:lnSpc>
                <a:spcPts val="5100"/>
              </a:lnSpc>
            </a:pPr>
            <a:r>
              <a:rPr lang="pl-PL" dirty="0" smtClean="0"/>
              <a:t>Terapia Zhong </a:t>
            </a:r>
            <a:r>
              <a:rPr lang="pl-PL" dirty="0" err="1" smtClean="0"/>
              <a:t>Liu</a:t>
            </a:r>
            <a:r>
              <a:rPr lang="pl-PL" dirty="0" smtClean="0"/>
              <a:t> </a:t>
            </a:r>
            <a:r>
              <a:rPr lang="pl-PL" spc="-10" dirty="0" smtClean="0"/>
              <a:t>oraz </a:t>
            </a:r>
            <a:r>
              <a:rPr spc="10" dirty="0" smtClean="0"/>
              <a:t>Zhu </a:t>
            </a:r>
            <a:r>
              <a:rPr spc="-120" dirty="0"/>
              <a:t>Yu</a:t>
            </a:r>
            <a:r>
              <a:rPr spc="-280" dirty="0"/>
              <a:t> </a:t>
            </a:r>
            <a:r>
              <a:rPr spc="-95" dirty="0"/>
              <a:t>Tang</a:t>
            </a:r>
          </a:p>
        </p:txBody>
      </p:sp>
      <p:sp>
        <p:nvSpPr>
          <p:cNvPr id="3" name="object 3"/>
          <p:cNvSpPr txBox="1"/>
          <p:nvPr/>
        </p:nvSpPr>
        <p:spPr>
          <a:xfrm>
            <a:off x="1030477" y="1797646"/>
            <a:ext cx="4395470" cy="4582160"/>
          </a:xfrm>
          <a:prstGeom prst="rect">
            <a:avLst/>
          </a:prstGeom>
        </p:spPr>
        <p:txBody>
          <a:bodyPr vert="horz" wrap="square" lIns="0" tIns="0" rIns="0" bIns="0" rtlCol="0">
            <a:spAutoFit/>
          </a:bodyPr>
          <a:lstStyle/>
          <a:p>
            <a:pPr marL="381000" indent="-368300">
              <a:lnSpc>
                <a:spcPct val="100000"/>
              </a:lnSpc>
              <a:buFont typeface="Arial"/>
              <a:buChar char="•"/>
              <a:tabLst>
                <a:tab pos="380365" algn="l"/>
                <a:tab pos="381000" algn="l"/>
              </a:tabLst>
            </a:pPr>
            <a:r>
              <a:rPr sz="2100" b="1" spc="-25" dirty="0">
                <a:latin typeface="Calibri"/>
                <a:cs typeface="Calibri"/>
              </a:rPr>
              <a:t>Ge </a:t>
            </a:r>
            <a:r>
              <a:rPr sz="2100" b="1" spc="5" dirty="0">
                <a:latin typeface="Calibri"/>
                <a:cs typeface="Calibri"/>
              </a:rPr>
              <a:t>Xia </a:t>
            </a:r>
            <a:r>
              <a:rPr sz="2100" b="1" spc="-15" dirty="0">
                <a:latin typeface="Calibri"/>
                <a:cs typeface="Calibri"/>
              </a:rPr>
              <a:t>Zhu </a:t>
            </a:r>
            <a:r>
              <a:rPr sz="2100" b="1" spc="-50" dirty="0">
                <a:latin typeface="Calibri"/>
                <a:cs typeface="Calibri"/>
              </a:rPr>
              <a:t>Yu</a:t>
            </a:r>
            <a:r>
              <a:rPr sz="2100" b="1" spc="204" dirty="0">
                <a:latin typeface="Calibri"/>
                <a:cs typeface="Calibri"/>
              </a:rPr>
              <a:t> </a:t>
            </a:r>
            <a:r>
              <a:rPr sz="2100" b="1" spc="-80" dirty="0">
                <a:latin typeface="Calibri"/>
                <a:cs typeface="Calibri"/>
              </a:rPr>
              <a:t>Tang</a:t>
            </a:r>
            <a:endParaRPr sz="2100">
              <a:latin typeface="Calibri"/>
              <a:cs typeface="Calibri"/>
            </a:endParaRPr>
          </a:p>
          <a:p>
            <a:pPr>
              <a:lnSpc>
                <a:spcPct val="100000"/>
              </a:lnSpc>
              <a:spcBef>
                <a:spcPts val="35"/>
              </a:spcBef>
              <a:buFont typeface="Arial"/>
              <a:buChar char="•"/>
            </a:pPr>
            <a:endParaRPr sz="2300">
              <a:latin typeface="Times New Roman"/>
              <a:cs typeface="Times New Roman"/>
            </a:endParaRPr>
          </a:p>
          <a:p>
            <a:pPr marL="381000" indent="-368300">
              <a:lnSpc>
                <a:spcPts val="2510"/>
              </a:lnSpc>
              <a:buFont typeface="Arial"/>
              <a:buChar char="•"/>
              <a:tabLst>
                <a:tab pos="380365" algn="l"/>
                <a:tab pos="381000" algn="l"/>
              </a:tabLst>
            </a:pPr>
            <a:r>
              <a:rPr sz="2100" spc="-5" dirty="0">
                <a:latin typeface="Calibri"/>
                <a:cs typeface="Calibri"/>
              </a:rPr>
              <a:t>angelicae </a:t>
            </a:r>
            <a:r>
              <a:rPr sz="2100" spc="-15" dirty="0">
                <a:latin typeface="Calibri"/>
                <a:cs typeface="Calibri"/>
              </a:rPr>
              <a:t>sinensis </a:t>
            </a:r>
            <a:r>
              <a:rPr sz="2100" spc="-10" dirty="0">
                <a:latin typeface="Calibri"/>
                <a:cs typeface="Calibri"/>
              </a:rPr>
              <a:t>radix </a:t>
            </a:r>
            <a:r>
              <a:rPr sz="2100" spc="-405" dirty="0">
                <a:latin typeface="Calibri"/>
                <a:cs typeface="Calibri"/>
              </a:rPr>
              <a:t>&gt;        </a:t>
            </a:r>
            <a:r>
              <a:rPr sz="2100" spc="-10" dirty="0">
                <a:latin typeface="Calibri"/>
                <a:cs typeface="Calibri"/>
              </a:rPr>
              <a:t>dang</a:t>
            </a:r>
            <a:r>
              <a:rPr sz="2100" spc="440" dirty="0">
                <a:latin typeface="Calibri"/>
                <a:cs typeface="Calibri"/>
              </a:rPr>
              <a:t> </a:t>
            </a:r>
            <a:r>
              <a:rPr sz="2100" dirty="0">
                <a:latin typeface="Calibri"/>
                <a:cs typeface="Calibri"/>
              </a:rPr>
              <a:t>gui</a:t>
            </a:r>
            <a:endParaRPr sz="2100">
              <a:latin typeface="Calibri"/>
              <a:cs typeface="Calibri"/>
            </a:endParaRPr>
          </a:p>
          <a:p>
            <a:pPr marL="381000" indent="-368300">
              <a:lnSpc>
                <a:spcPts val="2510"/>
              </a:lnSpc>
              <a:buFont typeface="Arial"/>
              <a:buChar char="•"/>
              <a:tabLst>
                <a:tab pos="380365" algn="l"/>
                <a:tab pos="381000" algn="l"/>
              </a:tabLst>
            </a:pPr>
            <a:r>
              <a:rPr sz="2100" dirty="0">
                <a:latin typeface="Calibri"/>
                <a:cs typeface="Calibri"/>
              </a:rPr>
              <a:t>ligusticii </a:t>
            </a:r>
            <a:r>
              <a:rPr sz="2100" spc="-10" dirty="0">
                <a:latin typeface="Calibri"/>
                <a:cs typeface="Calibri"/>
              </a:rPr>
              <a:t>rhizoma </a:t>
            </a:r>
            <a:r>
              <a:rPr sz="2100" spc="-405" dirty="0">
                <a:latin typeface="Calibri"/>
                <a:cs typeface="Calibri"/>
              </a:rPr>
              <a:t>&gt;        </a:t>
            </a:r>
            <a:r>
              <a:rPr sz="2100" spc="-5" dirty="0">
                <a:latin typeface="Calibri"/>
                <a:cs typeface="Calibri"/>
              </a:rPr>
              <a:t>chuan</a:t>
            </a:r>
            <a:r>
              <a:rPr sz="2100" spc="275" dirty="0">
                <a:latin typeface="Calibri"/>
                <a:cs typeface="Calibri"/>
              </a:rPr>
              <a:t> </a:t>
            </a:r>
            <a:r>
              <a:rPr sz="2100" spc="-5" dirty="0">
                <a:latin typeface="Calibri"/>
                <a:cs typeface="Calibri"/>
              </a:rPr>
              <a:t>xiong</a:t>
            </a:r>
            <a:endParaRPr sz="2100">
              <a:latin typeface="Calibri"/>
              <a:cs typeface="Calibri"/>
            </a:endParaRPr>
          </a:p>
          <a:p>
            <a:pPr marL="381000" indent="-368300">
              <a:lnSpc>
                <a:spcPct val="100000"/>
              </a:lnSpc>
              <a:spcBef>
                <a:spcPts val="80"/>
              </a:spcBef>
              <a:buFont typeface="Arial"/>
              <a:buChar char="•"/>
              <a:tabLst>
                <a:tab pos="380365" algn="l"/>
                <a:tab pos="381000" algn="l"/>
              </a:tabLst>
            </a:pPr>
            <a:r>
              <a:rPr sz="2100" spc="-15" dirty="0">
                <a:latin typeface="Calibri"/>
                <a:cs typeface="Calibri"/>
              </a:rPr>
              <a:t>persicae </a:t>
            </a:r>
            <a:r>
              <a:rPr sz="2100" spc="-25" dirty="0">
                <a:latin typeface="Calibri"/>
                <a:cs typeface="Calibri"/>
              </a:rPr>
              <a:t>semen  </a:t>
            </a:r>
            <a:r>
              <a:rPr sz="2100" spc="-405" dirty="0">
                <a:latin typeface="Calibri"/>
                <a:cs typeface="Calibri"/>
              </a:rPr>
              <a:t>&gt;      </a:t>
            </a:r>
            <a:r>
              <a:rPr sz="2100" spc="-10" dirty="0">
                <a:latin typeface="Calibri"/>
                <a:cs typeface="Calibri"/>
              </a:rPr>
              <a:t>tao</a:t>
            </a:r>
            <a:r>
              <a:rPr sz="2100" spc="100" dirty="0">
                <a:latin typeface="Calibri"/>
                <a:cs typeface="Calibri"/>
              </a:rPr>
              <a:t> </a:t>
            </a:r>
            <a:r>
              <a:rPr sz="2100" spc="-30" dirty="0">
                <a:latin typeface="Calibri"/>
                <a:cs typeface="Calibri"/>
              </a:rPr>
              <a:t>ren</a:t>
            </a:r>
            <a:endParaRPr sz="2100">
              <a:latin typeface="Calibri"/>
              <a:cs typeface="Calibri"/>
            </a:endParaRPr>
          </a:p>
          <a:p>
            <a:pPr marL="381000" indent="-368300">
              <a:lnSpc>
                <a:spcPts val="2510"/>
              </a:lnSpc>
              <a:spcBef>
                <a:spcPts val="80"/>
              </a:spcBef>
              <a:buFont typeface="Arial"/>
              <a:buChar char="•"/>
              <a:tabLst>
                <a:tab pos="380365" algn="l"/>
                <a:tab pos="381000" algn="l"/>
              </a:tabLst>
            </a:pPr>
            <a:r>
              <a:rPr sz="2100" spc="-5" dirty="0">
                <a:latin typeface="Calibri"/>
                <a:cs typeface="Calibri"/>
              </a:rPr>
              <a:t>carthami </a:t>
            </a:r>
            <a:r>
              <a:rPr sz="2100" spc="-15" dirty="0">
                <a:latin typeface="Calibri"/>
                <a:cs typeface="Calibri"/>
              </a:rPr>
              <a:t>flos </a:t>
            </a:r>
            <a:r>
              <a:rPr sz="2100" spc="-405" dirty="0">
                <a:latin typeface="Calibri"/>
                <a:cs typeface="Calibri"/>
              </a:rPr>
              <a:t>&gt;        </a:t>
            </a:r>
            <a:r>
              <a:rPr sz="2100" spc="-10" dirty="0">
                <a:latin typeface="Calibri"/>
                <a:cs typeface="Calibri"/>
              </a:rPr>
              <a:t>hong</a:t>
            </a:r>
            <a:r>
              <a:rPr sz="2100" spc="260" dirty="0">
                <a:latin typeface="Calibri"/>
                <a:cs typeface="Calibri"/>
              </a:rPr>
              <a:t> </a:t>
            </a:r>
            <a:r>
              <a:rPr sz="2100" spc="-10" dirty="0">
                <a:latin typeface="Calibri"/>
                <a:cs typeface="Calibri"/>
              </a:rPr>
              <a:t>hua</a:t>
            </a:r>
            <a:endParaRPr sz="2100">
              <a:latin typeface="Calibri"/>
              <a:cs typeface="Calibri"/>
            </a:endParaRPr>
          </a:p>
          <a:p>
            <a:pPr marL="381000" indent="-368300">
              <a:lnSpc>
                <a:spcPts val="2510"/>
              </a:lnSpc>
              <a:buFont typeface="Arial"/>
              <a:buChar char="•"/>
              <a:tabLst>
                <a:tab pos="380365" algn="l"/>
                <a:tab pos="381000" algn="l"/>
              </a:tabLst>
            </a:pPr>
            <a:r>
              <a:rPr sz="2100" spc="-25" dirty="0">
                <a:latin typeface="Calibri"/>
                <a:cs typeface="Calibri"/>
              </a:rPr>
              <a:t>faeces </a:t>
            </a:r>
            <a:r>
              <a:rPr sz="2100" spc="-15" dirty="0">
                <a:latin typeface="Calibri"/>
                <a:cs typeface="Calibri"/>
              </a:rPr>
              <a:t>trogopterum  </a:t>
            </a:r>
            <a:r>
              <a:rPr sz="2100" spc="-405" dirty="0">
                <a:latin typeface="Calibri"/>
                <a:cs typeface="Calibri"/>
              </a:rPr>
              <a:t>&gt;        </a:t>
            </a:r>
            <a:r>
              <a:rPr sz="2100" spc="-5" dirty="0">
                <a:latin typeface="Calibri"/>
                <a:cs typeface="Calibri"/>
              </a:rPr>
              <a:t>wu </a:t>
            </a:r>
            <a:r>
              <a:rPr sz="2100" spc="5" dirty="0">
                <a:latin typeface="Calibri"/>
                <a:cs typeface="Calibri"/>
              </a:rPr>
              <a:t>ling</a:t>
            </a:r>
            <a:r>
              <a:rPr sz="2100" spc="20" dirty="0">
                <a:latin typeface="Calibri"/>
                <a:cs typeface="Calibri"/>
              </a:rPr>
              <a:t> </a:t>
            </a:r>
            <a:r>
              <a:rPr sz="2100" spc="-15" dirty="0">
                <a:latin typeface="Calibri"/>
                <a:cs typeface="Calibri"/>
              </a:rPr>
              <a:t>zhi</a:t>
            </a:r>
            <a:endParaRPr sz="2100">
              <a:latin typeface="Calibri"/>
              <a:cs typeface="Calibri"/>
            </a:endParaRPr>
          </a:p>
          <a:p>
            <a:pPr marL="381000" indent="-368300">
              <a:lnSpc>
                <a:spcPct val="100000"/>
              </a:lnSpc>
              <a:spcBef>
                <a:spcPts val="80"/>
              </a:spcBef>
              <a:buFont typeface="Arial"/>
              <a:buChar char="•"/>
              <a:tabLst>
                <a:tab pos="380365" algn="l"/>
                <a:tab pos="381000" algn="l"/>
              </a:tabLst>
            </a:pPr>
            <a:r>
              <a:rPr sz="2100" spc="-10" dirty="0">
                <a:latin typeface="Calibri"/>
                <a:cs typeface="Calibri"/>
              </a:rPr>
              <a:t>linderae radix </a:t>
            </a:r>
            <a:r>
              <a:rPr sz="2100" spc="-405" dirty="0">
                <a:latin typeface="Calibri"/>
                <a:cs typeface="Calibri"/>
              </a:rPr>
              <a:t>&gt;        </a:t>
            </a:r>
            <a:r>
              <a:rPr sz="2100" spc="-5" dirty="0">
                <a:latin typeface="Calibri"/>
                <a:cs typeface="Calibri"/>
              </a:rPr>
              <a:t>wu</a:t>
            </a:r>
            <a:r>
              <a:rPr sz="2100" spc="155" dirty="0">
                <a:latin typeface="Calibri"/>
                <a:cs typeface="Calibri"/>
              </a:rPr>
              <a:t> </a:t>
            </a:r>
            <a:r>
              <a:rPr sz="2100" spc="10" dirty="0">
                <a:latin typeface="Calibri"/>
                <a:cs typeface="Calibri"/>
              </a:rPr>
              <a:t>yao</a:t>
            </a:r>
            <a:endParaRPr sz="2100">
              <a:latin typeface="Calibri"/>
              <a:cs typeface="Calibri"/>
            </a:endParaRPr>
          </a:p>
          <a:p>
            <a:pPr marL="381000" indent="-368300">
              <a:lnSpc>
                <a:spcPts val="2510"/>
              </a:lnSpc>
              <a:spcBef>
                <a:spcPts val="80"/>
              </a:spcBef>
              <a:buFont typeface="Arial"/>
              <a:buChar char="•"/>
              <a:tabLst>
                <a:tab pos="380365" algn="l"/>
                <a:tab pos="381000" algn="l"/>
              </a:tabLst>
            </a:pPr>
            <a:r>
              <a:rPr sz="2100" dirty="0">
                <a:latin typeface="Calibri"/>
                <a:cs typeface="Calibri"/>
              </a:rPr>
              <a:t>corydalis </a:t>
            </a:r>
            <a:r>
              <a:rPr sz="2100" spc="-10" dirty="0">
                <a:latin typeface="Calibri"/>
                <a:cs typeface="Calibri"/>
              </a:rPr>
              <a:t>rhizoma </a:t>
            </a:r>
            <a:r>
              <a:rPr sz="2100" spc="-405" dirty="0">
                <a:latin typeface="Calibri"/>
                <a:cs typeface="Calibri"/>
              </a:rPr>
              <a:t>&gt;      </a:t>
            </a:r>
            <a:r>
              <a:rPr sz="2100" spc="10" dirty="0">
                <a:latin typeface="Calibri"/>
                <a:cs typeface="Calibri"/>
              </a:rPr>
              <a:t>yan </a:t>
            </a:r>
            <a:r>
              <a:rPr sz="2100" spc="-5" dirty="0">
                <a:latin typeface="Calibri"/>
                <a:cs typeface="Calibri"/>
              </a:rPr>
              <a:t>hu</a:t>
            </a:r>
            <a:r>
              <a:rPr sz="2100" spc="265" dirty="0">
                <a:latin typeface="Calibri"/>
                <a:cs typeface="Calibri"/>
              </a:rPr>
              <a:t> </a:t>
            </a:r>
            <a:r>
              <a:rPr sz="2100" spc="-15" dirty="0">
                <a:latin typeface="Calibri"/>
                <a:cs typeface="Calibri"/>
              </a:rPr>
              <a:t>suo</a:t>
            </a:r>
            <a:endParaRPr sz="2100">
              <a:latin typeface="Calibri"/>
              <a:cs typeface="Calibri"/>
            </a:endParaRPr>
          </a:p>
          <a:p>
            <a:pPr marL="381000" indent="-368300">
              <a:lnSpc>
                <a:spcPts val="2510"/>
              </a:lnSpc>
              <a:buFont typeface="Arial"/>
              <a:buChar char="•"/>
              <a:tabLst>
                <a:tab pos="380365" algn="l"/>
                <a:tab pos="381000" algn="l"/>
              </a:tabLst>
            </a:pPr>
            <a:r>
              <a:rPr sz="2100" spc="-5" dirty="0">
                <a:latin typeface="Calibri"/>
                <a:cs typeface="Calibri"/>
              </a:rPr>
              <a:t>cyperi </a:t>
            </a:r>
            <a:r>
              <a:rPr sz="2100" spc="-10" dirty="0">
                <a:latin typeface="Calibri"/>
                <a:cs typeface="Calibri"/>
              </a:rPr>
              <a:t>rhizoma </a:t>
            </a:r>
            <a:r>
              <a:rPr sz="2100" spc="-405" dirty="0">
                <a:latin typeface="Calibri"/>
                <a:cs typeface="Calibri"/>
              </a:rPr>
              <a:t>&gt;      </a:t>
            </a:r>
            <a:r>
              <a:rPr sz="2100" spc="-5" dirty="0">
                <a:latin typeface="Calibri"/>
                <a:cs typeface="Calibri"/>
              </a:rPr>
              <a:t>xiang</a:t>
            </a:r>
            <a:r>
              <a:rPr sz="2100" spc="395" dirty="0">
                <a:latin typeface="Calibri"/>
                <a:cs typeface="Calibri"/>
              </a:rPr>
              <a:t> </a:t>
            </a:r>
            <a:r>
              <a:rPr sz="2100" spc="-50" dirty="0">
                <a:latin typeface="Calibri"/>
                <a:cs typeface="Calibri"/>
              </a:rPr>
              <a:t>fu</a:t>
            </a:r>
            <a:endParaRPr sz="2100">
              <a:latin typeface="Calibri"/>
              <a:cs typeface="Calibri"/>
            </a:endParaRPr>
          </a:p>
          <a:p>
            <a:pPr marL="381000" indent="-368300">
              <a:lnSpc>
                <a:spcPct val="100000"/>
              </a:lnSpc>
              <a:spcBef>
                <a:spcPts val="80"/>
              </a:spcBef>
              <a:buFont typeface="Arial"/>
              <a:buChar char="•"/>
              <a:tabLst>
                <a:tab pos="380365" algn="l"/>
                <a:tab pos="381000" algn="l"/>
              </a:tabLst>
            </a:pPr>
            <a:r>
              <a:rPr sz="2100" spc="-10" dirty="0">
                <a:latin typeface="Calibri"/>
                <a:cs typeface="Calibri"/>
              </a:rPr>
              <a:t>paeoniae </a:t>
            </a:r>
            <a:r>
              <a:rPr sz="2100" spc="-20" dirty="0">
                <a:latin typeface="Calibri"/>
                <a:cs typeface="Calibri"/>
              </a:rPr>
              <a:t>rubrae </a:t>
            </a:r>
            <a:r>
              <a:rPr sz="2100" spc="-10" dirty="0">
                <a:latin typeface="Calibri"/>
                <a:cs typeface="Calibri"/>
              </a:rPr>
              <a:t>radix </a:t>
            </a:r>
            <a:r>
              <a:rPr sz="2100" spc="-405" dirty="0">
                <a:latin typeface="Calibri"/>
                <a:cs typeface="Calibri"/>
              </a:rPr>
              <a:t>&gt;      </a:t>
            </a:r>
            <a:r>
              <a:rPr sz="2100" dirty="0">
                <a:latin typeface="Calibri"/>
                <a:cs typeface="Calibri"/>
              </a:rPr>
              <a:t>chi </a:t>
            </a:r>
            <a:r>
              <a:rPr sz="2100" spc="-15" dirty="0">
                <a:latin typeface="Calibri"/>
                <a:cs typeface="Calibri"/>
              </a:rPr>
              <a:t>shao </a:t>
            </a:r>
            <a:r>
              <a:rPr sz="2100" spc="204" dirty="0">
                <a:latin typeface="Calibri"/>
                <a:cs typeface="Calibri"/>
              </a:rPr>
              <a:t> </a:t>
            </a:r>
            <a:r>
              <a:rPr sz="2100" spc="10" dirty="0">
                <a:latin typeface="Calibri"/>
                <a:cs typeface="Calibri"/>
              </a:rPr>
              <a:t>yao</a:t>
            </a:r>
            <a:endParaRPr sz="2100">
              <a:latin typeface="Calibri"/>
              <a:cs typeface="Calibri"/>
            </a:endParaRPr>
          </a:p>
          <a:p>
            <a:pPr marL="381000" indent="-368300">
              <a:lnSpc>
                <a:spcPts val="2510"/>
              </a:lnSpc>
              <a:spcBef>
                <a:spcPts val="80"/>
              </a:spcBef>
              <a:buFont typeface="Arial"/>
              <a:buChar char="•"/>
              <a:tabLst>
                <a:tab pos="380365" algn="l"/>
                <a:tab pos="381000" algn="l"/>
              </a:tabLst>
            </a:pPr>
            <a:r>
              <a:rPr sz="2100" spc="5" dirty="0">
                <a:latin typeface="Calibri"/>
                <a:cs typeface="Calibri"/>
              </a:rPr>
              <a:t>mu </a:t>
            </a:r>
            <a:r>
              <a:rPr sz="2100" spc="-5" dirty="0">
                <a:latin typeface="Calibri"/>
                <a:cs typeface="Calibri"/>
              </a:rPr>
              <a:t>moutan </a:t>
            </a:r>
            <a:r>
              <a:rPr sz="2100" spc="-15" dirty="0">
                <a:latin typeface="Calibri"/>
                <a:cs typeface="Calibri"/>
              </a:rPr>
              <a:t>cortex </a:t>
            </a:r>
            <a:r>
              <a:rPr sz="2100" spc="-405" dirty="0">
                <a:latin typeface="Calibri"/>
                <a:cs typeface="Calibri"/>
              </a:rPr>
              <a:t>&gt;      </a:t>
            </a:r>
            <a:r>
              <a:rPr sz="2100" spc="5" dirty="0">
                <a:latin typeface="Calibri"/>
                <a:cs typeface="Calibri"/>
              </a:rPr>
              <a:t>mu </a:t>
            </a:r>
            <a:r>
              <a:rPr sz="2100" spc="-10" dirty="0">
                <a:latin typeface="Calibri"/>
                <a:cs typeface="Calibri"/>
              </a:rPr>
              <a:t>dan</a:t>
            </a:r>
            <a:r>
              <a:rPr sz="2100" spc="395" dirty="0">
                <a:latin typeface="Calibri"/>
                <a:cs typeface="Calibri"/>
              </a:rPr>
              <a:t> </a:t>
            </a:r>
            <a:r>
              <a:rPr sz="2100" spc="-10" dirty="0">
                <a:latin typeface="Calibri"/>
                <a:cs typeface="Calibri"/>
              </a:rPr>
              <a:t>pi</a:t>
            </a:r>
            <a:endParaRPr sz="2100">
              <a:latin typeface="Calibri"/>
              <a:cs typeface="Calibri"/>
            </a:endParaRPr>
          </a:p>
          <a:p>
            <a:pPr marL="381000" indent="-368300">
              <a:lnSpc>
                <a:spcPts val="2510"/>
              </a:lnSpc>
              <a:buFont typeface="Arial"/>
              <a:buChar char="•"/>
              <a:tabLst>
                <a:tab pos="380365" algn="l"/>
                <a:tab pos="381000" algn="l"/>
              </a:tabLst>
            </a:pPr>
            <a:r>
              <a:rPr sz="2100" spc="-5" dirty="0">
                <a:latin typeface="Calibri"/>
                <a:cs typeface="Calibri"/>
              </a:rPr>
              <a:t>citrus </a:t>
            </a:r>
            <a:r>
              <a:rPr sz="2100" spc="-10" dirty="0">
                <a:latin typeface="Calibri"/>
                <a:cs typeface="Calibri"/>
              </a:rPr>
              <a:t>aurantii </a:t>
            </a:r>
            <a:r>
              <a:rPr sz="2100" spc="-405" dirty="0">
                <a:latin typeface="Calibri"/>
                <a:cs typeface="Calibri"/>
              </a:rPr>
              <a:t>&gt;      </a:t>
            </a:r>
            <a:r>
              <a:rPr sz="2100" spc="-15" dirty="0">
                <a:latin typeface="Calibri"/>
                <a:cs typeface="Calibri"/>
              </a:rPr>
              <a:t>zhi</a:t>
            </a:r>
            <a:r>
              <a:rPr sz="2100" spc="380" dirty="0">
                <a:latin typeface="Calibri"/>
                <a:cs typeface="Calibri"/>
              </a:rPr>
              <a:t> </a:t>
            </a:r>
            <a:r>
              <a:rPr sz="2100" spc="-60" dirty="0">
                <a:latin typeface="Calibri"/>
                <a:cs typeface="Calibri"/>
              </a:rPr>
              <a:t>ke</a:t>
            </a:r>
            <a:endParaRPr sz="2100">
              <a:latin typeface="Calibri"/>
              <a:cs typeface="Calibri"/>
            </a:endParaRPr>
          </a:p>
          <a:p>
            <a:pPr marL="381000" indent="-368300">
              <a:lnSpc>
                <a:spcPct val="100000"/>
              </a:lnSpc>
              <a:spcBef>
                <a:spcPts val="80"/>
              </a:spcBef>
              <a:buFont typeface="Arial"/>
              <a:buChar char="•"/>
              <a:tabLst>
                <a:tab pos="380365" algn="l"/>
                <a:tab pos="381000" algn="l"/>
              </a:tabLst>
            </a:pPr>
            <a:r>
              <a:rPr sz="2100" dirty="0">
                <a:latin typeface="Calibri"/>
                <a:cs typeface="Calibri"/>
              </a:rPr>
              <a:t>glycyrrhizae </a:t>
            </a:r>
            <a:r>
              <a:rPr sz="2100" spc="-15" dirty="0">
                <a:latin typeface="Calibri"/>
                <a:cs typeface="Calibri"/>
              </a:rPr>
              <a:t>uralensis </a:t>
            </a:r>
            <a:r>
              <a:rPr sz="2100" spc="-10" dirty="0">
                <a:latin typeface="Calibri"/>
                <a:cs typeface="Calibri"/>
              </a:rPr>
              <a:t>radix </a:t>
            </a:r>
            <a:r>
              <a:rPr sz="2100" spc="-405" dirty="0">
                <a:latin typeface="Calibri"/>
                <a:cs typeface="Calibri"/>
              </a:rPr>
              <a:t>&gt;      </a:t>
            </a:r>
            <a:r>
              <a:rPr sz="2100" spc="-5" dirty="0">
                <a:latin typeface="Calibri"/>
                <a:cs typeface="Calibri"/>
              </a:rPr>
              <a:t>gan</a:t>
            </a:r>
            <a:r>
              <a:rPr sz="2100" spc="455" dirty="0">
                <a:latin typeface="Calibri"/>
                <a:cs typeface="Calibri"/>
              </a:rPr>
              <a:t> </a:t>
            </a:r>
            <a:r>
              <a:rPr sz="2100" dirty="0">
                <a:latin typeface="Calibri"/>
                <a:cs typeface="Calibri"/>
              </a:rPr>
              <a:t>cao</a:t>
            </a:r>
            <a:endParaRPr sz="2100">
              <a:latin typeface="Calibri"/>
              <a:cs typeface="Calibri"/>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128</a:t>
            </a:fld>
            <a:endParaRPr spc="-5" dirty="0"/>
          </a:p>
        </p:txBody>
      </p:sp>
      <p:sp>
        <p:nvSpPr>
          <p:cNvPr id="2" name="object 2"/>
          <p:cNvSpPr txBox="1">
            <a:spLocks noGrp="1"/>
          </p:cNvSpPr>
          <p:nvPr>
            <p:ph type="title"/>
          </p:nvPr>
        </p:nvSpPr>
        <p:spPr>
          <a:xfrm>
            <a:off x="3075889" y="357225"/>
            <a:ext cx="4525645" cy="1296035"/>
          </a:xfrm>
          <a:prstGeom prst="rect">
            <a:avLst/>
          </a:prstGeom>
        </p:spPr>
        <p:txBody>
          <a:bodyPr vert="horz" wrap="square" lIns="0" tIns="0" rIns="0" bIns="0" rtlCol="0">
            <a:spAutoFit/>
          </a:bodyPr>
          <a:lstStyle/>
          <a:p>
            <a:pPr marL="12700" marR="5080" indent="101600">
              <a:lnSpc>
                <a:spcPts val="5100"/>
              </a:lnSpc>
            </a:pPr>
            <a:r>
              <a:rPr lang="pl-PL" dirty="0"/>
              <a:t>Terapia Zhong </a:t>
            </a:r>
            <a:r>
              <a:rPr lang="pl-PL" dirty="0" err="1"/>
              <a:t>Liu</a:t>
            </a:r>
            <a:r>
              <a:rPr lang="pl-PL" dirty="0"/>
              <a:t> </a:t>
            </a:r>
            <a:r>
              <a:rPr lang="pl-PL" spc="-10" dirty="0"/>
              <a:t>oraz </a:t>
            </a:r>
            <a:r>
              <a:rPr lang="pl-PL" spc="10" dirty="0" err="1"/>
              <a:t>Zhu</a:t>
            </a:r>
            <a:r>
              <a:rPr lang="pl-PL" spc="10" dirty="0"/>
              <a:t> </a:t>
            </a:r>
            <a:r>
              <a:rPr lang="pl-PL" spc="-120" dirty="0" err="1"/>
              <a:t>Yu</a:t>
            </a:r>
            <a:r>
              <a:rPr lang="pl-PL" spc="-280" dirty="0"/>
              <a:t> </a:t>
            </a:r>
            <a:r>
              <a:rPr lang="pl-PL" spc="-95" dirty="0"/>
              <a:t>Tang</a:t>
            </a:r>
            <a:endParaRPr spc="-95" dirty="0"/>
          </a:p>
        </p:txBody>
      </p:sp>
      <p:sp>
        <p:nvSpPr>
          <p:cNvPr id="3" name="object 3"/>
          <p:cNvSpPr txBox="1"/>
          <p:nvPr/>
        </p:nvSpPr>
        <p:spPr>
          <a:xfrm>
            <a:off x="1030477" y="1784959"/>
            <a:ext cx="5088890" cy="4692015"/>
          </a:xfrm>
          <a:prstGeom prst="rect">
            <a:avLst/>
          </a:prstGeom>
        </p:spPr>
        <p:txBody>
          <a:bodyPr vert="horz" wrap="square" lIns="0" tIns="0" rIns="0" bIns="0" rtlCol="0">
            <a:spAutoFit/>
          </a:bodyPr>
          <a:lstStyle/>
          <a:p>
            <a:pPr marL="381000" indent="-368300">
              <a:lnSpc>
                <a:spcPct val="100000"/>
              </a:lnSpc>
              <a:buFont typeface="Arial"/>
              <a:buChar char="•"/>
              <a:tabLst>
                <a:tab pos="380365" algn="l"/>
                <a:tab pos="381000" algn="l"/>
              </a:tabLst>
            </a:pPr>
            <a:r>
              <a:rPr sz="2400" b="1" spc="-5" dirty="0">
                <a:latin typeface="Calibri"/>
                <a:cs typeface="Calibri"/>
              </a:rPr>
              <a:t>Xue Fu </a:t>
            </a:r>
            <a:r>
              <a:rPr sz="2400" b="1" spc="-15" dirty="0">
                <a:latin typeface="Calibri"/>
                <a:cs typeface="Calibri"/>
              </a:rPr>
              <a:t>Zhu </a:t>
            </a:r>
            <a:r>
              <a:rPr sz="2400" b="1" spc="-75" dirty="0">
                <a:latin typeface="Calibri"/>
                <a:cs typeface="Calibri"/>
              </a:rPr>
              <a:t>Yu</a:t>
            </a:r>
            <a:r>
              <a:rPr sz="2400" b="1" spc="-310" dirty="0">
                <a:latin typeface="Calibri"/>
                <a:cs typeface="Calibri"/>
              </a:rPr>
              <a:t> </a:t>
            </a:r>
            <a:r>
              <a:rPr sz="2400" b="1" spc="-45" dirty="0">
                <a:latin typeface="Calibri"/>
                <a:cs typeface="Calibri"/>
              </a:rPr>
              <a:t>Tang</a:t>
            </a:r>
            <a:endParaRPr sz="2400">
              <a:latin typeface="Calibri"/>
              <a:cs typeface="Calibri"/>
            </a:endParaRPr>
          </a:p>
          <a:p>
            <a:pPr>
              <a:lnSpc>
                <a:spcPct val="100000"/>
              </a:lnSpc>
              <a:spcBef>
                <a:spcPts val="20"/>
              </a:spcBef>
              <a:buFont typeface="Arial"/>
              <a:buChar char="•"/>
            </a:pPr>
            <a:endParaRPr sz="2350">
              <a:latin typeface="Times New Roman"/>
              <a:cs typeface="Times New Roman"/>
            </a:endParaRPr>
          </a:p>
          <a:p>
            <a:pPr marL="381000" indent="-368300">
              <a:lnSpc>
                <a:spcPct val="100000"/>
              </a:lnSpc>
              <a:buFont typeface="Arial"/>
              <a:buChar char="•"/>
              <a:tabLst>
                <a:tab pos="380365" algn="l"/>
                <a:tab pos="381000" algn="l"/>
              </a:tabLst>
            </a:pPr>
            <a:r>
              <a:rPr sz="2400" spc="-10" dirty="0">
                <a:latin typeface="Calibri"/>
                <a:cs typeface="Calibri"/>
              </a:rPr>
              <a:t>persicae semen </a:t>
            </a:r>
            <a:r>
              <a:rPr sz="2400" spc="-465" dirty="0">
                <a:latin typeface="Calibri"/>
                <a:cs typeface="Calibri"/>
              </a:rPr>
              <a:t>&gt;      </a:t>
            </a:r>
            <a:r>
              <a:rPr sz="2400" spc="-20" dirty="0">
                <a:latin typeface="Calibri"/>
                <a:cs typeface="Calibri"/>
              </a:rPr>
              <a:t>tao</a:t>
            </a:r>
            <a:r>
              <a:rPr sz="2400" spc="-300" dirty="0">
                <a:latin typeface="Calibri"/>
                <a:cs typeface="Calibri"/>
              </a:rPr>
              <a:t> </a:t>
            </a:r>
            <a:r>
              <a:rPr sz="2400" spc="-15" dirty="0">
                <a:latin typeface="Calibri"/>
                <a:cs typeface="Calibri"/>
              </a:rPr>
              <a:t>ren</a:t>
            </a:r>
            <a:endParaRPr sz="2400">
              <a:latin typeface="Calibri"/>
              <a:cs typeface="Calibri"/>
            </a:endParaRPr>
          </a:p>
          <a:p>
            <a:pPr marL="381000" indent="-368300">
              <a:lnSpc>
                <a:spcPts val="2840"/>
              </a:lnSpc>
              <a:spcBef>
                <a:spcPts val="20"/>
              </a:spcBef>
              <a:buFont typeface="Arial"/>
              <a:buChar char="•"/>
              <a:tabLst>
                <a:tab pos="380365" algn="l"/>
                <a:tab pos="381000" algn="l"/>
              </a:tabLst>
            </a:pPr>
            <a:r>
              <a:rPr sz="2400" spc="-20" dirty="0">
                <a:latin typeface="Calibri"/>
                <a:cs typeface="Calibri"/>
              </a:rPr>
              <a:t>carthami </a:t>
            </a:r>
            <a:r>
              <a:rPr sz="2400" spc="10" dirty="0">
                <a:latin typeface="Calibri"/>
                <a:cs typeface="Calibri"/>
              </a:rPr>
              <a:t>flos </a:t>
            </a:r>
            <a:r>
              <a:rPr sz="2400" spc="-465" dirty="0">
                <a:latin typeface="Calibri"/>
                <a:cs typeface="Calibri"/>
              </a:rPr>
              <a:t>&gt;     </a:t>
            </a:r>
            <a:r>
              <a:rPr sz="2400" spc="25" dirty="0">
                <a:latin typeface="Calibri"/>
                <a:cs typeface="Calibri"/>
              </a:rPr>
              <a:t>hong</a:t>
            </a:r>
            <a:r>
              <a:rPr sz="2400" spc="-360" dirty="0">
                <a:latin typeface="Calibri"/>
                <a:cs typeface="Calibri"/>
              </a:rPr>
              <a:t> </a:t>
            </a:r>
            <a:r>
              <a:rPr sz="2400" spc="35" dirty="0">
                <a:latin typeface="Calibri"/>
                <a:cs typeface="Calibri"/>
              </a:rPr>
              <a:t>hua</a:t>
            </a:r>
            <a:endParaRPr sz="2400">
              <a:latin typeface="Calibri"/>
              <a:cs typeface="Calibri"/>
            </a:endParaRPr>
          </a:p>
          <a:p>
            <a:pPr marL="381000" indent="-368300">
              <a:lnSpc>
                <a:spcPts val="2800"/>
              </a:lnSpc>
              <a:buFont typeface="Arial"/>
              <a:buChar char="•"/>
              <a:tabLst>
                <a:tab pos="380365" algn="l"/>
                <a:tab pos="381000" algn="l"/>
              </a:tabLst>
            </a:pPr>
            <a:r>
              <a:rPr sz="2400" spc="-5" dirty="0">
                <a:latin typeface="Calibri"/>
                <a:cs typeface="Calibri"/>
              </a:rPr>
              <a:t>angelicae</a:t>
            </a:r>
            <a:r>
              <a:rPr sz="2400" spc="-245" dirty="0">
                <a:latin typeface="Calibri"/>
                <a:cs typeface="Calibri"/>
              </a:rPr>
              <a:t> </a:t>
            </a:r>
            <a:r>
              <a:rPr sz="2400" spc="10" dirty="0">
                <a:latin typeface="Calibri"/>
                <a:cs typeface="Calibri"/>
              </a:rPr>
              <a:t>sinensis</a:t>
            </a:r>
            <a:r>
              <a:rPr sz="2400" spc="-290" dirty="0">
                <a:latin typeface="Calibri"/>
                <a:cs typeface="Calibri"/>
              </a:rPr>
              <a:t> </a:t>
            </a:r>
            <a:r>
              <a:rPr sz="2400" spc="-5" dirty="0">
                <a:latin typeface="Calibri"/>
                <a:cs typeface="Calibri"/>
              </a:rPr>
              <a:t>radix</a:t>
            </a:r>
            <a:r>
              <a:rPr sz="2400" spc="-195" dirty="0">
                <a:latin typeface="Calibri"/>
                <a:cs typeface="Calibri"/>
              </a:rPr>
              <a:t> </a:t>
            </a:r>
            <a:r>
              <a:rPr sz="2400" spc="-465" dirty="0">
                <a:latin typeface="Calibri"/>
                <a:cs typeface="Calibri"/>
              </a:rPr>
              <a:t>&gt;      </a:t>
            </a:r>
            <a:r>
              <a:rPr sz="2400" spc="-455" dirty="0">
                <a:latin typeface="Calibri"/>
                <a:cs typeface="Calibri"/>
              </a:rPr>
              <a:t> </a:t>
            </a:r>
            <a:r>
              <a:rPr sz="2400" spc="5" dirty="0">
                <a:latin typeface="Calibri"/>
                <a:cs typeface="Calibri"/>
              </a:rPr>
              <a:t>dang</a:t>
            </a:r>
            <a:r>
              <a:rPr sz="2400" spc="-185" dirty="0">
                <a:latin typeface="Calibri"/>
                <a:cs typeface="Calibri"/>
              </a:rPr>
              <a:t> </a:t>
            </a:r>
            <a:r>
              <a:rPr sz="2400" dirty="0">
                <a:latin typeface="Calibri"/>
                <a:cs typeface="Calibri"/>
              </a:rPr>
              <a:t>gui</a:t>
            </a:r>
            <a:endParaRPr sz="2400">
              <a:latin typeface="Calibri"/>
              <a:cs typeface="Calibri"/>
            </a:endParaRPr>
          </a:p>
          <a:p>
            <a:pPr marL="381000" indent="-368300">
              <a:lnSpc>
                <a:spcPts val="2800"/>
              </a:lnSpc>
              <a:buFont typeface="Arial"/>
              <a:buChar char="•"/>
              <a:tabLst>
                <a:tab pos="380365" algn="l"/>
                <a:tab pos="381000" algn="l"/>
              </a:tabLst>
            </a:pPr>
            <a:r>
              <a:rPr sz="2400" spc="10" dirty="0">
                <a:latin typeface="Calibri"/>
                <a:cs typeface="Calibri"/>
              </a:rPr>
              <a:t>ligusticii</a:t>
            </a:r>
            <a:r>
              <a:rPr sz="2400" spc="-305" dirty="0">
                <a:latin typeface="Calibri"/>
                <a:cs typeface="Calibri"/>
              </a:rPr>
              <a:t> </a:t>
            </a:r>
            <a:r>
              <a:rPr sz="2400" dirty="0">
                <a:latin typeface="Calibri"/>
                <a:cs typeface="Calibri"/>
              </a:rPr>
              <a:t>rhizoma</a:t>
            </a:r>
            <a:r>
              <a:rPr sz="2400" spc="-305" dirty="0">
                <a:latin typeface="Calibri"/>
                <a:cs typeface="Calibri"/>
              </a:rPr>
              <a:t> </a:t>
            </a:r>
            <a:r>
              <a:rPr sz="2400" spc="-465" dirty="0">
                <a:latin typeface="Calibri"/>
                <a:cs typeface="Calibri"/>
              </a:rPr>
              <a:t>&gt;    </a:t>
            </a:r>
            <a:r>
              <a:rPr sz="2400" spc="-409" dirty="0">
                <a:latin typeface="Calibri"/>
                <a:cs typeface="Calibri"/>
              </a:rPr>
              <a:t> </a:t>
            </a:r>
            <a:r>
              <a:rPr sz="2400" dirty="0">
                <a:latin typeface="Calibri"/>
                <a:cs typeface="Calibri"/>
              </a:rPr>
              <a:t>chuan</a:t>
            </a:r>
            <a:r>
              <a:rPr sz="2400" spc="-120" dirty="0">
                <a:latin typeface="Calibri"/>
                <a:cs typeface="Calibri"/>
              </a:rPr>
              <a:t> </a:t>
            </a:r>
            <a:r>
              <a:rPr sz="2400" spc="10" dirty="0">
                <a:latin typeface="Calibri"/>
                <a:cs typeface="Calibri"/>
              </a:rPr>
              <a:t>xiong</a:t>
            </a:r>
            <a:endParaRPr sz="2400">
              <a:latin typeface="Calibri"/>
              <a:cs typeface="Calibri"/>
            </a:endParaRPr>
          </a:p>
          <a:p>
            <a:pPr marL="381000" indent="-368300">
              <a:lnSpc>
                <a:spcPts val="2840"/>
              </a:lnSpc>
              <a:buFont typeface="Arial"/>
              <a:buChar char="•"/>
              <a:tabLst>
                <a:tab pos="380365" algn="l"/>
                <a:tab pos="381000" algn="l"/>
              </a:tabLst>
            </a:pPr>
            <a:r>
              <a:rPr sz="2400" spc="5" dirty="0">
                <a:latin typeface="Calibri"/>
                <a:cs typeface="Calibri"/>
              </a:rPr>
              <a:t>paeoniae</a:t>
            </a:r>
            <a:r>
              <a:rPr sz="2400" spc="-250" dirty="0">
                <a:latin typeface="Calibri"/>
                <a:cs typeface="Calibri"/>
              </a:rPr>
              <a:t> </a:t>
            </a:r>
            <a:r>
              <a:rPr sz="2400" spc="-10" dirty="0">
                <a:latin typeface="Calibri"/>
                <a:cs typeface="Calibri"/>
              </a:rPr>
              <a:t>rubrae</a:t>
            </a:r>
            <a:r>
              <a:rPr sz="2400" spc="-245" dirty="0">
                <a:latin typeface="Calibri"/>
                <a:cs typeface="Calibri"/>
              </a:rPr>
              <a:t> </a:t>
            </a:r>
            <a:r>
              <a:rPr sz="2400" spc="-5" dirty="0">
                <a:latin typeface="Calibri"/>
                <a:cs typeface="Calibri"/>
              </a:rPr>
              <a:t>radix</a:t>
            </a:r>
            <a:r>
              <a:rPr sz="2400" spc="-100" dirty="0">
                <a:latin typeface="Calibri"/>
                <a:cs typeface="Calibri"/>
              </a:rPr>
              <a:t> </a:t>
            </a:r>
            <a:r>
              <a:rPr sz="2400" spc="-465" dirty="0">
                <a:latin typeface="Calibri"/>
                <a:cs typeface="Calibri"/>
              </a:rPr>
              <a:t>&gt;    </a:t>
            </a:r>
            <a:r>
              <a:rPr sz="2400" spc="-405" dirty="0">
                <a:latin typeface="Calibri"/>
                <a:cs typeface="Calibri"/>
              </a:rPr>
              <a:t> </a:t>
            </a:r>
            <a:r>
              <a:rPr sz="2400" spc="5" dirty="0">
                <a:latin typeface="Calibri"/>
                <a:cs typeface="Calibri"/>
              </a:rPr>
              <a:t>chi</a:t>
            </a:r>
            <a:r>
              <a:rPr sz="2400" spc="-105" dirty="0">
                <a:latin typeface="Calibri"/>
                <a:cs typeface="Calibri"/>
              </a:rPr>
              <a:t> </a:t>
            </a:r>
            <a:r>
              <a:rPr sz="2400" spc="-15" dirty="0">
                <a:latin typeface="Calibri"/>
                <a:cs typeface="Calibri"/>
              </a:rPr>
              <a:t>shao</a:t>
            </a:r>
            <a:r>
              <a:rPr sz="2400" spc="-25" dirty="0">
                <a:latin typeface="Calibri"/>
                <a:cs typeface="Calibri"/>
              </a:rPr>
              <a:t> </a:t>
            </a:r>
            <a:r>
              <a:rPr sz="2400" spc="-15" dirty="0">
                <a:latin typeface="Calibri"/>
                <a:cs typeface="Calibri"/>
              </a:rPr>
              <a:t>yao</a:t>
            </a:r>
            <a:endParaRPr sz="2400">
              <a:latin typeface="Calibri"/>
              <a:cs typeface="Calibri"/>
            </a:endParaRPr>
          </a:p>
          <a:p>
            <a:pPr marL="381000" indent="-368300">
              <a:lnSpc>
                <a:spcPts val="2840"/>
              </a:lnSpc>
              <a:spcBef>
                <a:spcPts val="20"/>
              </a:spcBef>
              <a:buFont typeface="Arial"/>
              <a:buChar char="•"/>
              <a:tabLst>
                <a:tab pos="380365" algn="l"/>
                <a:tab pos="381000" algn="l"/>
              </a:tabLst>
            </a:pPr>
            <a:r>
              <a:rPr sz="2400" spc="-10" dirty="0">
                <a:latin typeface="Calibri"/>
                <a:cs typeface="Calibri"/>
              </a:rPr>
              <a:t>achyranthis</a:t>
            </a:r>
            <a:r>
              <a:rPr sz="2400" spc="-290" dirty="0">
                <a:latin typeface="Calibri"/>
                <a:cs typeface="Calibri"/>
              </a:rPr>
              <a:t> </a:t>
            </a:r>
            <a:r>
              <a:rPr sz="2400" dirty="0">
                <a:latin typeface="Calibri"/>
                <a:cs typeface="Calibri"/>
              </a:rPr>
              <a:t>bidentae</a:t>
            </a:r>
            <a:r>
              <a:rPr sz="2400" spc="-250" dirty="0">
                <a:latin typeface="Calibri"/>
                <a:cs typeface="Calibri"/>
              </a:rPr>
              <a:t> </a:t>
            </a:r>
            <a:r>
              <a:rPr sz="2400" spc="-5" dirty="0">
                <a:latin typeface="Calibri"/>
                <a:cs typeface="Calibri"/>
              </a:rPr>
              <a:t>radix</a:t>
            </a:r>
            <a:r>
              <a:rPr sz="2400" spc="-200" dirty="0">
                <a:latin typeface="Calibri"/>
                <a:cs typeface="Calibri"/>
              </a:rPr>
              <a:t> </a:t>
            </a:r>
            <a:r>
              <a:rPr sz="2400" spc="-465" dirty="0">
                <a:latin typeface="Calibri"/>
                <a:cs typeface="Calibri"/>
              </a:rPr>
              <a:t>&gt;    </a:t>
            </a:r>
            <a:r>
              <a:rPr sz="2400" spc="-405" dirty="0">
                <a:latin typeface="Calibri"/>
                <a:cs typeface="Calibri"/>
              </a:rPr>
              <a:t> </a:t>
            </a:r>
            <a:r>
              <a:rPr sz="2400" spc="5" dirty="0">
                <a:latin typeface="Calibri"/>
                <a:cs typeface="Calibri"/>
              </a:rPr>
              <a:t>huai</a:t>
            </a:r>
            <a:r>
              <a:rPr sz="2400" spc="-110" dirty="0">
                <a:latin typeface="Calibri"/>
                <a:cs typeface="Calibri"/>
              </a:rPr>
              <a:t> </a:t>
            </a:r>
            <a:r>
              <a:rPr sz="2400" spc="25" dirty="0">
                <a:latin typeface="Calibri"/>
                <a:cs typeface="Calibri"/>
              </a:rPr>
              <a:t>niu</a:t>
            </a:r>
            <a:r>
              <a:rPr sz="2400" spc="-220" dirty="0">
                <a:latin typeface="Calibri"/>
                <a:cs typeface="Calibri"/>
              </a:rPr>
              <a:t> </a:t>
            </a:r>
            <a:r>
              <a:rPr sz="2400" spc="-40" dirty="0">
                <a:latin typeface="Calibri"/>
                <a:cs typeface="Calibri"/>
              </a:rPr>
              <a:t>xi</a:t>
            </a:r>
            <a:endParaRPr sz="2400">
              <a:latin typeface="Calibri"/>
              <a:cs typeface="Calibri"/>
            </a:endParaRPr>
          </a:p>
          <a:p>
            <a:pPr marL="381000" indent="-368300">
              <a:lnSpc>
                <a:spcPts val="2800"/>
              </a:lnSpc>
              <a:buFont typeface="Arial"/>
              <a:buChar char="•"/>
              <a:tabLst>
                <a:tab pos="380365" algn="l"/>
                <a:tab pos="381000" algn="l"/>
              </a:tabLst>
            </a:pPr>
            <a:r>
              <a:rPr sz="2400" spc="5" dirty="0">
                <a:latin typeface="Calibri"/>
                <a:cs typeface="Calibri"/>
              </a:rPr>
              <a:t>bupleurum</a:t>
            </a:r>
            <a:r>
              <a:rPr sz="2400" spc="-265" dirty="0">
                <a:latin typeface="Calibri"/>
                <a:cs typeface="Calibri"/>
              </a:rPr>
              <a:t> </a:t>
            </a:r>
            <a:r>
              <a:rPr sz="2400" spc="-5" dirty="0">
                <a:latin typeface="Calibri"/>
                <a:cs typeface="Calibri"/>
              </a:rPr>
              <a:t>radix</a:t>
            </a:r>
            <a:r>
              <a:rPr sz="2400" spc="-290" dirty="0">
                <a:latin typeface="Calibri"/>
                <a:cs typeface="Calibri"/>
              </a:rPr>
              <a:t> </a:t>
            </a:r>
            <a:r>
              <a:rPr sz="2400" spc="-465" dirty="0">
                <a:latin typeface="Calibri"/>
                <a:cs typeface="Calibri"/>
              </a:rPr>
              <a:t>&gt;      </a:t>
            </a:r>
            <a:r>
              <a:rPr sz="2400" spc="-455" dirty="0">
                <a:latin typeface="Calibri"/>
                <a:cs typeface="Calibri"/>
              </a:rPr>
              <a:t> </a:t>
            </a:r>
            <a:r>
              <a:rPr sz="2400" spc="-10" dirty="0">
                <a:latin typeface="Calibri"/>
                <a:cs typeface="Calibri"/>
              </a:rPr>
              <a:t>chai</a:t>
            </a:r>
            <a:r>
              <a:rPr sz="2400" spc="-105" dirty="0">
                <a:latin typeface="Calibri"/>
                <a:cs typeface="Calibri"/>
              </a:rPr>
              <a:t> </a:t>
            </a:r>
            <a:r>
              <a:rPr sz="2400" spc="35" dirty="0">
                <a:latin typeface="Calibri"/>
                <a:cs typeface="Calibri"/>
              </a:rPr>
              <a:t>hu</a:t>
            </a:r>
            <a:endParaRPr sz="2400">
              <a:latin typeface="Calibri"/>
              <a:cs typeface="Calibri"/>
            </a:endParaRPr>
          </a:p>
          <a:p>
            <a:pPr marL="381000" indent="-368300">
              <a:lnSpc>
                <a:spcPts val="2800"/>
              </a:lnSpc>
              <a:buFont typeface="Arial"/>
              <a:buChar char="•"/>
              <a:tabLst>
                <a:tab pos="380365" algn="l"/>
                <a:tab pos="381000" algn="l"/>
              </a:tabLst>
            </a:pPr>
            <a:r>
              <a:rPr sz="2400" spc="-5" dirty="0">
                <a:latin typeface="Calibri"/>
                <a:cs typeface="Calibri"/>
              </a:rPr>
              <a:t>platycodi</a:t>
            </a:r>
            <a:r>
              <a:rPr sz="2400" spc="-200" dirty="0">
                <a:latin typeface="Calibri"/>
                <a:cs typeface="Calibri"/>
              </a:rPr>
              <a:t> </a:t>
            </a:r>
            <a:r>
              <a:rPr sz="2400" spc="-10" dirty="0">
                <a:latin typeface="Calibri"/>
                <a:cs typeface="Calibri"/>
              </a:rPr>
              <a:t>grandiflori</a:t>
            </a:r>
            <a:r>
              <a:rPr sz="2400" spc="-200" dirty="0">
                <a:latin typeface="Calibri"/>
                <a:cs typeface="Calibri"/>
              </a:rPr>
              <a:t> </a:t>
            </a:r>
            <a:r>
              <a:rPr sz="2400" spc="-5" dirty="0">
                <a:latin typeface="Calibri"/>
                <a:cs typeface="Calibri"/>
              </a:rPr>
              <a:t>radix</a:t>
            </a:r>
            <a:r>
              <a:rPr sz="2400" spc="-290" dirty="0">
                <a:latin typeface="Calibri"/>
                <a:cs typeface="Calibri"/>
              </a:rPr>
              <a:t> </a:t>
            </a:r>
            <a:r>
              <a:rPr sz="2400" spc="-465" dirty="0">
                <a:latin typeface="Calibri"/>
                <a:cs typeface="Calibri"/>
              </a:rPr>
              <a:t>&gt;      </a:t>
            </a:r>
            <a:r>
              <a:rPr sz="2400" spc="-450" dirty="0">
                <a:latin typeface="Calibri"/>
                <a:cs typeface="Calibri"/>
              </a:rPr>
              <a:t> </a:t>
            </a:r>
            <a:r>
              <a:rPr sz="2400" spc="20" dirty="0">
                <a:latin typeface="Calibri"/>
                <a:cs typeface="Calibri"/>
              </a:rPr>
              <a:t>jie</a:t>
            </a:r>
            <a:r>
              <a:rPr sz="2400" spc="-145" dirty="0">
                <a:latin typeface="Calibri"/>
                <a:cs typeface="Calibri"/>
              </a:rPr>
              <a:t> </a:t>
            </a:r>
            <a:r>
              <a:rPr sz="2400" dirty="0">
                <a:latin typeface="Calibri"/>
                <a:cs typeface="Calibri"/>
              </a:rPr>
              <a:t>geng</a:t>
            </a:r>
            <a:endParaRPr sz="2400">
              <a:latin typeface="Calibri"/>
              <a:cs typeface="Calibri"/>
            </a:endParaRPr>
          </a:p>
          <a:p>
            <a:pPr marL="381000" indent="-368300">
              <a:lnSpc>
                <a:spcPts val="2840"/>
              </a:lnSpc>
              <a:buFont typeface="Arial"/>
              <a:buChar char="•"/>
              <a:tabLst>
                <a:tab pos="380365" algn="l"/>
                <a:tab pos="381000" algn="l"/>
              </a:tabLst>
            </a:pPr>
            <a:r>
              <a:rPr sz="2400" dirty="0">
                <a:latin typeface="Calibri"/>
                <a:cs typeface="Calibri"/>
              </a:rPr>
              <a:t>citrus </a:t>
            </a:r>
            <a:r>
              <a:rPr sz="2400" spc="-5" dirty="0">
                <a:latin typeface="Calibri"/>
                <a:cs typeface="Calibri"/>
              </a:rPr>
              <a:t>aurantii </a:t>
            </a:r>
            <a:r>
              <a:rPr sz="2400" spc="-465" dirty="0">
                <a:latin typeface="Calibri"/>
                <a:cs typeface="Calibri"/>
              </a:rPr>
              <a:t>&gt;     </a:t>
            </a:r>
            <a:r>
              <a:rPr sz="2400" spc="-5" dirty="0">
                <a:latin typeface="Calibri"/>
                <a:cs typeface="Calibri"/>
              </a:rPr>
              <a:t>zhi</a:t>
            </a:r>
            <a:r>
              <a:rPr sz="2400" spc="-360" dirty="0">
                <a:latin typeface="Calibri"/>
                <a:cs typeface="Calibri"/>
              </a:rPr>
              <a:t> </a:t>
            </a:r>
            <a:r>
              <a:rPr sz="2400" spc="-95" dirty="0">
                <a:latin typeface="Calibri"/>
                <a:cs typeface="Calibri"/>
              </a:rPr>
              <a:t>ke</a:t>
            </a:r>
            <a:endParaRPr sz="2400">
              <a:latin typeface="Calibri"/>
              <a:cs typeface="Calibri"/>
            </a:endParaRPr>
          </a:p>
          <a:p>
            <a:pPr marL="381000" indent="-368300">
              <a:lnSpc>
                <a:spcPts val="2840"/>
              </a:lnSpc>
              <a:spcBef>
                <a:spcPts val="20"/>
              </a:spcBef>
              <a:buFont typeface="Arial"/>
              <a:buChar char="•"/>
              <a:tabLst>
                <a:tab pos="380365" algn="l"/>
                <a:tab pos="381000" algn="l"/>
              </a:tabLst>
            </a:pPr>
            <a:r>
              <a:rPr sz="2400" dirty="0">
                <a:latin typeface="Calibri"/>
                <a:cs typeface="Calibri"/>
              </a:rPr>
              <a:t>rehmanniae</a:t>
            </a:r>
            <a:r>
              <a:rPr sz="2400" spc="-245" dirty="0">
                <a:latin typeface="Calibri"/>
                <a:cs typeface="Calibri"/>
              </a:rPr>
              <a:t> </a:t>
            </a:r>
            <a:r>
              <a:rPr sz="2400" spc="-5" dirty="0">
                <a:latin typeface="Calibri"/>
                <a:cs typeface="Calibri"/>
              </a:rPr>
              <a:t>radix</a:t>
            </a:r>
            <a:r>
              <a:rPr sz="2400" spc="-290" dirty="0">
                <a:latin typeface="Calibri"/>
                <a:cs typeface="Calibri"/>
              </a:rPr>
              <a:t> </a:t>
            </a:r>
            <a:r>
              <a:rPr sz="2400" spc="-10" dirty="0">
                <a:latin typeface="Calibri"/>
                <a:cs typeface="Calibri"/>
              </a:rPr>
              <a:t>praep</a:t>
            </a:r>
            <a:r>
              <a:rPr sz="2400" spc="-114" dirty="0">
                <a:latin typeface="Calibri"/>
                <a:cs typeface="Calibri"/>
              </a:rPr>
              <a:t> </a:t>
            </a:r>
            <a:r>
              <a:rPr sz="2400" spc="-465" dirty="0">
                <a:latin typeface="Calibri"/>
                <a:cs typeface="Calibri"/>
              </a:rPr>
              <a:t>&gt;      </a:t>
            </a:r>
            <a:r>
              <a:rPr sz="2400" spc="-459" dirty="0">
                <a:latin typeface="Calibri"/>
                <a:cs typeface="Calibri"/>
              </a:rPr>
              <a:t> </a:t>
            </a:r>
            <a:r>
              <a:rPr sz="2400" spc="-5" dirty="0">
                <a:latin typeface="Calibri"/>
                <a:cs typeface="Calibri"/>
              </a:rPr>
              <a:t>shu</a:t>
            </a:r>
            <a:r>
              <a:rPr sz="2400" spc="-114" dirty="0">
                <a:latin typeface="Calibri"/>
                <a:cs typeface="Calibri"/>
              </a:rPr>
              <a:t> </a:t>
            </a:r>
            <a:r>
              <a:rPr sz="2400" spc="15" dirty="0">
                <a:latin typeface="Calibri"/>
                <a:cs typeface="Calibri"/>
              </a:rPr>
              <a:t>di</a:t>
            </a:r>
            <a:r>
              <a:rPr sz="2400" spc="-105" dirty="0">
                <a:latin typeface="Calibri"/>
                <a:cs typeface="Calibri"/>
              </a:rPr>
              <a:t> </a:t>
            </a:r>
            <a:r>
              <a:rPr sz="2400" spc="15" dirty="0">
                <a:latin typeface="Calibri"/>
                <a:cs typeface="Calibri"/>
              </a:rPr>
              <a:t>huang</a:t>
            </a:r>
            <a:endParaRPr sz="2400">
              <a:latin typeface="Calibri"/>
              <a:cs typeface="Calibri"/>
            </a:endParaRPr>
          </a:p>
          <a:p>
            <a:pPr marL="381000" indent="-368300">
              <a:lnSpc>
                <a:spcPts val="2840"/>
              </a:lnSpc>
              <a:buFont typeface="Arial"/>
              <a:buChar char="•"/>
              <a:tabLst>
                <a:tab pos="380365" algn="l"/>
                <a:tab pos="381000" algn="l"/>
              </a:tabLst>
            </a:pPr>
            <a:r>
              <a:rPr sz="2400" spc="-10" dirty="0">
                <a:latin typeface="Calibri"/>
                <a:cs typeface="Calibri"/>
              </a:rPr>
              <a:t>glycyrrhizae</a:t>
            </a:r>
            <a:r>
              <a:rPr sz="2400" spc="-240" dirty="0">
                <a:latin typeface="Calibri"/>
                <a:cs typeface="Calibri"/>
              </a:rPr>
              <a:t> </a:t>
            </a:r>
            <a:r>
              <a:rPr sz="2400" dirty="0">
                <a:latin typeface="Calibri"/>
                <a:cs typeface="Calibri"/>
              </a:rPr>
              <a:t>uralensis</a:t>
            </a:r>
            <a:r>
              <a:rPr sz="2400" spc="-285" dirty="0">
                <a:latin typeface="Calibri"/>
                <a:cs typeface="Calibri"/>
              </a:rPr>
              <a:t> </a:t>
            </a:r>
            <a:r>
              <a:rPr sz="2400" spc="-5" dirty="0">
                <a:latin typeface="Calibri"/>
                <a:cs typeface="Calibri"/>
              </a:rPr>
              <a:t>radix</a:t>
            </a:r>
            <a:r>
              <a:rPr sz="2400" spc="-185" dirty="0">
                <a:latin typeface="Calibri"/>
                <a:cs typeface="Calibri"/>
              </a:rPr>
              <a:t> </a:t>
            </a:r>
            <a:r>
              <a:rPr sz="2400" spc="-465" dirty="0">
                <a:latin typeface="Calibri"/>
                <a:cs typeface="Calibri"/>
              </a:rPr>
              <a:t>&gt;      </a:t>
            </a:r>
            <a:r>
              <a:rPr sz="2400" spc="-30" dirty="0">
                <a:latin typeface="Calibri"/>
                <a:cs typeface="Calibri"/>
              </a:rPr>
              <a:t>gan</a:t>
            </a:r>
            <a:r>
              <a:rPr sz="2400" dirty="0">
                <a:latin typeface="Calibri"/>
                <a:cs typeface="Calibri"/>
              </a:rPr>
              <a:t> </a:t>
            </a:r>
            <a:r>
              <a:rPr sz="2400" spc="-25" dirty="0">
                <a:latin typeface="Calibri"/>
                <a:cs typeface="Calibri"/>
              </a:rPr>
              <a:t>cao</a:t>
            </a:r>
            <a:endParaRPr sz="2400">
              <a:latin typeface="Calibri"/>
              <a:cs typeface="Calibri"/>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p:nvPr/>
        </p:nvSpPr>
        <p:spPr>
          <a:xfrm>
            <a:off x="9357448" y="7017467"/>
            <a:ext cx="292735" cy="191135"/>
          </a:xfrm>
          <a:prstGeom prst="rect">
            <a:avLst/>
          </a:prstGeom>
        </p:spPr>
        <p:txBody>
          <a:bodyPr vert="horz" wrap="square" lIns="0" tIns="0" rIns="0" bIns="0" rtlCol="0">
            <a:spAutoFit/>
          </a:bodyPr>
          <a:lstStyle/>
          <a:p>
            <a:pPr marL="12700">
              <a:lnSpc>
                <a:spcPts val="1375"/>
              </a:lnSpc>
            </a:pPr>
            <a:r>
              <a:rPr sz="1300" spc="30" dirty="0">
                <a:solidFill>
                  <a:srgbClr val="898989"/>
                </a:solidFill>
                <a:latin typeface="Calibri"/>
                <a:cs typeface="Calibri"/>
              </a:rPr>
              <a:t>130</a:t>
            </a:r>
            <a:endParaRPr sz="1300">
              <a:latin typeface="Calibri"/>
              <a:cs typeface="Calibri"/>
            </a:endParaRPr>
          </a:p>
        </p:txBody>
      </p:sp>
      <p:sp>
        <p:nvSpPr>
          <p:cNvPr id="2" name="object 2"/>
          <p:cNvSpPr txBox="1">
            <a:spLocks noGrp="1"/>
          </p:cNvSpPr>
          <p:nvPr>
            <p:ph type="title"/>
          </p:nvPr>
        </p:nvSpPr>
        <p:spPr>
          <a:xfrm>
            <a:off x="3075889" y="357225"/>
            <a:ext cx="4525645" cy="1296035"/>
          </a:xfrm>
          <a:prstGeom prst="rect">
            <a:avLst/>
          </a:prstGeom>
        </p:spPr>
        <p:txBody>
          <a:bodyPr vert="horz" wrap="square" lIns="0" tIns="0" rIns="0" bIns="0" rtlCol="0">
            <a:spAutoFit/>
          </a:bodyPr>
          <a:lstStyle/>
          <a:p>
            <a:pPr marL="12700" marR="5080" indent="101600">
              <a:lnSpc>
                <a:spcPts val="5100"/>
              </a:lnSpc>
            </a:pPr>
            <a:r>
              <a:rPr lang="pl-PL" dirty="0"/>
              <a:t>Terapia Zhong </a:t>
            </a:r>
            <a:r>
              <a:rPr lang="pl-PL" dirty="0" err="1"/>
              <a:t>Liu</a:t>
            </a:r>
            <a:r>
              <a:rPr lang="pl-PL" dirty="0"/>
              <a:t> </a:t>
            </a:r>
            <a:r>
              <a:rPr lang="pl-PL" spc="-10" dirty="0"/>
              <a:t>oraz </a:t>
            </a:r>
            <a:r>
              <a:rPr lang="pl-PL" spc="10" dirty="0" err="1"/>
              <a:t>Zhu</a:t>
            </a:r>
            <a:r>
              <a:rPr lang="pl-PL" spc="10" dirty="0"/>
              <a:t> </a:t>
            </a:r>
            <a:r>
              <a:rPr lang="pl-PL" spc="-120" dirty="0" err="1"/>
              <a:t>Yu</a:t>
            </a:r>
            <a:r>
              <a:rPr lang="pl-PL" spc="-280" dirty="0"/>
              <a:t> </a:t>
            </a:r>
            <a:r>
              <a:rPr lang="pl-PL" spc="-95" dirty="0"/>
              <a:t>Tang</a:t>
            </a:r>
            <a:endParaRPr spc="-95" dirty="0"/>
          </a:p>
        </p:txBody>
      </p:sp>
      <p:sp>
        <p:nvSpPr>
          <p:cNvPr id="3" name="object 3"/>
          <p:cNvSpPr txBox="1"/>
          <p:nvPr/>
        </p:nvSpPr>
        <p:spPr>
          <a:xfrm>
            <a:off x="1030477" y="1784959"/>
            <a:ext cx="5134610" cy="4336415"/>
          </a:xfrm>
          <a:prstGeom prst="rect">
            <a:avLst/>
          </a:prstGeom>
        </p:spPr>
        <p:txBody>
          <a:bodyPr vert="horz" wrap="square" lIns="0" tIns="0" rIns="0" bIns="0" rtlCol="0">
            <a:spAutoFit/>
          </a:bodyPr>
          <a:lstStyle/>
          <a:p>
            <a:pPr marL="381000" indent="-368300">
              <a:lnSpc>
                <a:spcPct val="100000"/>
              </a:lnSpc>
              <a:buFont typeface="Arial"/>
              <a:buChar char="•"/>
              <a:tabLst>
                <a:tab pos="380365" algn="l"/>
                <a:tab pos="381000" algn="l"/>
              </a:tabLst>
            </a:pPr>
            <a:r>
              <a:rPr sz="2400" b="1" spc="-5" dirty="0">
                <a:latin typeface="Calibri"/>
                <a:cs typeface="Calibri"/>
              </a:rPr>
              <a:t>Shao Fu </a:t>
            </a:r>
            <a:r>
              <a:rPr sz="2400" b="1" spc="-15" dirty="0">
                <a:latin typeface="Calibri"/>
                <a:cs typeface="Calibri"/>
              </a:rPr>
              <a:t>Zhu </a:t>
            </a:r>
            <a:r>
              <a:rPr sz="2400" b="1" spc="-75" dirty="0">
                <a:latin typeface="Calibri"/>
                <a:cs typeface="Calibri"/>
              </a:rPr>
              <a:t>Yu</a:t>
            </a:r>
            <a:r>
              <a:rPr sz="2400" b="1" spc="-280" dirty="0">
                <a:latin typeface="Calibri"/>
                <a:cs typeface="Calibri"/>
              </a:rPr>
              <a:t> </a:t>
            </a:r>
            <a:r>
              <a:rPr sz="2400" b="1" spc="-45" dirty="0">
                <a:latin typeface="Calibri"/>
                <a:cs typeface="Calibri"/>
              </a:rPr>
              <a:t>Tang</a:t>
            </a:r>
            <a:endParaRPr sz="2400">
              <a:latin typeface="Calibri"/>
              <a:cs typeface="Calibri"/>
            </a:endParaRPr>
          </a:p>
          <a:p>
            <a:pPr>
              <a:lnSpc>
                <a:spcPct val="100000"/>
              </a:lnSpc>
              <a:spcBef>
                <a:spcPts val="20"/>
              </a:spcBef>
              <a:buFont typeface="Arial"/>
              <a:buChar char="•"/>
            </a:pPr>
            <a:endParaRPr sz="2350">
              <a:latin typeface="Times New Roman"/>
              <a:cs typeface="Times New Roman"/>
            </a:endParaRPr>
          </a:p>
          <a:p>
            <a:pPr marL="381000" indent="-368300">
              <a:lnSpc>
                <a:spcPct val="100000"/>
              </a:lnSpc>
              <a:buFont typeface="Arial"/>
              <a:buChar char="•"/>
              <a:tabLst>
                <a:tab pos="380365" algn="l"/>
                <a:tab pos="381000" algn="l"/>
              </a:tabLst>
            </a:pPr>
            <a:r>
              <a:rPr sz="2400" spc="-5" dirty="0">
                <a:latin typeface="Calibri"/>
                <a:cs typeface="Calibri"/>
              </a:rPr>
              <a:t>angelicae</a:t>
            </a:r>
            <a:r>
              <a:rPr sz="2400" spc="-245" dirty="0">
                <a:latin typeface="Calibri"/>
                <a:cs typeface="Calibri"/>
              </a:rPr>
              <a:t> </a:t>
            </a:r>
            <a:r>
              <a:rPr sz="2400" spc="10" dirty="0">
                <a:latin typeface="Calibri"/>
                <a:cs typeface="Calibri"/>
              </a:rPr>
              <a:t>sinensis</a:t>
            </a:r>
            <a:r>
              <a:rPr sz="2400" spc="-290" dirty="0">
                <a:latin typeface="Calibri"/>
                <a:cs typeface="Calibri"/>
              </a:rPr>
              <a:t> </a:t>
            </a:r>
            <a:r>
              <a:rPr sz="2400" spc="-5" dirty="0">
                <a:latin typeface="Calibri"/>
                <a:cs typeface="Calibri"/>
              </a:rPr>
              <a:t>radix</a:t>
            </a:r>
            <a:r>
              <a:rPr sz="2400" spc="-195" dirty="0">
                <a:latin typeface="Calibri"/>
                <a:cs typeface="Calibri"/>
              </a:rPr>
              <a:t> </a:t>
            </a:r>
            <a:r>
              <a:rPr sz="2400" spc="-465" dirty="0">
                <a:latin typeface="Calibri"/>
                <a:cs typeface="Calibri"/>
              </a:rPr>
              <a:t>&gt;      </a:t>
            </a:r>
            <a:r>
              <a:rPr sz="2400" spc="-455" dirty="0">
                <a:latin typeface="Calibri"/>
                <a:cs typeface="Calibri"/>
              </a:rPr>
              <a:t> </a:t>
            </a:r>
            <a:r>
              <a:rPr sz="2400" spc="5" dirty="0">
                <a:latin typeface="Calibri"/>
                <a:cs typeface="Calibri"/>
              </a:rPr>
              <a:t>dang</a:t>
            </a:r>
            <a:r>
              <a:rPr sz="2400" spc="-185" dirty="0">
                <a:latin typeface="Calibri"/>
                <a:cs typeface="Calibri"/>
              </a:rPr>
              <a:t> </a:t>
            </a:r>
            <a:r>
              <a:rPr sz="2400" dirty="0">
                <a:latin typeface="Calibri"/>
                <a:cs typeface="Calibri"/>
              </a:rPr>
              <a:t>gui</a:t>
            </a:r>
            <a:endParaRPr sz="2400">
              <a:latin typeface="Calibri"/>
              <a:cs typeface="Calibri"/>
            </a:endParaRPr>
          </a:p>
          <a:p>
            <a:pPr marL="381000" indent="-368300">
              <a:lnSpc>
                <a:spcPts val="2840"/>
              </a:lnSpc>
              <a:spcBef>
                <a:spcPts val="20"/>
              </a:spcBef>
              <a:buFont typeface="Arial"/>
              <a:buChar char="•"/>
              <a:tabLst>
                <a:tab pos="380365" algn="l"/>
                <a:tab pos="381000" algn="l"/>
              </a:tabLst>
            </a:pPr>
            <a:r>
              <a:rPr sz="2400" spc="10" dirty="0">
                <a:latin typeface="Calibri"/>
                <a:cs typeface="Calibri"/>
              </a:rPr>
              <a:t>ligusticii</a:t>
            </a:r>
            <a:r>
              <a:rPr sz="2400" spc="-305" dirty="0">
                <a:latin typeface="Calibri"/>
                <a:cs typeface="Calibri"/>
              </a:rPr>
              <a:t> </a:t>
            </a:r>
            <a:r>
              <a:rPr sz="2400" dirty="0">
                <a:latin typeface="Calibri"/>
                <a:cs typeface="Calibri"/>
              </a:rPr>
              <a:t>rhizoma</a:t>
            </a:r>
            <a:r>
              <a:rPr sz="2400" spc="-305" dirty="0">
                <a:latin typeface="Calibri"/>
                <a:cs typeface="Calibri"/>
              </a:rPr>
              <a:t> </a:t>
            </a:r>
            <a:r>
              <a:rPr sz="2400" spc="-465" dirty="0">
                <a:latin typeface="Calibri"/>
                <a:cs typeface="Calibri"/>
              </a:rPr>
              <a:t>&gt;    </a:t>
            </a:r>
            <a:r>
              <a:rPr sz="2400" spc="-409" dirty="0">
                <a:latin typeface="Calibri"/>
                <a:cs typeface="Calibri"/>
              </a:rPr>
              <a:t> </a:t>
            </a:r>
            <a:r>
              <a:rPr sz="2400" dirty="0">
                <a:latin typeface="Calibri"/>
                <a:cs typeface="Calibri"/>
              </a:rPr>
              <a:t>chuan</a:t>
            </a:r>
            <a:r>
              <a:rPr sz="2400" spc="-120" dirty="0">
                <a:latin typeface="Calibri"/>
                <a:cs typeface="Calibri"/>
              </a:rPr>
              <a:t> </a:t>
            </a:r>
            <a:r>
              <a:rPr sz="2400" spc="10" dirty="0">
                <a:latin typeface="Calibri"/>
                <a:cs typeface="Calibri"/>
              </a:rPr>
              <a:t>xiong</a:t>
            </a:r>
            <a:endParaRPr sz="2400">
              <a:latin typeface="Calibri"/>
              <a:cs typeface="Calibri"/>
            </a:endParaRPr>
          </a:p>
          <a:p>
            <a:pPr marL="381000" indent="-368300">
              <a:lnSpc>
                <a:spcPts val="2800"/>
              </a:lnSpc>
              <a:buFont typeface="Arial"/>
              <a:buChar char="•"/>
              <a:tabLst>
                <a:tab pos="380365" algn="l"/>
                <a:tab pos="381000" algn="l"/>
              </a:tabLst>
            </a:pPr>
            <a:r>
              <a:rPr sz="2400" spc="5" dirty="0">
                <a:latin typeface="Calibri"/>
                <a:cs typeface="Calibri"/>
              </a:rPr>
              <a:t>paeoniae</a:t>
            </a:r>
            <a:r>
              <a:rPr sz="2400" spc="-250" dirty="0">
                <a:latin typeface="Calibri"/>
                <a:cs typeface="Calibri"/>
              </a:rPr>
              <a:t> </a:t>
            </a:r>
            <a:r>
              <a:rPr sz="2400" spc="-10" dirty="0">
                <a:latin typeface="Calibri"/>
                <a:cs typeface="Calibri"/>
              </a:rPr>
              <a:t>rubrae</a:t>
            </a:r>
            <a:r>
              <a:rPr sz="2400" spc="-245" dirty="0">
                <a:latin typeface="Calibri"/>
                <a:cs typeface="Calibri"/>
              </a:rPr>
              <a:t> </a:t>
            </a:r>
            <a:r>
              <a:rPr sz="2400" spc="-5" dirty="0">
                <a:latin typeface="Calibri"/>
                <a:cs typeface="Calibri"/>
              </a:rPr>
              <a:t>radix</a:t>
            </a:r>
            <a:r>
              <a:rPr sz="2400" spc="-100" dirty="0">
                <a:latin typeface="Calibri"/>
                <a:cs typeface="Calibri"/>
              </a:rPr>
              <a:t> </a:t>
            </a:r>
            <a:r>
              <a:rPr sz="2400" spc="-465" dirty="0">
                <a:latin typeface="Calibri"/>
                <a:cs typeface="Calibri"/>
              </a:rPr>
              <a:t>&gt;    </a:t>
            </a:r>
            <a:r>
              <a:rPr sz="2400" spc="-405" dirty="0">
                <a:latin typeface="Calibri"/>
                <a:cs typeface="Calibri"/>
              </a:rPr>
              <a:t> </a:t>
            </a:r>
            <a:r>
              <a:rPr sz="2400" spc="5" dirty="0">
                <a:latin typeface="Calibri"/>
                <a:cs typeface="Calibri"/>
              </a:rPr>
              <a:t>chi</a:t>
            </a:r>
            <a:r>
              <a:rPr sz="2400" spc="-105" dirty="0">
                <a:latin typeface="Calibri"/>
                <a:cs typeface="Calibri"/>
              </a:rPr>
              <a:t> </a:t>
            </a:r>
            <a:r>
              <a:rPr sz="2400" spc="-15" dirty="0">
                <a:latin typeface="Calibri"/>
                <a:cs typeface="Calibri"/>
              </a:rPr>
              <a:t>shao</a:t>
            </a:r>
            <a:r>
              <a:rPr sz="2400" spc="-25" dirty="0">
                <a:latin typeface="Calibri"/>
                <a:cs typeface="Calibri"/>
              </a:rPr>
              <a:t> </a:t>
            </a:r>
            <a:r>
              <a:rPr sz="2400" spc="-15" dirty="0">
                <a:latin typeface="Calibri"/>
                <a:cs typeface="Calibri"/>
              </a:rPr>
              <a:t>yao</a:t>
            </a:r>
            <a:endParaRPr sz="2400">
              <a:latin typeface="Calibri"/>
              <a:cs typeface="Calibri"/>
            </a:endParaRPr>
          </a:p>
          <a:p>
            <a:pPr marL="381000" indent="-368300">
              <a:lnSpc>
                <a:spcPts val="2800"/>
              </a:lnSpc>
              <a:buFont typeface="Arial"/>
              <a:buChar char="•"/>
              <a:tabLst>
                <a:tab pos="380365" algn="l"/>
                <a:tab pos="381000" algn="l"/>
              </a:tabLst>
            </a:pPr>
            <a:r>
              <a:rPr sz="2400" spc="-5" dirty="0">
                <a:latin typeface="Calibri"/>
                <a:cs typeface="Calibri"/>
              </a:rPr>
              <a:t>foeniculum</a:t>
            </a:r>
            <a:r>
              <a:rPr sz="2400" spc="-265" dirty="0">
                <a:latin typeface="Calibri"/>
                <a:cs typeface="Calibri"/>
              </a:rPr>
              <a:t> </a:t>
            </a:r>
            <a:r>
              <a:rPr sz="2400" spc="-5" dirty="0">
                <a:latin typeface="Calibri"/>
                <a:cs typeface="Calibri"/>
              </a:rPr>
              <a:t>fructus</a:t>
            </a:r>
            <a:r>
              <a:rPr sz="2400" spc="-190" dirty="0">
                <a:latin typeface="Calibri"/>
                <a:cs typeface="Calibri"/>
              </a:rPr>
              <a:t> </a:t>
            </a:r>
            <a:r>
              <a:rPr sz="2400" spc="-465" dirty="0">
                <a:latin typeface="Calibri"/>
                <a:cs typeface="Calibri"/>
              </a:rPr>
              <a:t>&gt;      </a:t>
            </a:r>
            <a:r>
              <a:rPr sz="2400" spc="-450" dirty="0">
                <a:latin typeface="Calibri"/>
                <a:cs typeface="Calibri"/>
              </a:rPr>
              <a:t> </a:t>
            </a:r>
            <a:r>
              <a:rPr sz="2400" spc="-15" dirty="0">
                <a:latin typeface="Calibri"/>
                <a:cs typeface="Calibri"/>
              </a:rPr>
              <a:t>xiao</a:t>
            </a:r>
            <a:r>
              <a:rPr sz="2400" spc="-114" dirty="0">
                <a:latin typeface="Calibri"/>
                <a:cs typeface="Calibri"/>
              </a:rPr>
              <a:t> </a:t>
            </a:r>
            <a:r>
              <a:rPr sz="2400" spc="20" dirty="0">
                <a:latin typeface="Calibri"/>
                <a:cs typeface="Calibri"/>
              </a:rPr>
              <a:t>hui</a:t>
            </a:r>
            <a:r>
              <a:rPr sz="2400" spc="-200" dirty="0">
                <a:latin typeface="Calibri"/>
                <a:cs typeface="Calibri"/>
              </a:rPr>
              <a:t> </a:t>
            </a:r>
            <a:r>
              <a:rPr sz="2400" spc="-5" dirty="0">
                <a:latin typeface="Calibri"/>
                <a:cs typeface="Calibri"/>
              </a:rPr>
              <a:t>xiang</a:t>
            </a:r>
            <a:endParaRPr sz="2400">
              <a:latin typeface="Calibri"/>
              <a:cs typeface="Calibri"/>
            </a:endParaRPr>
          </a:p>
          <a:p>
            <a:pPr marL="381000" indent="-368300">
              <a:lnSpc>
                <a:spcPts val="2840"/>
              </a:lnSpc>
              <a:buFont typeface="Arial"/>
              <a:buChar char="•"/>
              <a:tabLst>
                <a:tab pos="380365" algn="l"/>
                <a:tab pos="381000" algn="l"/>
              </a:tabLst>
            </a:pPr>
            <a:r>
              <a:rPr sz="2400" spc="5" dirty="0">
                <a:latin typeface="Calibri"/>
                <a:cs typeface="Calibri"/>
              </a:rPr>
              <a:t>corydalis</a:t>
            </a:r>
            <a:r>
              <a:rPr sz="2400" spc="-295" dirty="0">
                <a:latin typeface="Calibri"/>
                <a:cs typeface="Calibri"/>
              </a:rPr>
              <a:t> </a:t>
            </a:r>
            <a:r>
              <a:rPr sz="2400" dirty="0">
                <a:latin typeface="Calibri"/>
                <a:cs typeface="Calibri"/>
              </a:rPr>
              <a:t>rhizoma</a:t>
            </a:r>
            <a:r>
              <a:rPr sz="2400" spc="-305" dirty="0">
                <a:latin typeface="Calibri"/>
                <a:cs typeface="Calibri"/>
              </a:rPr>
              <a:t> </a:t>
            </a:r>
            <a:r>
              <a:rPr sz="2400" spc="-465" dirty="0">
                <a:latin typeface="Calibri"/>
                <a:cs typeface="Calibri"/>
              </a:rPr>
              <a:t>&gt;       </a:t>
            </a:r>
            <a:r>
              <a:rPr sz="2400" spc="-15" dirty="0">
                <a:latin typeface="Calibri"/>
                <a:cs typeface="Calibri"/>
              </a:rPr>
              <a:t>yan</a:t>
            </a:r>
            <a:r>
              <a:rPr sz="2400" spc="-120" dirty="0">
                <a:latin typeface="Calibri"/>
                <a:cs typeface="Calibri"/>
              </a:rPr>
              <a:t> </a:t>
            </a:r>
            <a:r>
              <a:rPr sz="2400" spc="15" dirty="0">
                <a:latin typeface="Calibri"/>
                <a:cs typeface="Calibri"/>
              </a:rPr>
              <a:t>hu</a:t>
            </a:r>
            <a:r>
              <a:rPr sz="2400" spc="-120" dirty="0">
                <a:latin typeface="Calibri"/>
                <a:cs typeface="Calibri"/>
              </a:rPr>
              <a:t> </a:t>
            </a:r>
            <a:r>
              <a:rPr sz="2400" spc="-5" dirty="0">
                <a:latin typeface="Calibri"/>
                <a:cs typeface="Calibri"/>
              </a:rPr>
              <a:t>suo</a:t>
            </a:r>
            <a:endParaRPr sz="2400">
              <a:latin typeface="Calibri"/>
              <a:cs typeface="Calibri"/>
            </a:endParaRPr>
          </a:p>
          <a:p>
            <a:pPr marL="381000" indent="-368300">
              <a:lnSpc>
                <a:spcPts val="2840"/>
              </a:lnSpc>
              <a:spcBef>
                <a:spcPts val="20"/>
              </a:spcBef>
              <a:buFont typeface="Arial"/>
              <a:buChar char="•"/>
              <a:tabLst>
                <a:tab pos="380365" algn="l"/>
                <a:tab pos="381000" algn="l"/>
              </a:tabLst>
            </a:pPr>
            <a:r>
              <a:rPr sz="2400" spc="-15" dirty="0">
                <a:latin typeface="Calibri"/>
                <a:cs typeface="Calibri"/>
              </a:rPr>
              <a:t>faeces</a:t>
            </a:r>
            <a:r>
              <a:rPr sz="2400" spc="-105" dirty="0">
                <a:latin typeface="Calibri"/>
                <a:cs typeface="Calibri"/>
              </a:rPr>
              <a:t> </a:t>
            </a:r>
            <a:r>
              <a:rPr sz="2400" dirty="0">
                <a:latin typeface="Calibri"/>
                <a:cs typeface="Calibri"/>
              </a:rPr>
              <a:t>trogopterum</a:t>
            </a:r>
            <a:r>
              <a:rPr sz="2400" spc="-180" dirty="0">
                <a:latin typeface="Calibri"/>
                <a:cs typeface="Calibri"/>
              </a:rPr>
              <a:t> </a:t>
            </a:r>
            <a:r>
              <a:rPr sz="2400" spc="-465" dirty="0">
                <a:latin typeface="Calibri"/>
                <a:cs typeface="Calibri"/>
              </a:rPr>
              <a:t>&gt;  </a:t>
            </a:r>
            <a:r>
              <a:rPr sz="2400" spc="-450" dirty="0">
                <a:latin typeface="Calibri"/>
                <a:cs typeface="Calibri"/>
              </a:rPr>
              <a:t> </a:t>
            </a:r>
            <a:r>
              <a:rPr sz="2400" spc="-10" dirty="0">
                <a:latin typeface="Calibri"/>
                <a:cs typeface="Calibri"/>
              </a:rPr>
              <a:t>wu</a:t>
            </a:r>
            <a:r>
              <a:rPr sz="2400" spc="-30" dirty="0">
                <a:latin typeface="Calibri"/>
                <a:cs typeface="Calibri"/>
              </a:rPr>
              <a:t> </a:t>
            </a:r>
            <a:r>
              <a:rPr sz="2400" spc="30" dirty="0">
                <a:latin typeface="Calibri"/>
                <a:cs typeface="Calibri"/>
              </a:rPr>
              <a:t>ling</a:t>
            </a:r>
            <a:r>
              <a:rPr sz="2400" spc="-290" dirty="0">
                <a:latin typeface="Calibri"/>
                <a:cs typeface="Calibri"/>
              </a:rPr>
              <a:t> </a:t>
            </a:r>
            <a:r>
              <a:rPr sz="2400" spc="-5" dirty="0">
                <a:latin typeface="Calibri"/>
                <a:cs typeface="Calibri"/>
              </a:rPr>
              <a:t>zhi</a:t>
            </a:r>
            <a:endParaRPr sz="2400">
              <a:latin typeface="Calibri"/>
              <a:cs typeface="Calibri"/>
            </a:endParaRPr>
          </a:p>
          <a:p>
            <a:pPr marL="381000" indent="-368300">
              <a:lnSpc>
                <a:spcPts val="2800"/>
              </a:lnSpc>
              <a:buFont typeface="Arial"/>
              <a:buChar char="•"/>
              <a:tabLst>
                <a:tab pos="380365" algn="l"/>
                <a:tab pos="381000" algn="l"/>
              </a:tabLst>
            </a:pPr>
            <a:r>
              <a:rPr sz="2400" spc="25" dirty="0">
                <a:latin typeface="Calibri"/>
                <a:cs typeface="Calibri"/>
              </a:rPr>
              <a:t>pollen</a:t>
            </a:r>
            <a:r>
              <a:rPr sz="2400" spc="-120" dirty="0">
                <a:latin typeface="Calibri"/>
                <a:cs typeface="Calibri"/>
              </a:rPr>
              <a:t> </a:t>
            </a:r>
            <a:r>
              <a:rPr sz="2400" spc="-15" dirty="0">
                <a:latin typeface="Calibri"/>
                <a:cs typeface="Calibri"/>
              </a:rPr>
              <a:t>typhae</a:t>
            </a:r>
            <a:r>
              <a:rPr sz="2400" spc="-250" dirty="0">
                <a:latin typeface="Calibri"/>
                <a:cs typeface="Calibri"/>
              </a:rPr>
              <a:t> </a:t>
            </a:r>
            <a:r>
              <a:rPr sz="2400" spc="-465" dirty="0">
                <a:latin typeface="Calibri"/>
                <a:cs typeface="Calibri"/>
              </a:rPr>
              <a:t>&gt;    </a:t>
            </a:r>
            <a:r>
              <a:rPr sz="2400" spc="-405" dirty="0">
                <a:latin typeface="Calibri"/>
                <a:cs typeface="Calibri"/>
              </a:rPr>
              <a:t> </a:t>
            </a:r>
            <a:r>
              <a:rPr sz="2400" spc="15" dirty="0">
                <a:latin typeface="Calibri"/>
                <a:cs typeface="Calibri"/>
              </a:rPr>
              <a:t>pu</a:t>
            </a:r>
            <a:r>
              <a:rPr sz="2400" spc="-120" dirty="0">
                <a:latin typeface="Calibri"/>
                <a:cs typeface="Calibri"/>
              </a:rPr>
              <a:t> </a:t>
            </a:r>
            <a:r>
              <a:rPr sz="2400" spc="15" dirty="0">
                <a:latin typeface="Calibri"/>
                <a:cs typeface="Calibri"/>
              </a:rPr>
              <a:t>huang</a:t>
            </a:r>
            <a:endParaRPr sz="2400">
              <a:latin typeface="Calibri"/>
              <a:cs typeface="Calibri"/>
            </a:endParaRPr>
          </a:p>
          <a:p>
            <a:pPr marL="381000" indent="-368300">
              <a:lnSpc>
                <a:spcPts val="2800"/>
              </a:lnSpc>
              <a:buFont typeface="Arial"/>
              <a:buChar char="•"/>
              <a:tabLst>
                <a:tab pos="380365" algn="l"/>
                <a:tab pos="381000" algn="l"/>
              </a:tabLst>
            </a:pPr>
            <a:r>
              <a:rPr sz="2400" spc="-15" dirty="0">
                <a:latin typeface="Calibri"/>
                <a:cs typeface="Calibri"/>
              </a:rPr>
              <a:t>myrrhae </a:t>
            </a:r>
            <a:r>
              <a:rPr sz="2400" spc="-10" dirty="0">
                <a:latin typeface="Calibri"/>
                <a:cs typeface="Calibri"/>
              </a:rPr>
              <a:t>gummi </a:t>
            </a:r>
            <a:r>
              <a:rPr sz="2400" spc="-465" dirty="0">
                <a:latin typeface="Calibri"/>
                <a:cs typeface="Calibri"/>
              </a:rPr>
              <a:t>&gt;      </a:t>
            </a:r>
            <a:r>
              <a:rPr sz="2400" spc="-10" dirty="0">
                <a:latin typeface="Calibri"/>
                <a:cs typeface="Calibri"/>
              </a:rPr>
              <a:t>mo</a:t>
            </a:r>
            <a:r>
              <a:rPr sz="2400" spc="-305" dirty="0">
                <a:latin typeface="Calibri"/>
                <a:cs typeface="Calibri"/>
              </a:rPr>
              <a:t> </a:t>
            </a:r>
            <a:r>
              <a:rPr sz="2400" spc="-15" dirty="0">
                <a:latin typeface="Calibri"/>
                <a:cs typeface="Calibri"/>
              </a:rPr>
              <a:t>yao</a:t>
            </a:r>
            <a:endParaRPr sz="2400">
              <a:latin typeface="Calibri"/>
              <a:cs typeface="Calibri"/>
            </a:endParaRPr>
          </a:p>
          <a:p>
            <a:pPr marL="381000" indent="-368300">
              <a:lnSpc>
                <a:spcPts val="2840"/>
              </a:lnSpc>
              <a:buFont typeface="Arial"/>
              <a:buChar char="•"/>
              <a:tabLst>
                <a:tab pos="380365" algn="l"/>
                <a:tab pos="381000" algn="l"/>
              </a:tabLst>
            </a:pPr>
            <a:r>
              <a:rPr sz="2400" dirty="0">
                <a:latin typeface="Calibri"/>
                <a:cs typeface="Calibri"/>
              </a:rPr>
              <a:t>cinnamomi</a:t>
            </a:r>
            <a:r>
              <a:rPr sz="2400" spc="-204" dirty="0">
                <a:latin typeface="Calibri"/>
                <a:cs typeface="Calibri"/>
              </a:rPr>
              <a:t> </a:t>
            </a:r>
            <a:r>
              <a:rPr sz="2400" spc="-5" dirty="0">
                <a:latin typeface="Calibri"/>
                <a:cs typeface="Calibri"/>
              </a:rPr>
              <a:t>cortex</a:t>
            </a:r>
            <a:r>
              <a:rPr sz="2400" spc="-295" dirty="0">
                <a:latin typeface="Calibri"/>
                <a:cs typeface="Calibri"/>
              </a:rPr>
              <a:t> </a:t>
            </a:r>
            <a:r>
              <a:rPr sz="2400" spc="-465" dirty="0">
                <a:latin typeface="Calibri"/>
                <a:cs typeface="Calibri"/>
              </a:rPr>
              <a:t>&gt;    </a:t>
            </a:r>
            <a:r>
              <a:rPr sz="2400" spc="-405" dirty="0">
                <a:latin typeface="Calibri"/>
                <a:cs typeface="Calibri"/>
              </a:rPr>
              <a:t> </a:t>
            </a:r>
            <a:r>
              <a:rPr sz="2400" spc="-5" dirty="0">
                <a:latin typeface="Calibri"/>
                <a:cs typeface="Calibri"/>
              </a:rPr>
              <a:t>rou</a:t>
            </a:r>
            <a:r>
              <a:rPr sz="2400" spc="-120" dirty="0">
                <a:latin typeface="Calibri"/>
                <a:cs typeface="Calibri"/>
              </a:rPr>
              <a:t> </a:t>
            </a:r>
            <a:r>
              <a:rPr sz="2400" dirty="0">
                <a:latin typeface="Calibri"/>
                <a:cs typeface="Calibri"/>
              </a:rPr>
              <a:t>gui</a:t>
            </a:r>
            <a:endParaRPr sz="2400">
              <a:latin typeface="Calibri"/>
              <a:cs typeface="Calibri"/>
            </a:endParaRPr>
          </a:p>
          <a:p>
            <a:pPr marL="381000" indent="-368300">
              <a:lnSpc>
                <a:spcPct val="100000"/>
              </a:lnSpc>
              <a:spcBef>
                <a:spcPts val="20"/>
              </a:spcBef>
              <a:buFont typeface="Arial"/>
              <a:buChar char="•"/>
              <a:tabLst>
                <a:tab pos="380365" algn="l"/>
                <a:tab pos="381000" algn="l"/>
              </a:tabLst>
            </a:pPr>
            <a:r>
              <a:rPr sz="2400" spc="5" dirty="0">
                <a:latin typeface="Calibri"/>
                <a:cs typeface="Calibri"/>
              </a:rPr>
              <a:t>zingiberis</a:t>
            </a:r>
            <a:r>
              <a:rPr sz="2400" spc="-290" dirty="0">
                <a:latin typeface="Calibri"/>
                <a:cs typeface="Calibri"/>
              </a:rPr>
              <a:t> </a:t>
            </a:r>
            <a:r>
              <a:rPr sz="2400" dirty="0">
                <a:latin typeface="Calibri"/>
                <a:cs typeface="Calibri"/>
              </a:rPr>
              <a:t>officinalis</a:t>
            </a:r>
            <a:r>
              <a:rPr sz="2400" spc="-290" dirty="0">
                <a:latin typeface="Calibri"/>
                <a:cs typeface="Calibri"/>
              </a:rPr>
              <a:t> </a:t>
            </a:r>
            <a:r>
              <a:rPr sz="2400" dirty="0">
                <a:latin typeface="Calibri"/>
                <a:cs typeface="Calibri"/>
              </a:rPr>
              <a:t>rhizoma</a:t>
            </a:r>
            <a:r>
              <a:rPr sz="2400" spc="-300" dirty="0">
                <a:latin typeface="Calibri"/>
                <a:cs typeface="Calibri"/>
              </a:rPr>
              <a:t> </a:t>
            </a:r>
            <a:r>
              <a:rPr sz="2400" spc="-465" dirty="0">
                <a:latin typeface="Calibri"/>
                <a:cs typeface="Calibri"/>
              </a:rPr>
              <a:t>&gt;      </a:t>
            </a:r>
            <a:r>
              <a:rPr sz="2400" spc="-459" dirty="0">
                <a:latin typeface="Calibri"/>
                <a:cs typeface="Calibri"/>
              </a:rPr>
              <a:t> </a:t>
            </a:r>
            <a:r>
              <a:rPr sz="2400" spc="-30" dirty="0">
                <a:latin typeface="Calibri"/>
                <a:cs typeface="Calibri"/>
              </a:rPr>
              <a:t>gan</a:t>
            </a:r>
            <a:r>
              <a:rPr sz="2400" spc="-114" dirty="0">
                <a:latin typeface="Calibri"/>
                <a:cs typeface="Calibri"/>
              </a:rPr>
              <a:t> </a:t>
            </a:r>
            <a:r>
              <a:rPr sz="2400" spc="10" dirty="0">
                <a:latin typeface="Calibri"/>
                <a:cs typeface="Calibri"/>
              </a:rPr>
              <a:t>jiang</a:t>
            </a:r>
            <a:endParaRPr sz="24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13</a:t>
            </a:fld>
            <a:endParaRPr spc="-5" dirty="0"/>
          </a:p>
        </p:txBody>
      </p:sp>
      <p:sp>
        <p:nvSpPr>
          <p:cNvPr id="2" name="object 2"/>
          <p:cNvSpPr txBox="1">
            <a:spLocks noGrp="1"/>
          </p:cNvSpPr>
          <p:nvPr>
            <p:ph type="title"/>
          </p:nvPr>
        </p:nvSpPr>
        <p:spPr>
          <a:xfrm>
            <a:off x="3164751" y="357225"/>
            <a:ext cx="4347845" cy="1308050"/>
          </a:xfrm>
          <a:prstGeom prst="rect">
            <a:avLst/>
          </a:prstGeom>
        </p:spPr>
        <p:txBody>
          <a:bodyPr vert="horz" wrap="square" lIns="0" tIns="0" rIns="0" bIns="0" rtlCol="0">
            <a:spAutoFit/>
          </a:bodyPr>
          <a:lstStyle/>
          <a:p>
            <a:pPr marL="481965" marR="5080" indent="-469900">
              <a:lnSpc>
                <a:spcPts val="5100"/>
              </a:lnSpc>
            </a:pPr>
            <a:r>
              <a:rPr lang="pl-PL" spc="-25" dirty="0" smtClean="0"/>
              <a:t>Strategie Leczenia </a:t>
            </a:r>
            <a:r>
              <a:rPr dirty="0" err="1" smtClean="0"/>
              <a:t>Zhong</a:t>
            </a:r>
            <a:r>
              <a:rPr spc="-135" dirty="0" smtClean="0"/>
              <a:t> </a:t>
            </a:r>
            <a:r>
              <a:rPr spc="5" dirty="0"/>
              <a:t>Liu</a:t>
            </a:r>
          </a:p>
        </p:txBody>
      </p:sp>
      <p:sp>
        <p:nvSpPr>
          <p:cNvPr id="3" name="object 3"/>
          <p:cNvSpPr txBox="1"/>
          <p:nvPr/>
        </p:nvSpPr>
        <p:spPr>
          <a:xfrm>
            <a:off x="1030477" y="1759584"/>
            <a:ext cx="8482330" cy="4179349"/>
          </a:xfrm>
          <a:prstGeom prst="rect">
            <a:avLst/>
          </a:prstGeom>
        </p:spPr>
        <p:txBody>
          <a:bodyPr vert="horz" wrap="square" lIns="0" tIns="0" rIns="0" bIns="0" rtlCol="0">
            <a:spAutoFit/>
          </a:bodyPr>
          <a:lstStyle/>
          <a:p>
            <a:pPr marL="381000" indent="-368300">
              <a:lnSpc>
                <a:spcPct val="100000"/>
              </a:lnSpc>
              <a:buFont typeface="Arial"/>
              <a:buChar char="•"/>
              <a:tabLst>
                <a:tab pos="380365" algn="l"/>
                <a:tab pos="381000" algn="l"/>
              </a:tabLst>
            </a:pPr>
            <a:r>
              <a:rPr lang="pl-PL" sz="3200" b="1" spc="-10" dirty="0" smtClean="0">
                <a:latin typeface="Calibri"/>
                <a:cs typeface="Calibri"/>
              </a:rPr>
              <a:t>Część trzecia strategii leczenia</a:t>
            </a:r>
            <a:endParaRPr sz="3200" dirty="0">
              <a:latin typeface="Calibri"/>
              <a:cs typeface="Calibri"/>
            </a:endParaRPr>
          </a:p>
          <a:p>
            <a:pPr>
              <a:lnSpc>
                <a:spcPct val="100000"/>
              </a:lnSpc>
              <a:spcBef>
                <a:spcPts val="10"/>
              </a:spcBef>
              <a:buFont typeface="Arial"/>
              <a:buChar char="•"/>
            </a:pPr>
            <a:endParaRPr sz="3350" dirty="0">
              <a:latin typeface="Times New Roman"/>
              <a:cs typeface="Times New Roman"/>
            </a:endParaRPr>
          </a:p>
          <a:p>
            <a:pPr marL="381000" indent="-368300">
              <a:lnSpc>
                <a:spcPct val="100000"/>
              </a:lnSpc>
              <a:buFont typeface="Arial"/>
              <a:buChar char="•"/>
              <a:tabLst>
                <a:tab pos="380365" algn="l"/>
                <a:tab pos="381000" algn="l"/>
              </a:tabLst>
            </a:pPr>
            <a:r>
              <a:rPr sz="3200" spc="-320" dirty="0">
                <a:latin typeface="Calibri"/>
                <a:cs typeface="Calibri"/>
              </a:rPr>
              <a:t>1&gt;  </a:t>
            </a:r>
            <a:r>
              <a:rPr lang="pl-PL" sz="3200" spc="30" dirty="0" smtClean="0">
                <a:latin typeface="Calibri"/>
                <a:cs typeface="Calibri"/>
              </a:rPr>
              <a:t>Zastosuj recepturę przed operacją</a:t>
            </a:r>
            <a:endParaRPr sz="3200" dirty="0">
              <a:latin typeface="Calibri"/>
              <a:cs typeface="Calibri"/>
            </a:endParaRPr>
          </a:p>
          <a:p>
            <a:pPr marL="381000" marR="5080" indent="-368300">
              <a:lnSpc>
                <a:spcPct val="78200"/>
              </a:lnSpc>
              <a:spcBef>
                <a:spcPts val="894"/>
              </a:spcBef>
              <a:buFont typeface="Arial"/>
              <a:buChar char="•"/>
              <a:tabLst>
                <a:tab pos="380365" algn="l"/>
                <a:tab pos="381000" algn="l"/>
              </a:tabLst>
            </a:pPr>
            <a:r>
              <a:rPr sz="3200" spc="-320" dirty="0">
                <a:latin typeface="Calibri"/>
                <a:cs typeface="Calibri"/>
              </a:rPr>
              <a:t>2&gt; </a:t>
            </a:r>
            <a:r>
              <a:rPr lang="pl-PL" sz="3200" spc="30" dirty="0" smtClean="0">
                <a:latin typeface="Calibri"/>
                <a:cs typeface="Calibri"/>
              </a:rPr>
              <a:t>Zastosuj recepturę po operacji by przeciwdziałać zastojowi Qi i </a:t>
            </a:r>
            <a:r>
              <a:rPr lang="pl-PL" sz="3200" spc="30" dirty="0" err="1" smtClean="0">
                <a:latin typeface="Calibri"/>
                <a:cs typeface="Calibri"/>
              </a:rPr>
              <a:t>Xue</a:t>
            </a:r>
            <a:endParaRPr sz="3200" dirty="0">
              <a:latin typeface="Calibri"/>
              <a:cs typeface="Calibri"/>
            </a:endParaRPr>
          </a:p>
          <a:p>
            <a:pPr marL="381000" indent="-368300">
              <a:lnSpc>
                <a:spcPts val="3470"/>
              </a:lnSpc>
              <a:spcBef>
                <a:spcPts val="60"/>
              </a:spcBef>
              <a:buFont typeface="Arial"/>
              <a:buChar char="•"/>
              <a:tabLst>
                <a:tab pos="380365" algn="l"/>
                <a:tab pos="381000" algn="l"/>
              </a:tabLst>
            </a:pPr>
            <a:r>
              <a:rPr sz="3200" spc="-320" dirty="0">
                <a:latin typeface="Calibri"/>
                <a:cs typeface="Calibri"/>
              </a:rPr>
              <a:t>3&gt; </a:t>
            </a:r>
            <a:r>
              <a:rPr lang="pl-PL" sz="3200" spc="30" dirty="0" smtClean="0">
                <a:latin typeface="Calibri"/>
                <a:cs typeface="Calibri"/>
              </a:rPr>
              <a:t>Zastosuj recepturę leczącą przyczyny nowotworu</a:t>
            </a:r>
            <a:r>
              <a:rPr sz="3200" dirty="0" smtClean="0">
                <a:latin typeface="Calibri"/>
                <a:cs typeface="Calibri"/>
              </a:rPr>
              <a:t>– </a:t>
            </a:r>
            <a:r>
              <a:rPr lang="pl-PL" sz="3200" spc="-5" dirty="0" smtClean="0">
                <a:latin typeface="Calibri"/>
                <a:cs typeface="Calibri"/>
              </a:rPr>
              <a:t>leczenie</a:t>
            </a:r>
            <a:r>
              <a:rPr sz="3200" spc="-5" dirty="0" smtClean="0">
                <a:latin typeface="Calibri"/>
                <a:cs typeface="Calibri"/>
              </a:rPr>
              <a:t> </a:t>
            </a:r>
            <a:r>
              <a:rPr sz="3200" spc="-5" dirty="0">
                <a:latin typeface="Calibri"/>
                <a:cs typeface="Calibri"/>
              </a:rPr>
              <a:t>BEN </a:t>
            </a:r>
            <a:r>
              <a:rPr sz="3200" dirty="0">
                <a:latin typeface="Calibri"/>
                <a:cs typeface="Calibri"/>
              </a:rPr>
              <a:t>– </a:t>
            </a:r>
            <a:r>
              <a:rPr lang="pl-PL" sz="3200" spc="10" dirty="0" smtClean="0">
                <a:latin typeface="Calibri"/>
                <a:cs typeface="Calibri"/>
              </a:rPr>
              <a:t>korzenia</a:t>
            </a:r>
            <a:endParaRPr sz="3200" dirty="0">
              <a:latin typeface="Calibri"/>
              <a:cs typeface="Calibri"/>
            </a:endParaRPr>
          </a:p>
          <a:p>
            <a:pPr marL="381000" marR="17145" indent="-368300">
              <a:lnSpc>
                <a:spcPts val="3100"/>
              </a:lnSpc>
              <a:spcBef>
                <a:spcPts val="700"/>
              </a:spcBef>
              <a:buFont typeface="Arial"/>
              <a:buChar char="•"/>
              <a:tabLst>
                <a:tab pos="380365" algn="l"/>
                <a:tab pos="381000" algn="l"/>
              </a:tabLst>
            </a:pPr>
            <a:r>
              <a:rPr sz="3200" spc="-320" dirty="0">
                <a:latin typeface="Calibri"/>
                <a:cs typeface="Calibri"/>
              </a:rPr>
              <a:t>4&gt; </a:t>
            </a:r>
            <a:r>
              <a:rPr lang="pl-PL" sz="3200" spc="30" dirty="0" smtClean="0">
                <a:latin typeface="Calibri"/>
                <a:cs typeface="Calibri"/>
              </a:rPr>
              <a:t>Zastosuj recepturę leczącą gałęzie choroby lub efekty uboczne leczenia zachodniego</a:t>
            </a:r>
            <a:endParaRPr sz="3200" dirty="0">
              <a:latin typeface="Calibri"/>
              <a:cs typeface="Calibri"/>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130</a:t>
            </a:fld>
            <a:endParaRPr spc="-5" dirty="0"/>
          </a:p>
        </p:txBody>
      </p:sp>
      <p:sp>
        <p:nvSpPr>
          <p:cNvPr id="2" name="object 2"/>
          <p:cNvSpPr txBox="1">
            <a:spLocks noGrp="1"/>
          </p:cNvSpPr>
          <p:nvPr>
            <p:ph type="title"/>
          </p:nvPr>
        </p:nvSpPr>
        <p:spPr>
          <a:xfrm>
            <a:off x="3075889" y="357225"/>
            <a:ext cx="4525645" cy="1296035"/>
          </a:xfrm>
          <a:prstGeom prst="rect">
            <a:avLst/>
          </a:prstGeom>
        </p:spPr>
        <p:txBody>
          <a:bodyPr vert="horz" wrap="square" lIns="0" tIns="0" rIns="0" bIns="0" rtlCol="0">
            <a:spAutoFit/>
          </a:bodyPr>
          <a:lstStyle/>
          <a:p>
            <a:pPr marL="12700" marR="5080" indent="101600">
              <a:lnSpc>
                <a:spcPts val="5100"/>
              </a:lnSpc>
            </a:pPr>
            <a:r>
              <a:rPr lang="pl-PL" dirty="0"/>
              <a:t>Terapia Zhong </a:t>
            </a:r>
            <a:r>
              <a:rPr lang="pl-PL" dirty="0" err="1"/>
              <a:t>Liu</a:t>
            </a:r>
            <a:r>
              <a:rPr lang="pl-PL" dirty="0"/>
              <a:t> </a:t>
            </a:r>
            <a:r>
              <a:rPr lang="pl-PL" spc="-10" dirty="0"/>
              <a:t>oraz </a:t>
            </a:r>
            <a:r>
              <a:rPr lang="pl-PL" spc="10" dirty="0" err="1"/>
              <a:t>Zhu</a:t>
            </a:r>
            <a:r>
              <a:rPr lang="pl-PL" spc="10" dirty="0"/>
              <a:t> </a:t>
            </a:r>
            <a:r>
              <a:rPr lang="pl-PL" spc="-120" dirty="0" err="1"/>
              <a:t>Yu</a:t>
            </a:r>
            <a:r>
              <a:rPr lang="pl-PL" spc="-280" dirty="0"/>
              <a:t> </a:t>
            </a:r>
            <a:r>
              <a:rPr lang="pl-PL" spc="-95" dirty="0"/>
              <a:t>Tang</a:t>
            </a:r>
            <a:endParaRPr spc="-95" dirty="0"/>
          </a:p>
        </p:txBody>
      </p:sp>
      <p:sp>
        <p:nvSpPr>
          <p:cNvPr id="3" name="object 3"/>
          <p:cNvSpPr txBox="1"/>
          <p:nvPr/>
        </p:nvSpPr>
        <p:spPr>
          <a:xfrm>
            <a:off x="1030477" y="1797646"/>
            <a:ext cx="5372735" cy="4582160"/>
          </a:xfrm>
          <a:prstGeom prst="rect">
            <a:avLst/>
          </a:prstGeom>
        </p:spPr>
        <p:txBody>
          <a:bodyPr vert="horz" wrap="square" lIns="0" tIns="0" rIns="0" bIns="0" rtlCol="0">
            <a:spAutoFit/>
          </a:bodyPr>
          <a:lstStyle/>
          <a:p>
            <a:pPr marL="381000" indent="-368300">
              <a:lnSpc>
                <a:spcPct val="100000"/>
              </a:lnSpc>
              <a:buFont typeface="Arial"/>
              <a:buChar char="•"/>
              <a:tabLst>
                <a:tab pos="380365" algn="l"/>
                <a:tab pos="381000" algn="l"/>
              </a:tabLst>
            </a:pPr>
            <a:r>
              <a:rPr sz="2100" b="1" dirty="0">
                <a:latin typeface="Calibri"/>
                <a:cs typeface="Calibri"/>
              </a:rPr>
              <a:t>Shen </a:t>
            </a:r>
            <a:r>
              <a:rPr sz="2100" b="1" spc="-80" dirty="0">
                <a:latin typeface="Calibri"/>
                <a:cs typeface="Calibri"/>
              </a:rPr>
              <a:t>Tong  </a:t>
            </a:r>
            <a:r>
              <a:rPr sz="2100" b="1" spc="-15" dirty="0">
                <a:latin typeface="Calibri"/>
                <a:cs typeface="Calibri"/>
              </a:rPr>
              <a:t>Zhu </a:t>
            </a:r>
            <a:r>
              <a:rPr sz="2100" b="1" spc="-50" dirty="0">
                <a:latin typeface="Calibri"/>
                <a:cs typeface="Calibri"/>
              </a:rPr>
              <a:t>Yu</a:t>
            </a:r>
            <a:r>
              <a:rPr sz="2100" b="1" spc="80" dirty="0">
                <a:latin typeface="Calibri"/>
                <a:cs typeface="Calibri"/>
              </a:rPr>
              <a:t> </a:t>
            </a:r>
            <a:r>
              <a:rPr sz="2100" b="1" spc="-80" dirty="0">
                <a:latin typeface="Calibri"/>
                <a:cs typeface="Calibri"/>
              </a:rPr>
              <a:t>Tang</a:t>
            </a:r>
            <a:endParaRPr sz="2100">
              <a:latin typeface="Calibri"/>
              <a:cs typeface="Calibri"/>
            </a:endParaRPr>
          </a:p>
          <a:p>
            <a:pPr>
              <a:lnSpc>
                <a:spcPct val="100000"/>
              </a:lnSpc>
              <a:spcBef>
                <a:spcPts val="35"/>
              </a:spcBef>
              <a:buFont typeface="Arial"/>
              <a:buChar char="•"/>
            </a:pPr>
            <a:endParaRPr sz="2300">
              <a:latin typeface="Times New Roman"/>
              <a:cs typeface="Times New Roman"/>
            </a:endParaRPr>
          </a:p>
          <a:p>
            <a:pPr marL="381000" indent="-368300">
              <a:lnSpc>
                <a:spcPts val="2510"/>
              </a:lnSpc>
              <a:buFont typeface="Arial"/>
              <a:buChar char="•"/>
              <a:tabLst>
                <a:tab pos="380365" algn="l"/>
                <a:tab pos="381000" algn="l"/>
              </a:tabLst>
            </a:pPr>
            <a:r>
              <a:rPr sz="2100" spc="-15" dirty="0">
                <a:latin typeface="Calibri"/>
                <a:cs typeface="Calibri"/>
              </a:rPr>
              <a:t>persicae </a:t>
            </a:r>
            <a:r>
              <a:rPr sz="2100" spc="-25" dirty="0">
                <a:latin typeface="Calibri"/>
                <a:cs typeface="Calibri"/>
              </a:rPr>
              <a:t>semen  </a:t>
            </a:r>
            <a:r>
              <a:rPr sz="2100" spc="-405" dirty="0">
                <a:latin typeface="Calibri"/>
                <a:cs typeface="Calibri"/>
              </a:rPr>
              <a:t>&gt;      </a:t>
            </a:r>
            <a:r>
              <a:rPr sz="2100" spc="-10" dirty="0">
                <a:latin typeface="Calibri"/>
                <a:cs typeface="Calibri"/>
              </a:rPr>
              <a:t>tao</a:t>
            </a:r>
            <a:r>
              <a:rPr sz="2100" spc="100" dirty="0">
                <a:latin typeface="Calibri"/>
                <a:cs typeface="Calibri"/>
              </a:rPr>
              <a:t> </a:t>
            </a:r>
            <a:r>
              <a:rPr sz="2100" spc="-30" dirty="0">
                <a:latin typeface="Calibri"/>
                <a:cs typeface="Calibri"/>
              </a:rPr>
              <a:t>ren</a:t>
            </a:r>
            <a:endParaRPr sz="2100">
              <a:latin typeface="Calibri"/>
              <a:cs typeface="Calibri"/>
            </a:endParaRPr>
          </a:p>
          <a:p>
            <a:pPr marL="381000" indent="-368300">
              <a:lnSpc>
                <a:spcPts val="2510"/>
              </a:lnSpc>
              <a:buFont typeface="Arial"/>
              <a:buChar char="•"/>
              <a:tabLst>
                <a:tab pos="380365" algn="l"/>
                <a:tab pos="381000" algn="l"/>
              </a:tabLst>
            </a:pPr>
            <a:r>
              <a:rPr sz="2100" spc="-5" dirty="0">
                <a:latin typeface="Calibri"/>
                <a:cs typeface="Calibri"/>
              </a:rPr>
              <a:t>carthami </a:t>
            </a:r>
            <a:r>
              <a:rPr sz="2100" spc="-15" dirty="0">
                <a:latin typeface="Calibri"/>
                <a:cs typeface="Calibri"/>
              </a:rPr>
              <a:t>flos </a:t>
            </a:r>
            <a:r>
              <a:rPr sz="2100" spc="-405" dirty="0">
                <a:latin typeface="Calibri"/>
                <a:cs typeface="Calibri"/>
              </a:rPr>
              <a:t>&gt;        </a:t>
            </a:r>
            <a:r>
              <a:rPr sz="2100" spc="-10" dirty="0">
                <a:latin typeface="Calibri"/>
                <a:cs typeface="Calibri"/>
              </a:rPr>
              <a:t>hong</a:t>
            </a:r>
            <a:r>
              <a:rPr sz="2100" spc="260" dirty="0">
                <a:latin typeface="Calibri"/>
                <a:cs typeface="Calibri"/>
              </a:rPr>
              <a:t> </a:t>
            </a:r>
            <a:r>
              <a:rPr sz="2100" spc="-10" dirty="0">
                <a:latin typeface="Calibri"/>
                <a:cs typeface="Calibri"/>
              </a:rPr>
              <a:t>hua</a:t>
            </a:r>
            <a:endParaRPr sz="2100">
              <a:latin typeface="Calibri"/>
              <a:cs typeface="Calibri"/>
            </a:endParaRPr>
          </a:p>
          <a:p>
            <a:pPr marL="381000" indent="-368300">
              <a:lnSpc>
                <a:spcPct val="100000"/>
              </a:lnSpc>
              <a:spcBef>
                <a:spcPts val="80"/>
              </a:spcBef>
              <a:buFont typeface="Arial"/>
              <a:buChar char="•"/>
              <a:tabLst>
                <a:tab pos="380365" algn="l"/>
                <a:tab pos="381000" algn="l"/>
              </a:tabLst>
            </a:pPr>
            <a:r>
              <a:rPr sz="2100" spc="-5" dirty="0">
                <a:latin typeface="Calibri"/>
                <a:cs typeface="Calibri"/>
              </a:rPr>
              <a:t>angelicae </a:t>
            </a:r>
            <a:r>
              <a:rPr sz="2100" spc="-15" dirty="0">
                <a:latin typeface="Calibri"/>
                <a:cs typeface="Calibri"/>
              </a:rPr>
              <a:t>sinensis </a:t>
            </a:r>
            <a:r>
              <a:rPr sz="2100" spc="-10" dirty="0">
                <a:latin typeface="Calibri"/>
                <a:cs typeface="Calibri"/>
              </a:rPr>
              <a:t>radix </a:t>
            </a:r>
            <a:r>
              <a:rPr sz="2100" spc="-405" dirty="0">
                <a:latin typeface="Calibri"/>
                <a:cs typeface="Calibri"/>
              </a:rPr>
              <a:t>&gt;        </a:t>
            </a:r>
            <a:r>
              <a:rPr sz="2100" spc="-10" dirty="0">
                <a:latin typeface="Calibri"/>
                <a:cs typeface="Calibri"/>
              </a:rPr>
              <a:t>dang</a:t>
            </a:r>
            <a:r>
              <a:rPr sz="2100" spc="440" dirty="0">
                <a:latin typeface="Calibri"/>
                <a:cs typeface="Calibri"/>
              </a:rPr>
              <a:t> </a:t>
            </a:r>
            <a:r>
              <a:rPr sz="2100" dirty="0">
                <a:latin typeface="Calibri"/>
                <a:cs typeface="Calibri"/>
              </a:rPr>
              <a:t>gui</a:t>
            </a:r>
            <a:endParaRPr sz="2100">
              <a:latin typeface="Calibri"/>
              <a:cs typeface="Calibri"/>
            </a:endParaRPr>
          </a:p>
          <a:p>
            <a:pPr marL="381000" indent="-368300">
              <a:lnSpc>
                <a:spcPts val="2510"/>
              </a:lnSpc>
              <a:spcBef>
                <a:spcPts val="80"/>
              </a:spcBef>
              <a:buFont typeface="Arial"/>
              <a:buChar char="•"/>
              <a:tabLst>
                <a:tab pos="380365" algn="l"/>
                <a:tab pos="381000" algn="l"/>
              </a:tabLst>
            </a:pPr>
            <a:r>
              <a:rPr sz="2100" dirty="0">
                <a:latin typeface="Calibri"/>
                <a:cs typeface="Calibri"/>
              </a:rPr>
              <a:t>ligusticii </a:t>
            </a:r>
            <a:r>
              <a:rPr sz="2100" spc="-10" dirty="0">
                <a:latin typeface="Calibri"/>
                <a:cs typeface="Calibri"/>
              </a:rPr>
              <a:t>rhizoma </a:t>
            </a:r>
            <a:r>
              <a:rPr sz="2100" spc="-405" dirty="0">
                <a:latin typeface="Calibri"/>
                <a:cs typeface="Calibri"/>
              </a:rPr>
              <a:t>&gt;        </a:t>
            </a:r>
            <a:r>
              <a:rPr sz="2100" spc="-5" dirty="0">
                <a:latin typeface="Calibri"/>
                <a:cs typeface="Calibri"/>
              </a:rPr>
              <a:t>chuan</a:t>
            </a:r>
            <a:r>
              <a:rPr sz="2100" spc="275" dirty="0">
                <a:latin typeface="Calibri"/>
                <a:cs typeface="Calibri"/>
              </a:rPr>
              <a:t> </a:t>
            </a:r>
            <a:r>
              <a:rPr sz="2100" spc="-5" dirty="0">
                <a:latin typeface="Calibri"/>
                <a:cs typeface="Calibri"/>
              </a:rPr>
              <a:t>xiong</a:t>
            </a:r>
            <a:endParaRPr sz="2100">
              <a:latin typeface="Calibri"/>
              <a:cs typeface="Calibri"/>
            </a:endParaRPr>
          </a:p>
          <a:p>
            <a:pPr marL="381000" indent="-368300">
              <a:lnSpc>
                <a:spcPts val="2510"/>
              </a:lnSpc>
              <a:buFont typeface="Arial"/>
              <a:buChar char="•"/>
              <a:tabLst>
                <a:tab pos="380365" algn="l"/>
                <a:tab pos="381000" algn="l"/>
              </a:tabLst>
            </a:pPr>
            <a:r>
              <a:rPr sz="2100" spc="-5" dirty="0">
                <a:latin typeface="Calibri"/>
                <a:cs typeface="Calibri"/>
              </a:rPr>
              <a:t>notopterygium  </a:t>
            </a:r>
            <a:r>
              <a:rPr sz="2100" spc="-10" dirty="0">
                <a:latin typeface="Calibri"/>
                <a:cs typeface="Calibri"/>
              </a:rPr>
              <a:t>radix  </a:t>
            </a:r>
            <a:r>
              <a:rPr sz="2100" spc="-25" dirty="0">
                <a:latin typeface="Calibri"/>
                <a:cs typeface="Calibri"/>
              </a:rPr>
              <a:t>et </a:t>
            </a:r>
            <a:r>
              <a:rPr sz="2100" spc="-10" dirty="0">
                <a:latin typeface="Calibri"/>
                <a:cs typeface="Calibri"/>
              </a:rPr>
              <a:t>rhizomae </a:t>
            </a:r>
            <a:r>
              <a:rPr sz="2100" spc="-405" dirty="0">
                <a:latin typeface="Calibri"/>
                <a:cs typeface="Calibri"/>
              </a:rPr>
              <a:t>&gt;        </a:t>
            </a:r>
            <a:r>
              <a:rPr sz="2100" spc="-5" dirty="0">
                <a:latin typeface="Calibri"/>
                <a:cs typeface="Calibri"/>
              </a:rPr>
              <a:t>qiang</a:t>
            </a:r>
            <a:r>
              <a:rPr sz="2100" spc="70" dirty="0">
                <a:latin typeface="Calibri"/>
                <a:cs typeface="Calibri"/>
              </a:rPr>
              <a:t> </a:t>
            </a:r>
            <a:r>
              <a:rPr sz="2100" spc="-10" dirty="0">
                <a:latin typeface="Calibri"/>
                <a:cs typeface="Calibri"/>
              </a:rPr>
              <a:t>huo</a:t>
            </a:r>
            <a:endParaRPr sz="2100">
              <a:latin typeface="Calibri"/>
              <a:cs typeface="Calibri"/>
            </a:endParaRPr>
          </a:p>
          <a:p>
            <a:pPr marL="381000" indent="-368300">
              <a:lnSpc>
                <a:spcPct val="100000"/>
              </a:lnSpc>
              <a:spcBef>
                <a:spcPts val="80"/>
              </a:spcBef>
              <a:buFont typeface="Arial"/>
              <a:buChar char="•"/>
              <a:tabLst>
                <a:tab pos="380365" algn="l"/>
                <a:tab pos="381000" algn="l"/>
              </a:tabLst>
            </a:pPr>
            <a:r>
              <a:rPr sz="2100" spc="-10" dirty="0">
                <a:latin typeface="Calibri"/>
                <a:cs typeface="Calibri"/>
              </a:rPr>
              <a:t>gentianae macrocephalae  </a:t>
            </a:r>
            <a:r>
              <a:rPr sz="2100" spc="-405" dirty="0">
                <a:latin typeface="Calibri"/>
                <a:cs typeface="Calibri"/>
              </a:rPr>
              <a:t>&gt;        </a:t>
            </a:r>
            <a:r>
              <a:rPr sz="2100" dirty="0">
                <a:latin typeface="Calibri"/>
                <a:cs typeface="Calibri"/>
              </a:rPr>
              <a:t>qin</a:t>
            </a:r>
            <a:r>
              <a:rPr sz="2100" spc="30" dirty="0">
                <a:latin typeface="Calibri"/>
                <a:cs typeface="Calibri"/>
              </a:rPr>
              <a:t> </a:t>
            </a:r>
            <a:r>
              <a:rPr sz="2100" spc="-5" dirty="0">
                <a:latin typeface="Calibri"/>
                <a:cs typeface="Calibri"/>
              </a:rPr>
              <a:t>jiao</a:t>
            </a:r>
            <a:endParaRPr sz="2100">
              <a:latin typeface="Calibri"/>
              <a:cs typeface="Calibri"/>
            </a:endParaRPr>
          </a:p>
          <a:p>
            <a:pPr marL="381000" indent="-368300">
              <a:lnSpc>
                <a:spcPts val="2510"/>
              </a:lnSpc>
              <a:spcBef>
                <a:spcPts val="80"/>
              </a:spcBef>
              <a:buFont typeface="Arial"/>
              <a:buChar char="•"/>
              <a:tabLst>
                <a:tab pos="380365" algn="l"/>
                <a:tab pos="381000" algn="l"/>
              </a:tabLst>
            </a:pPr>
            <a:r>
              <a:rPr sz="2100" dirty="0">
                <a:latin typeface="Calibri"/>
                <a:cs typeface="Calibri"/>
              </a:rPr>
              <a:t>lumbricus </a:t>
            </a:r>
            <a:r>
              <a:rPr sz="2100" spc="-405" dirty="0">
                <a:latin typeface="Calibri"/>
                <a:cs typeface="Calibri"/>
              </a:rPr>
              <a:t>&gt;      </a:t>
            </a:r>
            <a:r>
              <a:rPr sz="2100" spc="-5" dirty="0">
                <a:latin typeface="Calibri"/>
                <a:cs typeface="Calibri"/>
              </a:rPr>
              <a:t>di</a:t>
            </a:r>
            <a:r>
              <a:rPr sz="2100" spc="200" dirty="0">
                <a:latin typeface="Calibri"/>
                <a:cs typeface="Calibri"/>
              </a:rPr>
              <a:t> </a:t>
            </a:r>
            <a:r>
              <a:rPr sz="2100" spc="-5" dirty="0">
                <a:latin typeface="Calibri"/>
                <a:cs typeface="Calibri"/>
              </a:rPr>
              <a:t>long</a:t>
            </a:r>
            <a:endParaRPr sz="2100">
              <a:latin typeface="Calibri"/>
              <a:cs typeface="Calibri"/>
            </a:endParaRPr>
          </a:p>
          <a:p>
            <a:pPr marL="381000" indent="-368300">
              <a:lnSpc>
                <a:spcPts val="2510"/>
              </a:lnSpc>
              <a:buFont typeface="Arial"/>
              <a:buChar char="•"/>
              <a:tabLst>
                <a:tab pos="380365" algn="l"/>
                <a:tab pos="381000" algn="l"/>
              </a:tabLst>
            </a:pPr>
            <a:r>
              <a:rPr sz="2100" spc="-5" dirty="0">
                <a:latin typeface="Calibri"/>
                <a:cs typeface="Calibri"/>
              </a:rPr>
              <a:t>myrrhae </a:t>
            </a:r>
            <a:r>
              <a:rPr sz="2100" spc="5" dirty="0">
                <a:latin typeface="Calibri"/>
                <a:cs typeface="Calibri"/>
              </a:rPr>
              <a:t>gummi </a:t>
            </a:r>
            <a:r>
              <a:rPr sz="2100" spc="-405" dirty="0">
                <a:latin typeface="Calibri"/>
                <a:cs typeface="Calibri"/>
              </a:rPr>
              <a:t>&gt;      </a:t>
            </a:r>
            <a:r>
              <a:rPr sz="2100" spc="5" dirty="0">
                <a:latin typeface="Calibri"/>
                <a:cs typeface="Calibri"/>
              </a:rPr>
              <a:t>mo</a:t>
            </a:r>
            <a:r>
              <a:rPr sz="2100" spc="210" dirty="0">
                <a:latin typeface="Calibri"/>
                <a:cs typeface="Calibri"/>
              </a:rPr>
              <a:t> </a:t>
            </a:r>
            <a:r>
              <a:rPr sz="2100" spc="10" dirty="0">
                <a:latin typeface="Calibri"/>
                <a:cs typeface="Calibri"/>
              </a:rPr>
              <a:t>yao</a:t>
            </a:r>
            <a:endParaRPr sz="2100">
              <a:latin typeface="Calibri"/>
              <a:cs typeface="Calibri"/>
            </a:endParaRPr>
          </a:p>
          <a:p>
            <a:pPr marL="381000" indent="-368300">
              <a:lnSpc>
                <a:spcPct val="100000"/>
              </a:lnSpc>
              <a:spcBef>
                <a:spcPts val="80"/>
              </a:spcBef>
              <a:buFont typeface="Arial"/>
              <a:buChar char="•"/>
              <a:tabLst>
                <a:tab pos="380365" algn="l"/>
                <a:tab pos="381000" algn="l"/>
              </a:tabLst>
            </a:pPr>
            <a:r>
              <a:rPr sz="2100" spc="-25" dirty="0">
                <a:latin typeface="Calibri"/>
                <a:cs typeface="Calibri"/>
              </a:rPr>
              <a:t>faeces </a:t>
            </a:r>
            <a:r>
              <a:rPr sz="2100" spc="-15" dirty="0">
                <a:latin typeface="Calibri"/>
                <a:cs typeface="Calibri"/>
              </a:rPr>
              <a:t>trogopterum  </a:t>
            </a:r>
            <a:r>
              <a:rPr sz="2100" spc="-405" dirty="0">
                <a:latin typeface="Calibri"/>
                <a:cs typeface="Calibri"/>
              </a:rPr>
              <a:t>&gt;        </a:t>
            </a:r>
            <a:r>
              <a:rPr sz="2100" spc="-5" dirty="0">
                <a:latin typeface="Calibri"/>
                <a:cs typeface="Calibri"/>
              </a:rPr>
              <a:t>wu </a:t>
            </a:r>
            <a:r>
              <a:rPr sz="2100" spc="5" dirty="0">
                <a:latin typeface="Calibri"/>
                <a:cs typeface="Calibri"/>
              </a:rPr>
              <a:t>ling</a:t>
            </a:r>
            <a:r>
              <a:rPr sz="2100" spc="20" dirty="0">
                <a:latin typeface="Calibri"/>
                <a:cs typeface="Calibri"/>
              </a:rPr>
              <a:t> </a:t>
            </a:r>
            <a:r>
              <a:rPr sz="2100" spc="-15" dirty="0">
                <a:latin typeface="Calibri"/>
                <a:cs typeface="Calibri"/>
              </a:rPr>
              <a:t>zhi</a:t>
            </a:r>
            <a:endParaRPr sz="2100">
              <a:latin typeface="Calibri"/>
              <a:cs typeface="Calibri"/>
            </a:endParaRPr>
          </a:p>
          <a:p>
            <a:pPr marL="381000" indent="-368300">
              <a:lnSpc>
                <a:spcPts val="2510"/>
              </a:lnSpc>
              <a:spcBef>
                <a:spcPts val="80"/>
              </a:spcBef>
              <a:buFont typeface="Arial"/>
              <a:buChar char="•"/>
              <a:tabLst>
                <a:tab pos="380365" algn="l"/>
                <a:tab pos="381000" algn="l"/>
              </a:tabLst>
            </a:pPr>
            <a:r>
              <a:rPr sz="2100" spc="-5" dirty="0">
                <a:latin typeface="Calibri"/>
                <a:cs typeface="Calibri"/>
              </a:rPr>
              <a:t>cyperi </a:t>
            </a:r>
            <a:r>
              <a:rPr sz="2100" spc="-10" dirty="0">
                <a:latin typeface="Calibri"/>
                <a:cs typeface="Calibri"/>
              </a:rPr>
              <a:t>rhizoma </a:t>
            </a:r>
            <a:r>
              <a:rPr sz="2100" spc="-405" dirty="0">
                <a:latin typeface="Calibri"/>
                <a:cs typeface="Calibri"/>
              </a:rPr>
              <a:t>&gt;      </a:t>
            </a:r>
            <a:r>
              <a:rPr sz="2100" spc="-5" dirty="0">
                <a:latin typeface="Calibri"/>
                <a:cs typeface="Calibri"/>
              </a:rPr>
              <a:t>xiang</a:t>
            </a:r>
            <a:r>
              <a:rPr sz="2100" spc="395" dirty="0">
                <a:latin typeface="Calibri"/>
                <a:cs typeface="Calibri"/>
              </a:rPr>
              <a:t> </a:t>
            </a:r>
            <a:r>
              <a:rPr sz="2100" spc="-50" dirty="0">
                <a:latin typeface="Calibri"/>
                <a:cs typeface="Calibri"/>
              </a:rPr>
              <a:t>fu</a:t>
            </a:r>
            <a:endParaRPr sz="2100">
              <a:latin typeface="Calibri"/>
              <a:cs typeface="Calibri"/>
            </a:endParaRPr>
          </a:p>
          <a:p>
            <a:pPr marL="381000" indent="-368300">
              <a:lnSpc>
                <a:spcPts val="2510"/>
              </a:lnSpc>
              <a:buFont typeface="Arial"/>
              <a:buChar char="•"/>
              <a:tabLst>
                <a:tab pos="380365" algn="l"/>
                <a:tab pos="381000" algn="l"/>
              </a:tabLst>
            </a:pPr>
            <a:r>
              <a:rPr sz="2100" spc="-5" dirty="0">
                <a:latin typeface="Calibri"/>
                <a:cs typeface="Calibri"/>
              </a:rPr>
              <a:t>chuan achyranthis </a:t>
            </a:r>
            <a:r>
              <a:rPr sz="2100" spc="-10" dirty="0">
                <a:latin typeface="Calibri"/>
                <a:cs typeface="Calibri"/>
              </a:rPr>
              <a:t>bidentae radix </a:t>
            </a:r>
            <a:r>
              <a:rPr sz="2100" spc="-405" dirty="0">
                <a:latin typeface="Calibri"/>
                <a:cs typeface="Calibri"/>
              </a:rPr>
              <a:t>&gt;        </a:t>
            </a:r>
            <a:r>
              <a:rPr sz="2100" spc="-10" dirty="0">
                <a:latin typeface="Calibri"/>
                <a:cs typeface="Calibri"/>
              </a:rPr>
              <a:t>huai </a:t>
            </a:r>
            <a:r>
              <a:rPr sz="2100" dirty="0">
                <a:latin typeface="Calibri"/>
                <a:cs typeface="Calibri"/>
              </a:rPr>
              <a:t>niu </a:t>
            </a:r>
            <a:r>
              <a:rPr sz="2100" spc="55" dirty="0">
                <a:latin typeface="Calibri"/>
                <a:cs typeface="Calibri"/>
              </a:rPr>
              <a:t> </a:t>
            </a:r>
            <a:r>
              <a:rPr sz="2100" spc="-15" dirty="0">
                <a:latin typeface="Calibri"/>
                <a:cs typeface="Calibri"/>
              </a:rPr>
              <a:t>xi</a:t>
            </a:r>
            <a:endParaRPr sz="2100">
              <a:latin typeface="Calibri"/>
              <a:cs typeface="Calibri"/>
            </a:endParaRPr>
          </a:p>
          <a:p>
            <a:pPr marL="381000" indent="-368300">
              <a:lnSpc>
                <a:spcPct val="100000"/>
              </a:lnSpc>
              <a:spcBef>
                <a:spcPts val="80"/>
              </a:spcBef>
              <a:buFont typeface="Arial"/>
              <a:buChar char="•"/>
              <a:tabLst>
                <a:tab pos="380365" algn="l"/>
                <a:tab pos="381000" algn="l"/>
              </a:tabLst>
            </a:pPr>
            <a:r>
              <a:rPr sz="2100" dirty="0">
                <a:latin typeface="Calibri"/>
                <a:cs typeface="Calibri"/>
              </a:rPr>
              <a:t>glycyrrhizae </a:t>
            </a:r>
            <a:r>
              <a:rPr sz="2100" spc="-15" dirty="0">
                <a:latin typeface="Calibri"/>
                <a:cs typeface="Calibri"/>
              </a:rPr>
              <a:t>uralensis </a:t>
            </a:r>
            <a:r>
              <a:rPr sz="2100" spc="-10" dirty="0">
                <a:latin typeface="Calibri"/>
                <a:cs typeface="Calibri"/>
              </a:rPr>
              <a:t>radix </a:t>
            </a:r>
            <a:r>
              <a:rPr sz="2100" spc="-405" dirty="0">
                <a:latin typeface="Calibri"/>
                <a:cs typeface="Calibri"/>
              </a:rPr>
              <a:t>&gt;      </a:t>
            </a:r>
            <a:r>
              <a:rPr sz="2100" spc="-5" dirty="0">
                <a:latin typeface="Calibri"/>
                <a:cs typeface="Calibri"/>
              </a:rPr>
              <a:t>gan</a:t>
            </a:r>
            <a:r>
              <a:rPr sz="2100" spc="455" dirty="0">
                <a:latin typeface="Calibri"/>
                <a:cs typeface="Calibri"/>
              </a:rPr>
              <a:t> </a:t>
            </a:r>
            <a:r>
              <a:rPr sz="2100" dirty="0">
                <a:latin typeface="Calibri"/>
                <a:cs typeface="Calibri"/>
              </a:rPr>
              <a:t>cao</a:t>
            </a:r>
            <a:endParaRPr sz="2100">
              <a:latin typeface="Calibri"/>
              <a:cs typeface="Calibri"/>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131</a:t>
            </a:fld>
            <a:endParaRPr spc="-5" dirty="0"/>
          </a:p>
        </p:txBody>
      </p:sp>
      <p:sp>
        <p:nvSpPr>
          <p:cNvPr id="2" name="object 2"/>
          <p:cNvSpPr txBox="1">
            <a:spLocks noGrp="1"/>
          </p:cNvSpPr>
          <p:nvPr>
            <p:ph type="ctrTitle"/>
          </p:nvPr>
        </p:nvSpPr>
        <p:spPr>
          <a:prstGeom prst="rect">
            <a:avLst/>
          </a:prstGeom>
        </p:spPr>
        <p:txBody>
          <a:bodyPr vert="horz" wrap="square" lIns="0" tIns="0" rIns="0" bIns="0" rtlCol="0">
            <a:spAutoFit/>
          </a:bodyPr>
          <a:lstStyle/>
          <a:p>
            <a:pPr marL="1082040" marR="5080" indent="-698500">
              <a:lnSpc>
                <a:spcPct val="101099"/>
              </a:lnSpc>
            </a:pPr>
            <a:r>
              <a:rPr lang="pl-PL" spc="-5" dirty="0" smtClean="0"/>
              <a:t>Wilgoć</a:t>
            </a:r>
            <a:r>
              <a:rPr spc="-5" dirty="0" smtClean="0"/>
              <a:t> </a:t>
            </a:r>
            <a:r>
              <a:rPr dirty="0"/>
              <a:t>– </a:t>
            </a:r>
            <a:r>
              <a:rPr lang="pl-PL" spc="-10" dirty="0" smtClean="0"/>
              <a:t>Śluz</a:t>
            </a:r>
            <a:r>
              <a:rPr spc="-10" dirty="0" smtClean="0"/>
              <a:t> </a:t>
            </a:r>
            <a:r>
              <a:rPr dirty="0"/>
              <a:t>– </a:t>
            </a:r>
            <a:r>
              <a:rPr lang="pl-PL" spc="5" dirty="0" smtClean="0"/>
              <a:t>Gęsty Śluz </a:t>
            </a:r>
            <a:r>
              <a:rPr lang="pl-PL" spc="-20" dirty="0" smtClean="0"/>
              <a:t>oraz</a:t>
            </a:r>
            <a:r>
              <a:rPr spc="-20" dirty="0" smtClean="0"/>
              <a:t> </a:t>
            </a:r>
            <a:r>
              <a:rPr spc="-30" dirty="0"/>
              <a:t>Zhong</a:t>
            </a:r>
            <a:r>
              <a:rPr spc="260" dirty="0"/>
              <a:t> </a:t>
            </a:r>
            <a:r>
              <a:rPr spc="15" dirty="0"/>
              <a:t>Liu</a:t>
            </a:r>
          </a:p>
        </p:txBody>
      </p:sp>
      <p:sp>
        <p:nvSpPr>
          <p:cNvPr id="3" name="object 3"/>
          <p:cNvSpPr txBox="1">
            <a:spLocks noGrp="1"/>
          </p:cNvSpPr>
          <p:nvPr>
            <p:ph type="subTitle" idx="4"/>
          </p:nvPr>
        </p:nvSpPr>
        <p:spPr>
          <a:xfrm>
            <a:off x="2198319" y="4290755"/>
            <a:ext cx="6296761" cy="1046440"/>
          </a:xfrm>
          <a:prstGeom prst="rect">
            <a:avLst/>
          </a:prstGeom>
        </p:spPr>
        <p:txBody>
          <a:bodyPr vert="horz" wrap="square" lIns="0" tIns="0" rIns="0" bIns="0" rtlCol="0">
            <a:spAutoFit/>
          </a:bodyPr>
          <a:lstStyle/>
          <a:p>
            <a:pPr marL="2120900" marR="5080" indent="-1714500">
              <a:lnSpc>
                <a:spcPct val="100499"/>
              </a:lnSpc>
            </a:pPr>
            <a:r>
              <a:rPr spc="-40" dirty="0"/>
              <a:t>“Tan </a:t>
            </a:r>
            <a:r>
              <a:rPr lang="pl-PL" spc="-20" dirty="0" smtClean="0"/>
              <a:t>jest odpowiedzialny za </a:t>
            </a:r>
            <a:r>
              <a:rPr spc="-20" dirty="0" smtClean="0"/>
              <a:t>1000 </a:t>
            </a:r>
            <a:r>
              <a:rPr lang="pl-PL" spc="-15" dirty="0" smtClean="0"/>
              <a:t>spośród chorób</a:t>
            </a:r>
            <a:r>
              <a:rPr dirty="0" smtClean="0"/>
              <a:t>”</a:t>
            </a:r>
            <a:endParaRPr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132</a:t>
            </a:fld>
            <a:endParaRPr spc="-5" dirty="0"/>
          </a:p>
        </p:txBody>
      </p:sp>
      <p:sp>
        <p:nvSpPr>
          <p:cNvPr id="2" name="object 2"/>
          <p:cNvSpPr txBox="1">
            <a:spLocks noGrp="1"/>
          </p:cNvSpPr>
          <p:nvPr>
            <p:ph type="title"/>
          </p:nvPr>
        </p:nvSpPr>
        <p:spPr>
          <a:xfrm>
            <a:off x="1081989" y="357225"/>
            <a:ext cx="8529421" cy="654025"/>
          </a:xfrm>
          <a:prstGeom prst="rect">
            <a:avLst/>
          </a:prstGeom>
        </p:spPr>
        <p:txBody>
          <a:bodyPr vert="horz" wrap="square" lIns="0" tIns="0" rIns="0" bIns="0" rtlCol="0">
            <a:spAutoFit/>
          </a:bodyPr>
          <a:lstStyle/>
          <a:p>
            <a:pPr marL="2184400" marR="5080" indent="-1752600">
              <a:lnSpc>
                <a:spcPts val="5100"/>
              </a:lnSpc>
            </a:pPr>
            <a:r>
              <a:rPr lang="pl-PL" dirty="0" smtClean="0"/>
              <a:t>Źródła śluzu</a:t>
            </a:r>
            <a:r>
              <a:rPr dirty="0" smtClean="0"/>
              <a:t>– </a:t>
            </a:r>
            <a:r>
              <a:rPr lang="pl-PL" dirty="0" smtClean="0"/>
              <a:t>Śluz i gęsty śluz </a:t>
            </a:r>
            <a:r>
              <a:rPr spc="-805" dirty="0" smtClean="0"/>
              <a:t> </a:t>
            </a:r>
            <a:r>
              <a:rPr spc="-114" dirty="0"/>
              <a:t>TAN</a:t>
            </a:r>
          </a:p>
        </p:txBody>
      </p:sp>
      <p:sp>
        <p:nvSpPr>
          <p:cNvPr id="3" name="object 3"/>
          <p:cNvSpPr txBox="1"/>
          <p:nvPr/>
        </p:nvSpPr>
        <p:spPr>
          <a:xfrm>
            <a:off x="1030477" y="1853603"/>
            <a:ext cx="8606790" cy="4588436"/>
          </a:xfrm>
          <a:prstGeom prst="rect">
            <a:avLst/>
          </a:prstGeom>
        </p:spPr>
        <p:txBody>
          <a:bodyPr vert="horz" wrap="square" lIns="0" tIns="0" rIns="0" bIns="0" rtlCol="0">
            <a:spAutoFit/>
          </a:bodyPr>
          <a:lstStyle/>
          <a:p>
            <a:pPr marL="381000" marR="408305" indent="-368300">
              <a:lnSpc>
                <a:spcPts val="3700"/>
              </a:lnSpc>
              <a:buFont typeface="Arial"/>
              <a:buChar char="•"/>
              <a:tabLst>
                <a:tab pos="380365" algn="l"/>
                <a:tab pos="381000" algn="l"/>
                <a:tab pos="4101465" algn="l"/>
              </a:tabLst>
            </a:pPr>
            <a:r>
              <a:rPr sz="3400" spc="-340" dirty="0">
                <a:latin typeface="Calibri"/>
                <a:cs typeface="Calibri"/>
              </a:rPr>
              <a:t>1&gt; </a:t>
            </a:r>
            <a:r>
              <a:rPr lang="pl-PL" sz="3400" spc="-15" dirty="0" smtClean="0">
                <a:latin typeface="Calibri"/>
                <a:cs typeface="Calibri"/>
              </a:rPr>
              <a:t>Chemioterapia uszkadza Qi śledziony oraz produkuje śluz i zimno w układzie pokarmowym </a:t>
            </a:r>
            <a:r>
              <a:rPr sz="3400" dirty="0" smtClean="0">
                <a:latin typeface="Calibri"/>
                <a:cs typeface="Calibri"/>
              </a:rPr>
              <a:t>– </a:t>
            </a:r>
            <a:r>
              <a:rPr sz="3400" spc="-45" dirty="0">
                <a:latin typeface="Calibri"/>
                <a:cs typeface="Calibri"/>
              </a:rPr>
              <a:t>Yang</a:t>
            </a:r>
            <a:r>
              <a:rPr sz="3400" spc="-25" dirty="0">
                <a:latin typeface="Calibri"/>
                <a:cs typeface="Calibri"/>
              </a:rPr>
              <a:t> </a:t>
            </a:r>
            <a:r>
              <a:rPr sz="3400" dirty="0">
                <a:latin typeface="Calibri"/>
                <a:cs typeface="Calibri"/>
              </a:rPr>
              <a:t>Ming</a:t>
            </a:r>
          </a:p>
          <a:p>
            <a:pPr marL="381000" indent="-368300">
              <a:lnSpc>
                <a:spcPct val="100000"/>
              </a:lnSpc>
              <a:spcBef>
                <a:spcPts val="360"/>
              </a:spcBef>
              <a:buFont typeface="Arial"/>
              <a:buChar char="•"/>
              <a:tabLst>
                <a:tab pos="380365" algn="l"/>
                <a:tab pos="381000" algn="l"/>
              </a:tabLst>
            </a:pPr>
            <a:r>
              <a:rPr sz="3400" spc="-340" dirty="0">
                <a:latin typeface="Calibri"/>
                <a:cs typeface="Calibri"/>
              </a:rPr>
              <a:t>2&gt;  </a:t>
            </a:r>
            <a:r>
              <a:rPr lang="pl-PL" sz="3400" spc="10" dirty="0" smtClean="0">
                <a:latin typeface="Calibri"/>
                <a:cs typeface="Calibri"/>
              </a:rPr>
              <a:t>Pokarmy i napoje</a:t>
            </a:r>
            <a:endParaRPr sz="3400" dirty="0">
              <a:latin typeface="Calibri"/>
              <a:cs typeface="Calibri"/>
            </a:endParaRPr>
          </a:p>
          <a:p>
            <a:pPr marL="381000" marR="5080" indent="-368300">
              <a:lnSpc>
                <a:spcPts val="3700"/>
              </a:lnSpc>
              <a:spcBef>
                <a:spcPts val="860"/>
              </a:spcBef>
              <a:buFont typeface="Arial"/>
              <a:buChar char="•"/>
              <a:tabLst>
                <a:tab pos="380365" algn="l"/>
                <a:tab pos="381000" algn="l"/>
              </a:tabLst>
            </a:pPr>
            <a:r>
              <a:rPr sz="3400" spc="-340" dirty="0">
                <a:latin typeface="Calibri"/>
                <a:cs typeface="Calibri"/>
              </a:rPr>
              <a:t>3&gt; </a:t>
            </a:r>
            <a:r>
              <a:rPr lang="pl-PL" sz="3400" spc="15" dirty="0" smtClean="0">
                <a:latin typeface="Calibri"/>
                <a:cs typeface="Calibri"/>
              </a:rPr>
              <a:t>Wilgoć transformuje się w śluz, a śluz w gesty śluz nazywany </a:t>
            </a:r>
            <a:r>
              <a:rPr sz="3400" spc="-60" dirty="0" smtClean="0">
                <a:latin typeface="Calibri"/>
                <a:cs typeface="Calibri"/>
              </a:rPr>
              <a:t>TAN</a:t>
            </a:r>
            <a:r>
              <a:rPr sz="3400" spc="-60" dirty="0">
                <a:latin typeface="Calibri"/>
                <a:cs typeface="Calibri"/>
              </a:rPr>
              <a:t>.</a:t>
            </a:r>
            <a:endParaRPr sz="3400" dirty="0">
              <a:latin typeface="Calibri"/>
              <a:cs typeface="Calibri"/>
            </a:endParaRPr>
          </a:p>
          <a:p>
            <a:pPr marL="381000" marR="266065" indent="-368300">
              <a:lnSpc>
                <a:spcPts val="3700"/>
              </a:lnSpc>
              <a:spcBef>
                <a:spcPts val="800"/>
              </a:spcBef>
              <a:buFont typeface="Arial"/>
              <a:buChar char="•"/>
              <a:tabLst>
                <a:tab pos="380365" algn="l"/>
                <a:tab pos="381000" algn="l"/>
              </a:tabLst>
            </a:pPr>
            <a:r>
              <a:rPr sz="3400" spc="-340" dirty="0">
                <a:latin typeface="Calibri"/>
                <a:cs typeface="Calibri"/>
              </a:rPr>
              <a:t>4&gt; </a:t>
            </a:r>
            <a:r>
              <a:rPr sz="3400" spc="-80" dirty="0">
                <a:latin typeface="Calibri"/>
                <a:cs typeface="Calibri"/>
              </a:rPr>
              <a:t>TAN </a:t>
            </a:r>
            <a:r>
              <a:rPr lang="pl-PL" sz="3400" spc="-5" dirty="0" smtClean="0">
                <a:latin typeface="Calibri"/>
                <a:cs typeface="Calibri"/>
              </a:rPr>
              <a:t>i zastój KRWI są nierozerwalne i zawsze celują w </a:t>
            </a:r>
            <a:r>
              <a:rPr sz="3400" spc="-40" dirty="0" smtClean="0">
                <a:latin typeface="Calibri"/>
                <a:cs typeface="Calibri"/>
              </a:rPr>
              <a:t>LUO </a:t>
            </a:r>
            <a:r>
              <a:rPr sz="3400" spc="15" dirty="0">
                <a:latin typeface="Calibri"/>
                <a:cs typeface="Calibri"/>
              </a:rPr>
              <a:t>MAI, </a:t>
            </a:r>
            <a:r>
              <a:rPr lang="pl-PL" sz="3400" spc="-10" dirty="0" smtClean="0">
                <a:latin typeface="Calibri"/>
                <a:cs typeface="Calibri"/>
              </a:rPr>
              <a:t>kanały</a:t>
            </a:r>
            <a:r>
              <a:rPr sz="3400" spc="-10" dirty="0" smtClean="0">
                <a:latin typeface="Calibri"/>
                <a:cs typeface="Calibri"/>
              </a:rPr>
              <a:t> </a:t>
            </a:r>
            <a:r>
              <a:rPr sz="3400" spc="15" dirty="0">
                <a:latin typeface="Calibri"/>
                <a:cs typeface="Calibri"/>
              </a:rPr>
              <a:t>JING </a:t>
            </a:r>
            <a:r>
              <a:rPr sz="3400" spc="-5" dirty="0" smtClean="0">
                <a:latin typeface="Calibri"/>
                <a:cs typeface="Calibri"/>
              </a:rPr>
              <a:t>BIE, </a:t>
            </a:r>
            <a:r>
              <a:rPr lang="pl-PL" sz="3400" spc="-5" dirty="0" smtClean="0">
                <a:latin typeface="Calibri"/>
                <a:cs typeface="Calibri"/>
              </a:rPr>
              <a:t>kości, szpik i mózg. </a:t>
            </a:r>
            <a:endParaRPr sz="3400" dirty="0">
              <a:latin typeface="Calibri"/>
              <a:cs typeface="Calibri"/>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133</a:t>
            </a:fld>
            <a:endParaRPr spc="-5" dirty="0"/>
          </a:p>
        </p:txBody>
      </p:sp>
      <p:sp>
        <p:nvSpPr>
          <p:cNvPr id="2" name="object 2"/>
          <p:cNvSpPr txBox="1">
            <a:spLocks noGrp="1"/>
          </p:cNvSpPr>
          <p:nvPr>
            <p:ph type="title"/>
          </p:nvPr>
        </p:nvSpPr>
        <p:spPr>
          <a:xfrm>
            <a:off x="1081989" y="357225"/>
            <a:ext cx="8529421" cy="991182"/>
          </a:xfrm>
          <a:prstGeom prst="rect">
            <a:avLst/>
          </a:prstGeom>
        </p:spPr>
        <p:txBody>
          <a:bodyPr vert="horz" wrap="square" lIns="0" tIns="265316" rIns="0" bIns="0" rtlCol="0">
            <a:spAutoFit/>
          </a:bodyPr>
          <a:lstStyle/>
          <a:p>
            <a:pPr marL="2768600">
              <a:lnSpc>
                <a:spcPct val="100000"/>
              </a:lnSpc>
            </a:pPr>
            <a:r>
              <a:rPr lang="pl-PL" sz="4700" spc="-10" dirty="0" smtClean="0"/>
              <a:t>Poruszanie</a:t>
            </a:r>
            <a:endParaRPr sz="4700" dirty="0"/>
          </a:p>
        </p:txBody>
      </p:sp>
      <p:sp>
        <p:nvSpPr>
          <p:cNvPr id="3" name="object 3"/>
          <p:cNvSpPr txBox="1"/>
          <p:nvPr/>
        </p:nvSpPr>
        <p:spPr>
          <a:xfrm>
            <a:off x="1030477" y="1797723"/>
            <a:ext cx="8604885" cy="4639732"/>
          </a:xfrm>
          <a:prstGeom prst="rect">
            <a:avLst/>
          </a:prstGeom>
        </p:spPr>
        <p:txBody>
          <a:bodyPr vert="horz" wrap="square" lIns="0" tIns="0" rIns="0" bIns="0" rtlCol="0">
            <a:spAutoFit/>
          </a:bodyPr>
          <a:lstStyle/>
          <a:p>
            <a:pPr marL="381000" indent="-368300">
              <a:lnSpc>
                <a:spcPct val="100000"/>
              </a:lnSpc>
              <a:buFont typeface="Arial"/>
              <a:buChar char="•"/>
              <a:tabLst>
                <a:tab pos="380365" algn="l"/>
                <a:tab pos="381000" algn="l"/>
              </a:tabLst>
            </a:pPr>
            <a:r>
              <a:rPr lang="pl-PL" sz="3400" spc="-10" dirty="0" smtClean="0">
                <a:latin typeface="Calibri"/>
                <a:cs typeface="Calibri"/>
              </a:rPr>
              <a:t>Wilgoć penetruje dolny ogrzewacz</a:t>
            </a:r>
            <a:endParaRPr sz="3400" dirty="0">
              <a:latin typeface="Calibri"/>
              <a:cs typeface="Calibri"/>
            </a:endParaRPr>
          </a:p>
          <a:p>
            <a:pPr marL="381000" marR="371475" indent="-368300">
              <a:lnSpc>
                <a:spcPts val="3700"/>
              </a:lnSpc>
              <a:spcBef>
                <a:spcPts val="860"/>
              </a:spcBef>
              <a:buFont typeface="Arial"/>
              <a:buChar char="•"/>
              <a:tabLst>
                <a:tab pos="380365" algn="l"/>
                <a:tab pos="381000" algn="l"/>
              </a:tabLst>
            </a:pPr>
            <a:r>
              <a:rPr lang="pl-PL" sz="3400" spc="-10" dirty="0" smtClean="0">
                <a:latin typeface="Calibri"/>
                <a:cs typeface="Calibri"/>
              </a:rPr>
              <a:t>Wilgoć ciąży do dołu oraz poprzez stagnację Qi transformuje się w gorącą wilgoć oraz penetruje </a:t>
            </a:r>
            <a:r>
              <a:rPr sz="3400" spc="10" dirty="0" smtClean="0">
                <a:latin typeface="Calibri"/>
                <a:cs typeface="Calibri"/>
              </a:rPr>
              <a:t>JUE</a:t>
            </a:r>
            <a:r>
              <a:rPr sz="3400" spc="110" dirty="0" smtClean="0">
                <a:latin typeface="Calibri"/>
                <a:cs typeface="Calibri"/>
              </a:rPr>
              <a:t> </a:t>
            </a:r>
            <a:r>
              <a:rPr sz="3400" spc="25" dirty="0">
                <a:latin typeface="Calibri"/>
                <a:cs typeface="Calibri"/>
              </a:rPr>
              <a:t>YIN</a:t>
            </a:r>
            <a:endParaRPr sz="3400" dirty="0">
              <a:latin typeface="Calibri"/>
              <a:cs typeface="Calibri"/>
            </a:endParaRPr>
          </a:p>
          <a:p>
            <a:pPr marL="381000" marR="1263650" indent="-368300">
              <a:lnSpc>
                <a:spcPts val="3700"/>
              </a:lnSpc>
              <a:spcBef>
                <a:spcPts val="800"/>
              </a:spcBef>
              <a:buFont typeface="Arial"/>
              <a:buChar char="•"/>
              <a:tabLst>
                <a:tab pos="380365" algn="l"/>
                <a:tab pos="381000" algn="l"/>
              </a:tabLst>
            </a:pPr>
            <a:r>
              <a:rPr lang="pl-PL" sz="3400" spc="-5" dirty="0" smtClean="0">
                <a:latin typeface="Calibri"/>
                <a:cs typeface="Calibri"/>
              </a:rPr>
              <a:t>Śluz pretenduje do penetracji żołądka</a:t>
            </a:r>
            <a:r>
              <a:rPr lang="pl-PL" sz="3400" spc="-20" dirty="0" smtClean="0">
                <a:latin typeface="Calibri"/>
                <a:cs typeface="Calibri"/>
              </a:rPr>
              <a:t>, pęcherzyka żółciowego oraz płuc </a:t>
            </a:r>
            <a:endParaRPr lang="pl-PL" sz="3400" spc="-5" dirty="0">
              <a:latin typeface="Calibri"/>
              <a:cs typeface="Calibri"/>
            </a:endParaRPr>
          </a:p>
          <a:p>
            <a:pPr marL="381000" marR="1263650" indent="-368300">
              <a:lnSpc>
                <a:spcPts val="3700"/>
              </a:lnSpc>
              <a:spcBef>
                <a:spcPts val="800"/>
              </a:spcBef>
              <a:buFont typeface="Arial"/>
              <a:buChar char="•"/>
              <a:tabLst>
                <a:tab pos="380365" algn="l"/>
                <a:tab pos="381000" algn="l"/>
              </a:tabLst>
            </a:pPr>
            <a:r>
              <a:rPr lang="pl-PL" sz="3400" spc="15" dirty="0" smtClean="0">
                <a:latin typeface="Calibri"/>
                <a:cs typeface="Calibri"/>
              </a:rPr>
              <a:t>Gęsty śluz </a:t>
            </a:r>
            <a:r>
              <a:rPr sz="3400" dirty="0" smtClean="0">
                <a:latin typeface="Calibri"/>
                <a:cs typeface="Calibri"/>
              </a:rPr>
              <a:t>– </a:t>
            </a:r>
            <a:r>
              <a:rPr sz="3400" spc="-80" dirty="0">
                <a:latin typeface="Calibri"/>
                <a:cs typeface="Calibri"/>
              </a:rPr>
              <a:t>TAN </a:t>
            </a:r>
            <a:r>
              <a:rPr lang="pl-PL" sz="3400" spc="-10" dirty="0" smtClean="0">
                <a:latin typeface="Calibri"/>
                <a:cs typeface="Calibri"/>
              </a:rPr>
              <a:t>porusza się do góry i penetruje </a:t>
            </a:r>
            <a:r>
              <a:rPr lang="pl-PL" sz="3400" spc="-5" dirty="0" smtClean="0">
                <a:latin typeface="Calibri"/>
                <a:cs typeface="Calibri"/>
              </a:rPr>
              <a:t>kanały </a:t>
            </a:r>
            <a:r>
              <a:rPr sz="3400" spc="-40" dirty="0" smtClean="0">
                <a:latin typeface="Calibri"/>
                <a:cs typeface="Calibri"/>
              </a:rPr>
              <a:t>LUO </a:t>
            </a:r>
            <a:r>
              <a:rPr sz="3400" spc="5" dirty="0">
                <a:latin typeface="Calibri"/>
                <a:cs typeface="Calibri"/>
              </a:rPr>
              <a:t>MAI </a:t>
            </a:r>
            <a:r>
              <a:rPr sz="3400" dirty="0">
                <a:latin typeface="Calibri"/>
                <a:cs typeface="Calibri"/>
              </a:rPr>
              <a:t>– </a:t>
            </a:r>
            <a:r>
              <a:rPr sz="3400" spc="15" dirty="0">
                <a:latin typeface="Calibri"/>
                <a:cs typeface="Calibri"/>
              </a:rPr>
              <a:t>JING </a:t>
            </a:r>
            <a:r>
              <a:rPr sz="3400" spc="-5" dirty="0">
                <a:latin typeface="Calibri"/>
                <a:cs typeface="Calibri"/>
              </a:rPr>
              <a:t>BIE </a:t>
            </a:r>
            <a:r>
              <a:rPr lang="pl-PL" sz="3400" spc="-5" dirty="0" smtClean="0">
                <a:latin typeface="Calibri"/>
                <a:cs typeface="Calibri"/>
              </a:rPr>
              <a:t>mózg i szpik</a:t>
            </a:r>
            <a:endParaRPr sz="3400" dirty="0">
              <a:latin typeface="Calibri"/>
              <a:cs typeface="Calibri"/>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134</a:t>
            </a:fld>
            <a:endParaRPr spc="-5" dirty="0"/>
          </a:p>
        </p:txBody>
      </p:sp>
      <p:sp>
        <p:nvSpPr>
          <p:cNvPr id="2" name="object 2"/>
          <p:cNvSpPr txBox="1">
            <a:spLocks noGrp="1"/>
          </p:cNvSpPr>
          <p:nvPr>
            <p:ph type="title"/>
          </p:nvPr>
        </p:nvSpPr>
        <p:spPr>
          <a:xfrm>
            <a:off x="1081989" y="357225"/>
            <a:ext cx="8529421" cy="1308050"/>
          </a:xfrm>
          <a:prstGeom prst="rect">
            <a:avLst/>
          </a:prstGeom>
        </p:spPr>
        <p:txBody>
          <a:bodyPr vert="horz" wrap="square" lIns="0" tIns="0" rIns="0" bIns="0" rtlCol="0">
            <a:spAutoFit/>
          </a:bodyPr>
          <a:lstStyle/>
          <a:p>
            <a:pPr marL="2844800" marR="5080" indent="-2654300">
              <a:lnSpc>
                <a:spcPts val="5100"/>
              </a:lnSpc>
            </a:pPr>
            <a:r>
              <a:rPr lang="pl-PL" spc="-25" dirty="0" smtClean="0"/>
              <a:t>Leczenie wilgoci</a:t>
            </a:r>
            <a:r>
              <a:rPr spc="-10" dirty="0" smtClean="0"/>
              <a:t>, </a:t>
            </a:r>
            <a:r>
              <a:rPr lang="pl-PL" dirty="0" smtClean="0"/>
              <a:t>śluzu i gęstego śluzu</a:t>
            </a:r>
            <a:endParaRPr dirty="0"/>
          </a:p>
        </p:txBody>
      </p:sp>
      <p:sp>
        <p:nvSpPr>
          <p:cNvPr id="3" name="object 3"/>
          <p:cNvSpPr txBox="1"/>
          <p:nvPr/>
        </p:nvSpPr>
        <p:spPr>
          <a:xfrm>
            <a:off x="1030477" y="1845945"/>
            <a:ext cx="8255634" cy="3983142"/>
          </a:xfrm>
          <a:prstGeom prst="rect">
            <a:avLst/>
          </a:prstGeom>
        </p:spPr>
        <p:txBody>
          <a:bodyPr vert="horz" wrap="square" lIns="0" tIns="0" rIns="0" bIns="0" rtlCol="0">
            <a:spAutoFit/>
          </a:bodyPr>
          <a:lstStyle/>
          <a:p>
            <a:pPr marL="381000" marR="300355" indent="-368300">
              <a:lnSpc>
                <a:spcPct val="100499"/>
              </a:lnSpc>
              <a:buFont typeface="Arial"/>
              <a:buChar char="•"/>
              <a:tabLst>
                <a:tab pos="380365" algn="l"/>
                <a:tab pos="381000" algn="l"/>
              </a:tabLst>
            </a:pPr>
            <a:r>
              <a:rPr sz="3400" spc="-340" dirty="0">
                <a:latin typeface="Calibri"/>
                <a:cs typeface="Calibri"/>
              </a:rPr>
              <a:t>1&gt; </a:t>
            </a:r>
            <a:r>
              <a:rPr lang="pl-PL" sz="3400" spc="-45" dirty="0" smtClean="0">
                <a:latin typeface="Calibri"/>
                <a:cs typeface="Calibri"/>
              </a:rPr>
              <a:t>Unikaj pokarmów bogatych w węglowodany i wszelkiego rodzaju cukrów</a:t>
            </a:r>
            <a:endParaRPr sz="3400" dirty="0">
              <a:latin typeface="Calibri"/>
              <a:cs typeface="Calibri"/>
            </a:endParaRPr>
          </a:p>
          <a:p>
            <a:pPr marL="381000" indent="-368300">
              <a:lnSpc>
                <a:spcPct val="100000"/>
              </a:lnSpc>
              <a:spcBef>
                <a:spcPts val="819"/>
              </a:spcBef>
              <a:buFont typeface="Arial"/>
              <a:buChar char="•"/>
              <a:tabLst>
                <a:tab pos="380365" algn="l"/>
                <a:tab pos="381000" algn="l"/>
              </a:tabLst>
            </a:pPr>
            <a:r>
              <a:rPr sz="3400" spc="-340" dirty="0">
                <a:latin typeface="Calibri"/>
                <a:cs typeface="Calibri"/>
              </a:rPr>
              <a:t>2&gt;  </a:t>
            </a:r>
            <a:r>
              <a:rPr lang="pl-PL" sz="3400" dirty="0" smtClean="0">
                <a:latin typeface="Calibri"/>
                <a:cs typeface="Calibri"/>
              </a:rPr>
              <a:t>Wyklucz produkty nabiałowe</a:t>
            </a:r>
            <a:endParaRPr sz="3400" dirty="0">
              <a:latin typeface="Calibri"/>
              <a:cs typeface="Calibri"/>
            </a:endParaRPr>
          </a:p>
          <a:p>
            <a:pPr marL="381000" indent="-368300">
              <a:lnSpc>
                <a:spcPct val="100000"/>
              </a:lnSpc>
              <a:spcBef>
                <a:spcPts val="919"/>
              </a:spcBef>
              <a:buFont typeface="Arial"/>
              <a:buChar char="•"/>
              <a:tabLst>
                <a:tab pos="380365" algn="l"/>
                <a:tab pos="381000" algn="l"/>
              </a:tabLst>
            </a:pPr>
            <a:r>
              <a:rPr sz="3400" spc="-340" dirty="0">
                <a:latin typeface="Calibri"/>
                <a:cs typeface="Calibri"/>
              </a:rPr>
              <a:t>3&gt;  </a:t>
            </a:r>
            <a:r>
              <a:rPr lang="pl-PL" sz="3400" spc="-35" dirty="0" smtClean="0">
                <a:latin typeface="Calibri"/>
                <a:cs typeface="Calibri"/>
              </a:rPr>
              <a:t>Jadaj ciepłe i odpowiednio przygotowane pożywienie</a:t>
            </a:r>
            <a:endParaRPr sz="3400" dirty="0">
              <a:latin typeface="Calibri"/>
              <a:cs typeface="Calibri"/>
            </a:endParaRPr>
          </a:p>
          <a:p>
            <a:pPr marL="381000" marR="5080" indent="-368300">
              <a:lnSpc>
                <a:spcPct val="100499"/>
              </a:lnSpc>
              <a:spcBef>
                <a:spcPts val="800"/>
              </a:spcBef>
              <a:buFont typeface="Arial"/>
              <a:buChar char="•"/>
              <a:tabLst>
                <a:tab pos="380365" algn="l"/>
                <a:tab pos="381000" algn="l"/>
              </a:tabLst>
            </a:pPr>
            <a:r>
              <a:rPr sz="3400" spc="-340" dirty="0">
                <a:latin typeface="Calibri"/>
                <a:cs typeface="Calibri"/>
              </a:rPr>
              <a:t>4&gt; </a:t>
            </a:r>
            <a:r>
              <a:rPr lang="pl-PL" sz="3400" spc="-340" dirty="0" smtClean="0">
                <a:latin typeface="Calibri"/>
                <a:cs typeface="Calibri"/>
              </a:rPr>
              <a:t>Używaj ziół aromatycznych do transformowania wilgoci i stymulowania środkowego ogrzewacza</a:t>
            </a:r>
            <a:endParaRPr sz="3400" dirty="0">
              <a:latin typeface="Calibri"/>
              <a:cs typeface="Calibri"/>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8529421" cy="1308050"/>
          </a:xfrm>
          <a:prstGeom prst="rect">
            <a:avLst/>
          </a:prstGeom>
        </p:spPr>
        <p:txBody>
          <a:bodyPr vert="horz" wrap="square" lIns="0" tIns="0" rIns="0" bIns="0" rtlCol="0">
            <a:spAutoFit/>
          </a:bodyPr>
          <a:lstStyle/>
          <a:p>
            <a:pPr algn="ctr">
              <a:lnSpc>
                <a:spcPts val="5130"/>
              </a:lnSpc>
            </a:pPr>
            <a:r>
              <a:rPr lang="pl-PL" spc="-20" dirty="0" smtClean="0"/>
              <a:t>Zioła aromatyczne pomocne w terapii</a:t>
            </a:r>
            <a:endParaRPr spc="-5" dirty="0"/>
          </a:p>
          <a:p>
            <a:pPr algn="ctr">
              <a:lnSpc>
                <a:spcPts val="5130"/>
              </a:lnSpc>
            </a:pPr>
            <a:r>
              <a:rPr dirty="0" err="1" smtClean="0"/>
              <a:t>Zhong</a:t>
            </a:r>
            <a:r>
              <a:rPr dirty="0" smtClean="0"/>
              <a:t> </a:t>
            </a:r>
            <a:r>
              <a:rPr spc="5" dirty="0"/>
              <a:t>Liu</a:t>
            </a:r>
          </a:p>
        </p:txBody>
      </p:sp>
      <p:sp>
        <p:nvSpPr>
          <p:cNvPr id="3" name="object 3"/>
          <p:cNvSpPr/>
          <p:nvPr/>
        </p:nvSpPr>
        <p:spPr>
          <a:xfrm>
            <a:off x="939800" y="2895600"/>
            <a:ext cx="4318000" cy="27051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22900" y="2819400"/>
            <a:ext cx="4318000" cy="28448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968626" y="2195296"/>
            <a:ext cx="2440940" cy="307340"/>
          </a:xfrm>
          <a:prstGeom prst="rect">
            <a:avLst/>
          </a:prstGeom>
        </p:spPr>
        <p:txBody>
          <a:bodyPr vert="horz" wrap="square" lIns="0" tIns="0" rIns="0" bIns="0" rtlCol="0">
            <a:spAutoFit/>
          </a:bodyPr>
          <a:lstStyle/>
          <a:p>
            <a:pPr marL="12700">
              <a:lnSpc>
                <a:spcPct val="100000"/>
              </a:lnSpc>
            </a:pPr>
            <a:r>
              <a:rPr sz="1900" b="1" spc="-35" dirty="0">
                <a:latin typeface="Calibri"/>
                <a:cs typeface="Calibri"/>
              </a:rPr>
              <a:t>amomi  </a:t>
            </a:r>
            <a:r>
              <a:rPr sz="1900" b="1" dirty="0">
                <a:latin typeface="Calibri"/>
                <a:cs typeface="Calibri"/>
              </a:rPr>
              <a:t>fructus </a:t>
            </a:r>
            <a:r>
              <a:rPr sz="1900" b="1" spc="-360" dirty="0">
                <a:latin typeface="Calibri"/>
                <a:cs typeface="Calibri"/>
              </a:rPr>
              <a:t>T     </a:t>
            </a:r>
            <a:r>
              <a:rPr sz="1900" b="1" spc="-295" dirty="0">
                <a:latin typeface="Calibri"/>
                <a:cs typeface="Calibri"/>
              </a:rPr>
              <a:t> </a:t>
            </a:r>
            <a:r>
              <a:rPr sz="1900" b="1" spc="5" dirty="0">
                <a:latin typeface="Calibri"/>
                <a:cs typeface="Calibri"/>
              </a:rPr>
              <a:t>sha</a:t>
            </a:r>
            <a:r>
              <a:rPr sz="1900" b="1" spc="-160" dirty="0">
                <a:latin typeface="Calibri"/>
                <a:cs typeface="Calibri"/>
              </a:rPr>
              <a:t> </a:t>
            </a:r>
            <a:r>
              <a:rPr sz="1900" b="1" spc="15" dirty="0">
                <a:latin typeface="Calibri"/>
                <a:cs typeface="Calibri"/>
              </a:rPr>
              <a:t>ren</a:t>
            </a:r>
            <a:endParaRPr sz="1900">
              <a:latin typeface="Calibri"/>
              <a:cs typeface="Calibri"/>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4"/>
              </a:rPr>
              <a:t>www.diolosa.com</a:t>
            </a:r>
            <a:r>
              <a:rPr spc="-35" dirty="0"/>
              <a:t> </a:t>
            </a:r>
            <a:r>
              <a:rPr spc="-20" dirty="0">
                <a:hlinkClick r:id="rId4"/>
              </a:rPr>
              <a:t>www.diolosa.com</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135</a:t>
            </a:fld>
            <a:endParaRPr spc="-5" dirty="0"/>
          </a:p>
        </p:txBody>
      </p:sp>
      <p:sp>
        <p:nvSpPr>
          <p:cNvPr id="6" name="object 6"/>
          <p:cNvSpPr txBox="1"/>
          <p:nvPr/>
        </p:nvSpPr>
        <p:spPr>
          <a:xfrm>
            <a:off x="6322504" y="2193962"/>
            <a:ext cx="2192655" cy="307340"/>
          </a:xfrm>
          <a:prstGeom prst="rect">
            <a:avLst/>
          </a:prstGeom>
        </p:spPr>
        <p:txBody>
          <a:bodyPr vert="horz" wrap="square" lIns="0" tIns="0" rIns="0" bIns="0" rtlCol="0">
            <a:spAutoFit/>
          </a:bodyPr>
          <a:lstStyle/>
          <a:p>
            <a:pPr marL="12700">
              <a:lnSpc>
                <a:spcPct val="100000"/>
              </a:lnSpc>
            </a:pPr>
            <a:r>
              <a:rPr sz="1900" b="1" spc="-5" dirty="0">
                <a:latin typeface="Calibri"/>
                <a:cs typeface="Calibri"/>
              </a:rPr>
              <a:t>rosmarinus</a:t>
            </a:r>
            <a:r>
              <a:rPr sz="1900" b="1" spc="35" dirty="0">
                <a:latin typeface="Calibri"/>
                <a:cs typeface="Calibri"/>
              </a:rPr>
              <a:t> </a:t>
            </a:r>
            <a:r>
              <a:rPr sz="1900" b="1" dirty="0">
                <a:latin typeface="Calibri"/>
                <a:cs typeface="Calibri"/>
              </a:rPr>
              <a:t>officinalis</a:t>
            </a:r>
            <a:endParaRPr sz="1900">
              <a:latin typeface="Calibri"/>
              <a:cs typeface="Calibri"/>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136</a:t>
            </a:fld>
            <a:endParaRPr spc="-5" dirty="0"/>
          </a:p>
        </p:txBody>
      </p:sp>
      <p:sp>
        <p:nvSpPr>
          <p:cNvPr id="2" name="object 2"/>
          <p:cNvSpPr txBox="1"/>
          <p:nvPr/>
        </p:nvSpPr>
        <p:spPr>
          <a:xfrm>
            <a:off x="2603500" y="2414848"/>
            <a:ext cx="6172200" cy="1461041"/>
          </a:xfrm>
          <a:prstGeom prst="rect">
            <a:avLst/>
          </a:prstGeom>
        </p:spPr>
        <p:txBody>
          <a:bodyPr vert="horz" wrap="square" lIns="0" tIns="0" rIns="0" bIns="0" rtlCol="0">
            <a:spAutoFit/>
          </a:bodyPr>
          <a:lstStyle/>
          <a:p>
            <a:pPr marL="546100" marR="5080" indent="-533400">
              <a:lnSpc>
                <a:spcPct val="101099"/>
              </a:lnSpc>
            </a:pPr>
            <a:r>
              <a:rPr lang="pl-PL" sz="4700" b="1" spc="-20" dirty="0" smtClean="0">
                <a:latin typeface="Calibri"/>
                <a:cs typeface="Calibri"/>
              </a:rPr>
              <a:t>Układ immunologiczny oraz </a:t>
            </a:r>
            <a:r>
              <a:rPr sz="4700" b="1" spc="-30" dirty="0" err="1" smtClean="0">
                <a:latin typeface="Calibri"/>
                <a:cs typeface="Calibri"/>
              </a:rPr>
              <a:t>Zhong</a:t>
            </a:r>
            <a:r>
              <a:rPr sz="4700" b="1" spc="160" dirty="0" smtClean="0">
                <a:latin typeface="Calibri"/>
                <a:cs typeface="Calibri"/>
              </a:rPr>
              <a:t> </a:t>
            </a:r>
            <a:r>
              <a:rPr sz="4700" b="1" spc="15" dirty="0">
                <a:latin typeface="Calibri"/>
                <a:cs typeface="Calibri"/>
              </a:rPr>
              <a:t>Liu</a:t>
            </a:r>
            <a:endParaRPr sz="4700" dirty="0">
              <a:latin typeface="Calibri"/>
              <a:cs typeface="Calibri"/>
            </a:endParaRPr>
          </a:p>
        </p:txBody>
      </p:sp>
      <p:sp>
        <p:nvSpPr>
          <p:cNvPr id="3" name="object 3"/>
          <p:cNvSpPr txBox="1"/>
          <p:nvPr/>
        </p:nvSpPr>
        <p:spPr>
          <a:xfrm>
            <a:off x="2934919" y="4188081"/>
            <a:ext cx="4804410" cy="1213858"/>
          </a:xfrm>
          <a:prstGeom prst="rect">
            <a:avLst/>
          </a:prstGeom>
        </p:spPr>
        <p:txBody>
          <a:bodyPr vert="horz" wrap="square" lIns="0" tIns="0" rIns="0" bIns="0" rtlCol="0">
            <a:spAutoFit/>
          </a:bodyPr>
          <a:lstStyle/>
          <a:p>
            <a:pPr marL="736600" marR="5080" indent="-723900">
              <a:lnSpc>
                <a:spcPct val="120100"/>
              </a:lnSpc>
            </a:pPr>
            <a:r>
              <a:rPr sz="3400" b="1" spc="-5" dirty="0" smtClean="0">
                <a:solidFill>
                  <a:srgbClr val="898989"/>
                </a:solidFill>
                <a:latin typeface="Calibri"/>
                <a:cs typeface="Calibri"/>
              </a:rPr>
              <a:t> </a:t>
            </a:r>
            <a:r>
              <a:rPr sz="3400" b="1" spc="-35" dirty="0">
                <a:solidFill>
                  <a:srgbClr val="898989"/>
                </a:solidFill>
                <a:latin typeface="Calibri"/>
                <a:cs typeface="Calibri"/>
              </a:rPr>
              <a:t>Wei </a:t>
            </a:r>
            <a:r>
              <a:rPr sz="3400" b="1" spc="-45" dirty="0">
                <a:solidFill>
                  <a:srgbClr val="898989"/>
                </a:solidFill>
                <a:latin typeface="Calibri"/>
                <a:cs typeface="Calibri"/>
              </a:rPr>
              <a:t>Yang </a:t>
            </a:r>
            <a:r>
              <a:rPr lang="pl-PL" sz="3400" b="1" spc="-5" dirty="0" smtClean="0">
                <a:solidFill>
                  <a:srgbClr val="898989"/>
                </a:solidFill>
                <a:latin typeface="Calibri"/>
                <a:cs typeface="Calibri"/>
              </a:rPr>
              <a:t>ma swoje źródło w Yang nerek</a:t>
            </a:r>
            <a:endParaRPr sz="3400" dirty="0">
              <a:latin typeface="Calibri"/>
              <a:cs typeface="Calibri"/>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27300" y="357225"/>
            <a:ext cx="6248399" cy="1308050"/>
          </a:xfrm>
          <a:prstGeom prst="rect">
            <a:avLst/>
          </a:prstGeom>
        </p:spPr>
        <p:txBody>
          <a:bodyPr vert="horz" wrap="square" lIns="0" tIns="0" rIns="0" bIns="0" rtlCol="0">
            <a:spAutoFit/>
          </a:bodyPr>
          <a:lstStyle/>
          <a:p>
            <a:pPr marL="12700" marR="5080" indent="88900">
              <a:lnSpc>
                <a:spcPts val="5100"/>
              </a:lnSpc>
            </a:pPr>
            <a:r>
              <a:rPr lang="pl-PL" spc="-15" dirty="0" smtClean="0"/>
              <a:t>System immunologiczny </a:t>
            </a:r>
            <a:r>
              <a:rPr spc="-15" dirty="0" smtClean="0"/>
              <a:t> </a:t>
            </a:r>
            <a:r>
              <a:rPr lang="pl-PL" spc="-15" dirty="0" smtClean="0"/>
              <a:t>		</a:t>
            </a:r>
            <a:r>
              <a:rPr spc="-25" dirty="0" smtClean="0"/>
              <a:t>Wei </a:t>
            </a:r>
            <a:r>
              <a:rPr spc="-95" dirty="0" smtClean="0"/>
              <a:t>Yang</a:t>
            </a:r>
            <a:endParaRPr dirty="0"/>
          </a:p>
        </p:txBody>
      </p:sp>
      <p:sp>
        <p:nvSpPr>
          <p:cNvPr id="3" name="object 3"/>
          <p:cNvSpPr/>
          <p:nvPr/>
        </p:nvSpPr>
        <p:spPr>
          <a:xfrm>
            <a:off x="939800" y="2048014"/>
            <a:ext cx="8801100" cy="4387585"/>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137</a:t>
            </a:fld>
            <a:endParaRPr spc="-5"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9217711" cy="929627"/>
          </a:xfrm>
          <a:prstGeom prst="rect">
            <a:avLst/>
          </a:prstGeom>
        </p:spPr>
        <p:txBody>
          <a:bodyPr vert="horz" wrap="square" lIns="0" tIns="265316" rIns="0" bIns="0" rtlCol="0">
            <a:spAutoFit/>
          </a:bodyPr>
          <a:lstStyle/>
          <a:p>
            <a:pPr marL="889000">
              <a:lnSpc>
                <a:spcPct val="100000"/>
              </a:lnSpc>
            </a:pPr>
            <a:r>
              <a:rPr lang="pl-PL" dirty="0"/>
              <a:t>Ź</a:t>
            </a:r>
            <a:r>
              <a:rPr lang="pl-PL" dirty="0" smtClean="0"/>
              <a:t>ródła systemu immunologicznego</a:t>
            </a:r>
            <a:endParaRPr dirty="0"/>
          </a:p>
        </p:txBody>
      </p:sp>
      <p:sp>
        <p:nvSpPr>
          <p:cNvPr id="3" name="object 3"/>
          <p:cNvSpPr/>
          <p:nvPr/>
        </p:nvSpPr>
        <p:spPr>
          <a:xfrm>
            <a:off x="2501900" y="1790705"/>
            <a:ext cx="4953000" cy="4953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565400" y="1828800"/>
            <a:ext cx="4826000" cy="4826000"/>
          </a:xfrm>
          <a:custGeom>
            <a:avLst/>
            <a:gdLst/>
            <a:ahLst/>
            <a:cxnLst/>
            <a:rect l="l" t="t" r="r" b="b"/>
            <a:pathLst>
              <a:path w="4826000" h="4826000">
                <a:moveTo>
                  <a:pt x="2413000" y="0"/>
                </a:moveTo>
                <a:lnTo>
                  <a:pt x="0" y="4826005"/>
                </a:lnTo>
                <a:lnTo>
                  <a:pt x="4826000" y="4826005"/>
                </a:lnTo>
                <a:lnTo>
                  <a:pt x="2413000" y="0"/>
                </a:lnTo>
              </a:path>
            </a:pathLst>
          </a:custGeom>
        </p:spPr>
        <p:txBody>
          <a:bodyPr wrap="square" lIns="0" tIns="0" rIns="0" bIns="0" rtlCol="0"/>
          <a:lstStyle/>
          <a:p>
            <a:endParaRPr/>
          </a:p>
        </p:txBody>
      </p:sp>
      <p:sp>
        <p:nvSpPr>
          <p:cNvPr id="5" name="object 5"/>
          <p:cNvSpPr/>
          <p:nvPr/>
        </p:nvSpPr>
        <p:spPr>
          <a:xfrm>
            <a:off x="2565400" y="1828800"/>
            <a:ext cx="4826000" cy="482600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978397" y="2311397"/>
            <a:ext cx="3149607" cy="115570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978397" y="3594097"/>
            <a:ext cx="3149607" cy="1155709"/>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978397" y="4889497"/>
            <a:ext cx="3149607" cy="1155709"/>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5749569" y="2649029"/>
            <a:ext cx="1586230" cy="3267561"/>
          </a:xfrm>
          <a:prstGeom prst="rect">
            <a:avLst/>
          </a:prstGeom>
        </p:spPr>
        <p:txBody>
          <a:bodyPr vert="horz" wrap="square" lIns="0" tIns="0" rIns="0" bIns="0" rtlCol="0">
            <a:spAutoFit/>
          </a:bodyPr>
          <a:lstStyle/>
          <a:p>
            <a:pPr marL="1270" algn="ctr">
              <a:lnSpc>
                <a:spcPct val="100000"/>
              </a:lnSpc>
            </a:pPr>
            <a:r>
              <a:rPr lang="pl-PL" sz="2500" b="1" spc="-10" dirty="0" smtClean="0">
                <a:latin typeface="Calibri"/>
                <a:cs typeface="Calibri"/>
              </a:rPr>
              <a:t>Płuca</a:t>
            </a:r>
            <a:endParaRPr sz="2500" dirty="0">
              <a:latin typeface="Calibri"/>
              <a:cs typeface="Calibri"/>
            </a:endParaRPr>
          </a:p>
          <a:p>
            <a:pPr>
              <a:lnSpc>
                <a:spcPct val="100000"/>
              </a:lnSpc>
            </a:pPr>
            <a:endParaRPr sz="2500" dirty="0">
              <a:latin typeface="Times New Roman"/>
              <a:cs typeface="Times New Roman"/>
            </a:endParaRPr>
          </a:p>
          <a:p>
            <a:pPr marL="12065" marR="5080" indent="19685" algn="ctr">
              <a:lnSpc>
                <a:spcPct val="126699"/>
              </a:lnSpc>
              <a:spcBef>
                <a:spcPts val="1590"/>
              </a:spcBef>
            </a:pPr>
            <a:r>
              <a:rPr lang="pl-PL" sz="2500" b="1" spc="5" dirty="0" smtClean="0">
                <a:latin typeface="Calibri"/>
                <a:cs typeface="Calibri"/>
              </a:rPr>
              <a:t>Śledziona</a:t>
            </a:r>
            <a:r>
              <a:rPr sz="2500" b="1" spc="5" dirty="0" smtClean="0">
                <a:latin typeface="Calibri"/>
                <a:cs typeface="Calibri"/>
              </a:rPr>
              <a:t> </a:t>
            </a:r>
            <a:r>
              <a:rPr lang="pl-PL" sz="2500" b="1" spc="5" dirty="0" smtClean="0">
                <a:latin typeface="Calibri"/>
                <a:cs typeface="Calibri"/>
              </a:rPr>
              <a:t>Żołądek</a:t>
            </a:r>
            <a:endParaRPr dirty="0"/>
          </a:p>
          <a:p>
            <a:pPr>
              <a:lnSpc>
                <a:spcPct val="100000"/>
              </a:lnSpc>
              <a:spcBef>
                <a:spcPts val="10"/>
              </a:spcBef>
            </a:pPr>
            <a:endParaRPr sz="2200" dirty="0">
              <a:latin typeface="Times New Roman"/>
              <a:cs typeface="Times New Roman"/>
            </a:endParaRPr>
          </a:p>
          <a:p>
            <a:pPr marL="12065" marR="5080" algn="ctr">
              <a:lnSpc>
                <a:spcPct val="126699"/>
              </a:lnSpc>
            </a:pPr>
            <a:r>
              <a:rPr lang="pl-PL" sz="2500" b="1" spc="-10" dirty="0" smtClean="0">
                <a:latin typeface="Calibri"/>
                <a:cs typeface="Calibri"/>
              </a:rPr>
              <a:t>Yang Nerek</a:t>
            </a:r>
          </a:p>
          <a:p>
            <a:pPr marL="12065" marR="5080" algn="ctr">
              <a:lnSpc>
                <a:spcPct val="126699"/>
              </a:lnSpc>
            </a:pPr>
            <a:r>
              <a:rPr sz="2500" b="1" spc="-25" dirty="0" smtClean="0">
                <a:latin typeface="Calibri"/>
                <a:cs typeface="Calibri"/>
              </a:rPr>
              <a:t>Jing</a:t>
            </a:r>
            <a:endParaRPr sz="2500" dirty="0">
              <a:latin typeface="Calibri"/>
              <a:cs typeface="Calibri"/>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7"/>
              </a:rPr>
              <a:t>www.diolosa.com</a:t>
            </a:r>
            <a:r>
              <a:rPr spc="-35" dirty="0"/>
              <a:t> </a:t>
            </a:r>
            <a:r>
              <a:rPr spc="-20" dirty="0">
                <a:hlinkClick r:id="rId7"/>
              </a:rPr>
              <a:t>www.diolosa.com</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r>
              <a:rPr spc="10" dirty="0"/>
              <a:t>139</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8529421" cy="1308050"/>
          </a:xfrm>
          <a:prstGeom prst="rect">
            <a:avLst/>
          </a:prstGeom>
        </p:spPr>
        <p:txBody>
          <a:bodyPr vert="horz" wrap="square" lIns="0" tIns="0" rIns="0" bIns="0" rtlCol="0">
            <a:spAutoFit/>
          </a:bodyPr>
          <a:lstStyle/>
          <a:p>
            <a:pPr marL="1815464" marR="5080" indent="-1358900">
              <a:lnSpc>
                <a:spcPts val="5100"/>
              </a:lnSpc>
            </a:pPr>
            <a:r>
              <a:rPr lang="pl-PL" dirty="0" smtClean="0"/>
              <a:t>Sekretne krążenie Wei Yang poprzez </a:t>
            </a:r>
            <a:r>
              <a:rPr spc="-10" dirty="0" err="1" smtClean="0"/>
              <a:t>Qiao</a:t>
            </a:r>
            <a:r>
              <a:rPr spc="-50" dirty="0" smtClean="0"/>
              <a:t> </a:t>
            </a:r>
            <a:r>
              <a:rPr spc="5" dirty="0"/>
              <a:t>Mai</a:t>
            </a:r>
          </a:p>
        </p:txBody>
      </p:sp>
      <p:sp>
        <p:nvSpPr>
          <p:cNvPr id="3" name="object 3"/>
          <p:cNvSpPr/>
          <p:nvPr/>
        </p:nvSpPr>
        <p:spPr>
          <a:xfrm>
            <a:off x="3225800" y="1854203"/>
            <a:ext cx="1422400" cy="4826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045200" y="1854205"/>
            <a:ext cx="1143000" cy="4737100"/>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4"/>
              </a:rPr>
              <a:t>www.diolosa.com</a:t>
            </a:r>
            <a:r>
              <a:rPr spc="-35" dirty="0"/>
              <a:t> </a:t>
            </a:r>
            <a:r>
              <a:rPr spc="-20" dirty="0">
                <a:hlinkClick r:id="rId4"/>
              </a:rPr>
              <a:t>www.diolosa.com</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r>
              <a:rPr spc="10" dirty="0"/>
              <a:t>149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9900" y="304693"/>
            <a:ext cx="9268460" cy="1461041"/>
          </a:xfrm>
          <a:prstGeom prst="rect">
            <a:avLst/>
          </a:prstGeom>
        </p:spPr>
        <p:txBody>
          <a:bodyPr vert="horz" wrap="square" lIns="0" tIns="0" rIns="0" bIns="0" rtlCol="0">
            <a:spAutoFit/>
          </a:bodyPr>
          <a:lstStyle/>
          <a:p>
            <a:pPr marL="405765" marR="5080" indent="-393700">
              <a:lnSpc>
                <a:spcPct val="101099"/>
              </a:lnSpc>
            </a:pPr>
            <a:r>
              <a:rPr lang="pl-PL" sz="4700" spc="-40" dirty="0" smtClean="0"/>
              <a:t>Strategia oczyszczania Umysłu </a:t>
            </a:r>
            <a:r>
              <a:rPr lang="pl-PL" sz="4700" spc="-15" dirty="0" smtClean="0"/>
              <a:t>i poprawiania funkcjonowania  </a:t>
            </a:r>
            <a:r>
              <a:rPr sz="4700" spc="65" dirty="0" smtClean="0"/>
              <a:t> </a:t>
            </a:r>
            <a:r>
              <a:rPr sz="4700" spc="-5" dirty="0" smtClean="0"/>
              <a:t>PO</a:t>
            </a:r>
            <a:endParaRPr sz="4700" dirty="0"/>
          </a:p>
        </p:txBody>
      </p:sp>
      <p:sp>
        <p:nvSpPr>
          <p:cNvPr id="3" name="object 3"/>
          <p:cNvSpPr/>
          <p:nvPr/>
        </p:nvSpPr>
        <p:spPr>
          <a:xfrm>
            <a:off x="2616200" y="1854205"/>
            <a:ext cx="5435600" cy="54229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14</a:t>
            </a:fld>
            <a:endParaRPr spc="-5"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8529421" cy="1308050"/>
          </a:xfrm>
          <a:prstGeom prst="rect">
            <a:avLst/>
          </a:prstGeom>
        </p:spPr>
        <p:txBody>
          <a:bodyPr vert="horz" wrap="square" lIns="0" tIns="0" rIns="0" bIns="0" rtlCol="0">
            <a:spAutoFit/>
          </a:bodyPr>
          <a:lstStyle/>
          <a:p>
            <a:pPr marL="2666365" marR="5080" indent="-482600">
              <a:lnSpc>
                <a:spcPts val="5100"/>
              </a:lnSpc>
            </a:pPr>
            <a:r>
              <a:rPr lang="pl-PL" spc="-15" dirty="0" smtClean="0"/>
              <a:t>Trzy wrota systemu immunologicznego</a:t>
            </a:r>
            <a:endParaRPr spc="-30" dirty="0"/>
          </a:p>
        </p:txBody>
      </p:sp>
      <p:sp>
        <p:nvSpPr>
          <p:cNvPr id="3" name="object 3"/>
          <p:cNvSpPr/>
          <p:nvPr/>
        </p:nvSpPr>
        <p:spPr>
          <a:xfrm>
            <a:off x="3365500" y="2578100"/>
            <a:ext cx="2628900" cy="15621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36600" y="2870200"/>
            <a:ext cx="2565400" cy="13970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362700" y="2070100"/>
            <a:ext cx="3619500" cy="3149600"/>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5"/>
              </a:rPr>
              <a:t>www.diolosa.com</a:t>
            </a:r>
            <a:r>
              <a:rPr spc="-35" dirty="0"/>
              <a:t> </a:t>
            </a:r>
            <a:r>
              <a:rPr spc="-20" dirty="0">
                <a:hlinkClick r:id="rId5"/>
              </a:rPr>
              <a:t>www.diolosa.com</a:t>
            </a:r>
          </a:p>
        </p:txBody>
      </p:sp>
      <p:sp>
        <p:nvSpPr>
          <p:cNvPr id="7" name="object 7"/>
          <p:cNvSpPr txBox="1"/>
          <p:nvPr/>
        </p:nvSpPr>
        <p:spPr>
          <a:xfrm>
            <a:off x="9357448" y="7017467"/>
            <a:ext cx="292735" cy="191135"/>
          </a:xfrm>
          <a:prstGeom prst="rect">
            <a:avLst/>
          </a:prstGeom>
        </p:spPr>
        <p:txBody>
          <a:bodyPr vert="horz" wrap="square" lIns="0" tIns="0" rIns="0" bIns="0" rtlCol="0">
            <a:spAutoFit/>
          </a:bodyPr>
          <a:lstStyle/>
          <a:p>
            <a:pPr marL="12700">
              <a:lnSpc>
                <a:spcPts val="1375"/>
              </a:lnSpc>
            </a:pPr>
            <a:r>
              <a:rPr sz="1300" spc="30" dirty="0">
                <a:solidFill>
                  <a:srgbClr val="898989"/>
                </a:solidFill>
                <a:latin typeface="Calibri"/>
                <a:cs typeface="Calibri"/>
              </a:rPr>
              <a:t>141</a:t>
            </a:r>
            <a:endParaRPr sz="1300">
              <a:latin typeface="Calibri"/>
              <a:cs typeface="Calibri"/>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141</a:t>
            </a:fld>
            <a:endParaRPr spc="-5" dirty="0"/>
          </a:p>
        </p:txBody>
      </p:sp>
      <p:sp>
        <p:nvSpPr>
          <p:cNvPr id="2" name="object 2"/>
          <p:cNvSpPr txBox="1">
            <a:spLocks noGrp="1"/>
          </p:cNvSpPr>
          <p:nvPr>
            <p:ph type="title"/>
          </p:nvPr>
        </p:nvSpPr>
        <p:spPr>
          <a:xfrm>
            <a:off x="1081989" y="357225"/>
            <a:ext cx="8529421" cy="1308050"/>
          </a:xfrm>
          <a:prstGeom prst="rect">
            <a:avLst/>
          </a:prstGeom>
        </p:spPr>
        <p:txBody>
          <a:bodyPr vert="horz" wrap="square" lIns="0" tIns="0" rIns="0" bIns="0" rtlCol="0">
            <a:spAutoFit/>
          </a:bodyPr>
          <a:lstStyle/>
          <a:p>
            <a:pPr marL="1917064" marR="5080" indent="-1638300">
              <a:lnSpc>
                <a:spcPts val="5100"/>
              </a:lnSpc>
            </a:pPr>
            <a:r>
              <a:rPr dirty="0" smtClean="0"/>
              <a:t>WEI </a:t>
            </a:r>
            <a:r>
              <a:rPr spc="-120" dirty="0"/>
              <a:t>YANG </a:t>
            </a:r>
            <a:r>
              <a:rPr lang="pl-PL" spc="-15" dirty="0" smtClean="0"/>
              <a:t>jako ekspresja Yang nerek i </a:t>
            </a:r>
            <a:r>
              <a:rPr dirty="0" smtClean="0"/>
              <a:t>Jing</a:t>
            </a:r>
            <a:endParaRPr dirty="0"/>
          </a:p>
        </p:txBody>
      </p:sp>
      <p:sp>
        <p:nvSpPr>
          <p:cNvPr id="3" name="object 3"/>
          <p:cNvSpPr txBox="1"/>
          <p:nvPr/>
        </p:nvSpPr>
        <p:spPr>
          <a:xfrm>
            <a:off x="1030477" y="1845945"/>
            <a:ext cx="8608060" cy="3983142"/>
          </a:xfrm>
          <a:prstGeom prst="rect">
            <a:avLst/>
          </a:prstGeom>
        </p:spPr>
        <p:txBody>
          <a:bodyPr vert="horz" wrap="square" lIns="0" tIns="0" rIns="0" bIns="0" rtlCol="0">
            <a:spAutoFit/>
          </a:bodyPr>
          <a:lstStyle/>
          <a:p>
            <a:pPr marL="381000" marR="745490" indent="-368300">
              <a:lnSpc>
                <a:spcPct val="100499"/>
              </a:lnSpc>
              <a:buFont typeface="Arial"/>
              <a:buChar char="•"/>
              <a:tabLst>
                <a:tab pos="380365" algn="l"/>
                <a:tab pos="381000" algn="l"/>
              </a:tabLst>
            </a:pPr>
            <a:r>
              <a:rPr sz="3400" spc="10" dirty="0" smtClean="0">
                <a:latin typeface="Calibri"/>
                <a:cs typeface="Calibri"/>
              </a:rPr>
              <a:t>JING </a:t>
            </a:r>
            <a:r>
              <a:rPr lang="pl-PL" sz="3400" spc="-35" dirty="0" smtClean="0">
                <a:latin typeface="Calibri"/>
                <a:cs typeface="Calibri"/>
              </a:rPr>
              <a:t>transformuje się w ogień, a ogień promuje po urodzeniowe źródło </a:t>
            </a:r>
            <a:r>
              <a:rPr sz="3400" spc="15" dirty="0" smtClean="0">
                <a:latin typeface="Calibri"/>
                <a:cs typeface="Calibri"/>
              </a:rPr>
              <a:t>JING</a:t>
            </a:r>
            <a:endParaRPr sz="3400" dirty="0">
              <a:latin typeface="Calibri"/>
              <a:cs typeface="Calibri"/>
            </a:endParaRPr>
          </a:p>
          <a:p>
            <a:pPr marL="381000" marR="5080" indent="-368300">
              <a:lnSpc>
                <a:spcPct val="100499"/>
              </a:lnSpc>
              <a:spcBef>
                <a:spcPts val="800"/>
              </a:spcBef>
              <a:buFont typeface="Arial"/>
              <a:buChar char="•"/>
              <a:tabLst>
                <a:tab pos="380365" algn="l"/>
                <a:tab pos="381000" algn="l"/>
              </a:tabLst>
            </a:pPr>
            <a:r>
              <a:rPr lang="pl-PL" sz="3400" spc="15" dirty="0" smtClean="0">
                <a:latin typeface="Calibri"/>
                <a:cs typeface="Calibri"/>
              </a:rPr>
              <a:t>Yang nerek</a:t>
            </a:r>
            <a:r>
              <a:rPr sz="3400" dirty="0" smtClean="0">
                <a:latin typeface="Calibri"/>
                <a:cs typeface="Calibri"/>
              </a:rPr>
              <a:t>– </a:t>
            </a:r>
            <a:r>
              <a:rPr lang="pl-PL" sz="3400" spc="15" dirty="0" smtClean="0">
                <a:latin typeface="Calibri"/>
                <a:cs typeface="Calibri"/>
              </a:rPr>
              <a:t>ogień jest źródłem </a:t>
            </a:r>
            <a:r>
              <a:rPr sz="3400" spc="-40" dirty="0" smtClean="0">
                <a:latin typeface="Calibri"/>
                <a:cs typeface="Calibri"/>
              </a:rPr>
              <a:t>Wei  </a:t>
            </a:r>
            <a:r>
              <a:rPr sz="3400" spc="-45" dirty="0">
                <a:latin typeface="Calibri"/>
                <a:cs typeface="Calibri"/>
              </a:rPr>
              <a:t>Yang</a:t>
            </a:r>
            <a:endParaRPr sz="3400" dirty="0">
              <a:latin typeface="Calibri"/>
              <a:cs typeface="Calibri"/>
            </a:endParaRPr>
          </a:p>
          <a:p>
            <a:pPr marL="381000" marR="359410" indent="-368300">
              <a:lnSpc>
                <a:spcPct val="100499"/>
              </a:lnSpc>
              <a:spcBef>
                <a:spcPts val="900"/>
              </a:spcBef>
              <a:buFont typeface="Arial"/>
              <a:buChar char="•"/>
              <a:tabLst>
                <a:tab pos="380365" algn="l"/>
                <a:tab pos="381000" algn="l"/>
              </a:tabLst>
            </a:pPr>
            <a:r>
              <a:rPr lang="pl-PL" sz="3400" spc="10" dirty="0" smtClean="0">
                <a:latin typeface="Calibri"/>
                <a:cs typeface="Calibri"/>
              </a:rPr>
              <a:t>Niedobór Yin nerek z pustym gorącem nigdy nie zapada na przeziębienie </a:t>
            </a:r>
            <a:endParaRPr sz="3400" dirty="0">
              <a:latin typeface="Calibri"/>
              <a:cs typeface="Calibri"/>
            </a:endParaRPr>
          </a:p>
          <a:p>
            <a:pPr marL="381000" marR="130810" indent="-368300">
              <a:lnSpc>
                <a:spcPct val="100499"/>
              </a:lnSpc>
              <a:spcBef>
                <a:spcPts val="800"/>
              </a:spcBef>
              <a:buFont typeface="Arial"/>
              <a:buChar char="•"/>
              <a:tabLst>
                <a:tab pos="380365" algn="l"/>
                <a:tab pos="381000" algn="l"/>
              </a:tabLst>
            </a:pPr>
            <a:r>
              <a:rPr lang="pl-PL" sz="3400" spc="10" dirty="0" smtClean="0">
                <a:latin typeface="Calibri"/>
                <a:cs typeface="Calibri"/>
              </a:rPr>
              <a:t>Niedobór Yang nerek z zastojem wody zawsze zapada na przeziębienie</a:t>
            </a:r>
            <a:endParaRPr sz="3400" dirty="0">
              <a:latin typeface="Calibri"/>
              <a:cs typeface="Calibri"/>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142</a:t>
            </a:fld>
            <a:endParaRPr spc="-5" dirty="0"/>
          </a:p>
        </p:txBody>
      </p:sp>
      <p:sp>
        <p:nvSpPr>
          <p:cNvPr id="2" name="object 2"/>
          <p:cNvSpPr txBox="1">
            <a:spLocks noGrp="1"/>
          </p:cNvSpPr>
          <p:nvPr>
            <p:ph type="title"/>
          </p:nvPr>
        </p:nvSpPr>
        <p:spPr>
          <a:xfrm>
            <a:off x="1081989" y="357225"/>
            <a:ext cx="8529421" cy="991182"/>
          </a:xfrm>
          <a:prstGeom prst="rect">
            <a:avLst/>
          </a:prstGeom>
        </p:spPr>
        <p:txBody>
          <a:bodyPr vert="horz" wrap="square" lIns="0" tIns="265316" rIns="0" bIns="0" rtlCol="0">
            <a:spAutoFit/>
          </a:bodyPr>
          <a:lstStyle/>
          <a:p>
            <a:pPr marL="1548765">
              <a:lnSpc>
                <a:spcPct val="100000"/>
              </a:lnSpc>
            </a:pPr>
            <a:r>
              <a:rPr sz="4700" spc="-5" dirty="0"/>
              <a:t>PO </a:t>
            </a:r>
            <a:r>
              <a:rPr lang="pl-PL" sz="4700" spc="-15" dirty="0" smtClean="0"/>
              <a:t>oraz </a:t>
            </a:r>
            <a:r>
              <a:rPr sz="4700" spc="15" dirty="0" smtClean="0"/>
              <a:t>WEI</a:t>
            </a:r>
            <a:r>
              <a:rPr sz="4700" spc="95" dirty="0" smtClean="0"/>
              <a:t> </a:t>
            </a:r>
            <a:r>
              <a:rPr sz="4700" spc="-125" dirty="0"/>
              <a:t>YANG</a:t>
            </a:r>
            <a:endParaRPr sz="4700" dirty="0"/>
          </a:p>
        </p:txBody>
      </p:sp>
      <p:sp>
        <p:nvSpPr>
          <p:cNvPr id="3" name="object 3"/>
          <p:cNvSpPr txBox="1"/>
          <p:nvPr/>
        </p:nvSpPr>
        <p:spPr>
          <a:xfrm>
            <a:off x="1030477" y="1797710"/>
            <a:ext cx="8495665" cy="4585871"/>
          </a:xfrm>
          <a:prstGeom prst="rect">
            <a:avLst/>
          </a:prstGeom>
        </p:spPr>
        <p:txBody>
          <a:bodyPr vert="horz" wrap="square" lIns="0" tIns="0" rIns="0" bIns="0" rtlCol="0">
            <a:spAutoFit/>
          </a:bodyPr>
          <a:lstStyle/>
          <a:p>
            <a:pPr marL="381000" indent="-368300">
              <a:lnSpc>
                <a:spcPct val="100000"/>
              </a:lnSpc>
              <a:buFont typeface="Arial"/>
              <a:buChar char="•"/>
              <a:tabLst>
                <a:tab pos="380365" algn="l"/>
                <a:tab pos="381000" algn="l"/>
              </a:tabLst>
            </a:pPr>
            <a:r>
              <a:rPr sz="3200" spc="20" dirty="0">
                <a:latin typeface="Calibri"/>
                <a:cs typeface="Calibri"/>
              </a:rPr>
              <a:t>PO </a:t>
            </a:r>
            <a:r>
              <a:rPr lang="pl-PL" sz="3200" spc="-20" dirty="0" smtClean="0">
                <a:latin typeface="Calibri"/>
                <a:cs typeface="Calibri"/>
              </a:rPr>
              <a:t>jest powiązane z systemem immunologicznym</a:t>
            </a:r>
            <a:r>
              <a:rPr sz="3200" spc="-615" dirty="0" smtClean="0">
                <a:latin typeface="Calibri"/>
                <a:cs typeface="Calibri"/>
              </a:rPr>
              <a:t>&gt;   </a:t>
            </a:r>
            <a:r>
              <a:rPr lang="pl-PL" sz="3200" spc="5" dirty="0" smtClean="0">
                <a:latin typeface="Calibri"/>
                <a:cs typeface="Calibri"/>
              </a:rPr>
              <a:t> przyszłość</a:t>
            </a:r>
            <a:endParaRPr sz="3200" dirty="0">
              <a:latin typeface="Calibri"/>
              <a:cs typeface="Calibri"/>
            </a:endParaRPr>
          </a:p>
          <a:p>
            <a:pPr marL="381000" marR="232410" indent="-368300">
              <a:lnSpc>
                <a:spcPts val="3400"/>
              </a:lnSpc>
              <a:spcBef>
                <a:spcPts val="940"/>
              </a:spcBef>
              <a:buFont typeface="Arial"/>
              <a:buChar char="•"/>
              <a:tabLst>
                <a:tab pos="380365" algn="l"/>
                <a:tab pos="381000" algn="l"/>
              </a:tabLst>
            </a:pPr>
            <a:r>
              <a:rPr sz="3200" spc="20" dirty="0">
                <a:latin typeface="Calibri"/>
                <a:cs typeface="Calibri"/>
              </a:rPr>
              <a:t>PO </a:t>
            </a:r>
            <a:r>
              <a:rPr sz="3200" dirty="0">
                <a:latin typeface="Calibri"/>
                <a:cs typeface="Calibri"/>
              </a:rPr>
              <a:t>– </a:t>
            </a:r>
            <a:r>
              <a:rPr lang="pl-PL" sz="3200" spc="10" dirty="0" smtClean="0">
                <a:latin typeface="Calibri"/>
                <a:cs typeface="Calibri"/>
              </a:rPr>
              <a:t>dusza zwierzęca jest ochraniane w płucach </a:t>
            </a:r>
            <a:r>
              <a:rPr sz="3200" dirty="0" smtClean="0">
                <a:latin typeface="Calibri"/>
                <a:cs typeface="Calibri"/>
              </a:rPr>
              <a:t>=  </a:t>
            </a:r>
            <a:r>
              <a:rPr sz="3200" spc="5" dirty="0">
                <a:latin typeface="Calibri"/>
                <a:cs typeface="Calibri"/>
              </a:rPr>
              <a:t>Skin</a:t>
            </a:r>
            <a:endParaRPr sz="3200" dirty="0">
              <a:latin typeface="Calibri"/>
              <a:cs typeface="Calibri"/>
            </a:endParaRPr>
          </a:p>
          <a:p>
            <a:pPr marL="381000" indent="-368300">
              <a:lnSpc>
                <a:spcPct val="100000"/>
              </a:lnSpc>
              <a:spcBef>
                <a:spcPts val="420"/>
              </a:spcBef>
              <a:buFont typeface="Arial"/>
              <a:buChar char="•"/>
              <a:tabLst>
                <a:tab pos="380365" algn="l"/>
                <a:tab pos="381000" algn="l"/>
              </a:tabLst>
            </a:pPr>
            <a:r>
              <a:rPr lang="pl-PL" sz="3200" spc="-25" dirty="0" smtClean="0">
                <a:latin typeface="Calibri"/>
                <a:cs typeface="Calibri"/>
              </a:rPr>
              <a:t>Odruchy i instynkty przynależą do </a:t>
            </a:r>
            <a:r>
              <a:rPr sz="3200" spc="45" dirty="0" smtClean="0">
                <a:latin typeface="Calibri"/>
                <a:cs typeface="Calibri"/>
              </a:rPr>
              <a:t>PO</a:t>
            </a:r>
            <a:endParaRPr sz="3200" dirty="0">
              <a:latin typeface="Calibri"/>
              <a:cs typeface="Calibri"/>
            </a:endParaRPr>
          </a:p>
          <a:p>
            <a:pPr marL="381000" marR="5080" indent="-368300">
              <a:lnSpc>
                <a:spcPts val="3500"/>
              </a:lnSpc>
              <a:spcBef>
                <a:spcPts val="760"/>
              </a:spcBef>
              <a:buFont typeface="Arial"/>
              <a:buChar char="•"/>
              <a:tabLst>
                <a:tab pos="380365" algn="l"/>
                <a:tab pos="381000" algn="l"/>
              </a:tabLst>
            </a:pPr>
            <a:r>
              <a:rPr sz="3200" spc="-30" dirty="0" smtClean="0">
                <a:latin typeface="Calibri"/>
                <a:cs typeface="Calibri"/>
              </a:rPr>
              <a:t>P</a:t>
            </a:r>
            <a:r>
              <a:rPr lang="pl-PL" sz="3200" spc="-30" dirty="0" smtClean="0">
                <a:latin typeface="Calibri"/>
                <a:cs typeface="Calibri"/>
              </a:rPr>
              <a:t>O kontroluje ruch</a:t>
            </a:r>
            <a:r>
              <a:rPr sz="3200" spc="-30" dirty="0" smtClean="0">
                <a:latin typeface="Calibri"/>
                <a:cs typeface="Calibri"/>
              </a:rPr>
              <a:t> </a:t>
            </a:r>
            <a:r>
              <a:rPr sz="3200" spc="-50" dirty="0" smtClean="0">
                <a:latin typeface="Calibri"/>
                <a:cs typeface="Calibri"/>
              </a:rPr>
              <a:t>Wei </a:t>
            </a:r>
            <a:r>
              <a:rPr sz="3200" spc="-45" dirty="0">
                <a:latin typeface="Calibri"/>
                <a:cs typeface="Calibri"/>
              </a:rPr>
              <a:t>Yang </a:t>
            </a:r>
            <a:r>
              <a:rPr lang="pl-PL" sz="3200" spc="-20" dirty="0" smtClean="0">
                <a:latin typeface="Calibri"/>
                <a:cs typeface="Calibri"/>
              </a:rPr>
              <a:t>w </a:t>
            </a:r>
            <a:r>
              <a:rPr sz="3200" spc="-10" dirty="0" err="1" smtClean="0">
                <a:latin typeface="Calibri"/>
                <a:cs typeface="Calibri"/>
              </a:rPr>
              <a:t>Qiao</a:t>
            </a:r>
            <a:r>
              <a:rPr sz="3200" spc="-105" dirty="0" smtClean="0">
                <a:latin typeface="Calibri"/>
                <a:cs typeface="Calibri"/>
              </a:rPr>
              <a:t> </a:t>
            </a:r>
            <a:r>
              <a:rPr sz="3200" spc="-25" dirty="0">
                <a:latin typeface="Calibri"/>
                <a:cs typeface="Calibri"/>
              </a:rPr>
              <a:t>Mai</a:t>
            </a:r>
            <a:endParaRPr sz="3200" dirty="0">
              <a:latin typeface="Calibri"/>
              <a:cs typeface="Calibri"/>
            </a:endParaRPr>
          </a:p>
          <a:p>
            <a:pPr marL="381000" marR="1043940" indent="-368300">
              <a:lnSpc>
                <a:spcPts val="3500"/>
              </a:lnSpc>
              <a:spcBef>
                <a:spcPts val="700"/>
              </a:spcBef>
              <a:buFont typeface="Arial"/>
              <a:buChar char="•"/>
              <a:tabLst>
                <a:tab pos="380365" algn="l"/>
                <a:tab pos="381000" algn="l"/>
              </a:tabLst>
            </a:pPr>
            <a:r>
              <a:rPr lang="pl-PL" sz="3200" spc="15" dirty="0" smtClean="0">
                <a:latin typeface="Calibri"/>
                <a:cs typeface="Calibri"/>
              </a:rPr>
              <a:t>Ruch w dół </a:t>
            </a:r>
            <a:r>
              <a:rPr sz="3200" spc="-50" dirty="0" smtClean="0">
                <a:latin typeface="Calibri"/>
                <a:cs typeface="Calibri"/>
              </a:rPr>
              <a:t>Wei</a:t>
            </a:r>
            <a:r>
              <a:rPr sz="3200" spc="-250" dirty="0" smtClean="0">
                <a:latin typeface="Calibri"/>
                <a:cs typeface="Calibri"/>
              </a:rPr>
              <a:t> </a:t>
            </a:r>
            <a:r>
              <a:rPr sz="3200" spc="-45" dirty="0">
                <a:latin typeface="Calibri"/>
                <a:cs typeface="Calibri"/>
              </a:rPr>
              <a:t>Yang  </a:t>
            </a:r>
            <a:r>
              <a:rPr lang="pl-PL" sz="3200" spc="10" dirty="0" smtClean="0">
                <a:latin typeface="Calibri"/>
                <a:cs typeface="Calibri"/>
              </a:rPr>
              <a:t>zależy od płuc i od </a:t>
            </a:r>
            <a:r>
              <a:rPr sz="3200" spc="45" dirty="0" smtClean="0">
                <a:latin typeface="Calibri"/>
                <a:cs typeface="Calibri"/>
              </a:rPr>
              <a:t>PO</a:t>
            </a:r>
            <a:endParaRPr sz="3200" dirty="0">
              <a:latin typeface="Calibri"/>
              <a:cs typeface="Calibri"/>
            </a:endParaRPr>
          </a:p>
          <a:p>
            <a:pPr marL="381000" indent="-368300">
              <a:lnSpc>
                <a:spcPct val="100000"/>
              </a:lnSpc>
              <a:spcBef>
                <a:spcPts val="300"/>
              </a:spcBef>
              <a:buFont typeface="Arial"/>
              <a:buChar char="•"/>
              <a:tabLst>
                <a:tab pos="380365" algn="l"/>
                <a:tab pos="381000" algn="l"/>
              </a:tabLst>
            </a:pPr>
            <a:r>
              <a:rPr sz="3200" spc="20" dirty="0">
                <a:latin typeface="Calibri"/>
                <a:cs typeface="Calibri"/>
              </a:rPr>
              <a:t>PO </a:t>
            </a:r>
            <a:r>
              <a:rPr lang="pl-PL" sz="3200" dirty="0" smtClean="0">
                <a:latin typeface="Calibri"/>
                <a:cs typeface="Calibri"/>
              </a:rPr>
              <a:t>jest odpowiedzialne za koszmary nocne</a:t>
            </a:r>
            <a:endParaRPr sz="3200" dirty="0">
              <a:latin typeface="Calibri"/>
              <a:cs typeface="Calibri"/>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143</a:t>
            </a:fld>
            <a:endParaRPr spc="-5" dirty="0"/>
          </a:p>
        </p:txBody>
      </p:sp>
      <p:sp>
        <p:nvSpPr>
          <p:cNvPr id="2" name="object 2"/>
          <p:cNvSpPr txBox="1">
            <a:spLocks noGrp="1"/>
          </p:cNvSpPr>
          <p:nvPr>
            <p:ph type="title"/>
          </p:nvPr>
        </p:nvSpPr>
        <p:spPr>
          <a:xfrm>
            <a:off x="1081989" y="357225"/>
            <a:ext cx="8529421" cy="991182"/>
          </a:xfrm>
          <a:prstGeom prst="rect">
            <a:avLst/>
          </a:prstGeom>
        </p:spPr>
        <p:txBody>
          <a:bodyPr vert="horz" wrap="square" lIns="0" tIns="265316" rIns="0" bIns="0" rtlCol="0">
            <a:spAutoFit/>
          </a:bodyPr>
          <a:lstStyle/>
          <a:p>
            <a:pPr marL="457200">
              <a:lnSpc>
                <a:spcPct val="100000"/>
              </a:lnSpc>
            </a:pPr>
            <a:r>
              <a:rPr lang="pl-PL" sz="4700" dirty="0" smtClean="0"/>
              <a:t>Jak poprawić </a:t>
            </a:r>
            <a:r>
              <a:rPr sz="4700" spc="15" dirty="0" smtClean="0"/>
              <a:t>WEI</a:t>
            </a:r>
            <a:r>
              <a:rPr sz="4700" spc="60" dirty="0" smtClean="0"/>
              <a:t> </a:t>
            </a:r>
            <a:r>
              <a:rPr sz="4700" spc="-125" dirty="0"/>
              <a:t>YANG</a:t>
            </a:r>
            <a:endParaRPr sz="4700" dirty="0"/>
          </a:p>
        </p:txBody>
      </p:sp>
      <p:sp>
        <p:nvSpPr>
          <p:cNvPr id="3" name="object 3"/>
          <p:cNvSpPr txBox="1"/>
          <p:nvPr/>
        </p:nvSpPr>
        <p:spPr>
          <a:xfrm>
            <a:off x="1030477" y="1848523"/>
            <a:ext cx="8088630" cy="3500958"/>
          </a:xfrm>
          <a:prstGeom prst="rect">
            <a:avLst/>
          </a:prstGeom>
        </p:spPr>
        <p:txBody>
          <a:bodyPr vert="horz" wrap="square" lIns="0" tIns="0" rIns="0" bIns="0" rtlCol="0">
            <a:spAutoFit/>
          </a:bodyPr>
          <a:lstStyle/>
          <a:p>
            <a:pPr marL="381000" marR="146050" indent="-368300">
              <a:lnSpc>
                <a:spcPct val="100000"/>
              </a:lnSpc>
              <a:buFont typeface="Arial"/>
              <a:buChar char="•"/>
              <a:tabLst>
                <a:tab pos="380365" algn="l"/>
                <a:tab pos="381000" algn="l"/>
              </a:tabLst>
            </a:pPr>
            <a:r>
              <a:rPr lang="pl-PL" sz="3000" spc="-40" dirty="0" smtClean="0">
                <a:latin typeface="Calibri"/>
                <a:cs typeface="Calibri"/>
              </a:rPr>
              <a:t>Wzmocnić </a:t>
            </a:r>
            <a:r>
              <a:rPr lang="pl-PL" sz="3000" spc="15" dirty="0" smtClean="0">
                <a:latin typeface="Calibri"/>
                <a:cs typeface="Calibri"/>
              </a:rPr>
              <a:t>Yang nerek oraz odżywić </a:t>
            </a:r>
            <a:r>
              <a:rPr sz="3000" spc="10" dirty="0" smtClean="0">
                <a:latin typeface="Calibri"/>
                <a:cs typeface="Calibri"/>
              </a:rPr>
              <a:t>JING</a:t>
            </a:r>
            <a:r>
              <a:rPr sz="3000" spc="-395" dirty="0" smtClean="0">
                <a:latin typeface="Calibri"/>
                <a:cs typeface="Calibri"/>
              </a:rPr>
              <a:t> </a:t>
            </a:r>
            <a:r>
              <a:rPr lang="pl-PL" sz="3000" spc="-15" dirty="0" smtClean="0">
                <a:latin typeface="Calibri"/>
                <a:cs typeface="Calibri"/>
              </a:rPr>
              <a:t>przy użyciu ziół ciepłych</a:t>
            </a:r>
            <a:endParaRPr sz="3000" dirty="0">
              <a:latin typeface="Calibri"/>
              <a:cs typeface="Calibri"/>
            </a:endParaRPr>
          </a:p>
          <a:p>
            <a:pPr marL="381000" marR="5080" indent="-368300">
              <a:lnSpc>
                <a:spcPct val="100000"/>
              </a:lnSpc>
              <a:spcBef>
                <a:spcPts val="700"/>
              </a:spcBef>
              <a:buFont typeface="Arial"/>
              <a:buChar char="•"/>
              <a:tabLst>
                <a:tab pos="380365" algn="l"/>
                <a:tab pos="381000" algn="l"/>
              </a:tabLst>
            </a:pPr>
            <a:r>
              <a:rPr lang="pl-PL" sz="3000" spc="-15" dirty="0" smtClean="0">
                <a:latin typeface="Calibri"/>
                <a:cs typeface="Calibri"/>
              </a:rPr>
              <a:t>Wzmocnić trawienie oraz jeść właściwie, by wzmocnić po urodzeniowe źródło </a:t>
            </a:r>
            <a:r>
              <a:rPr sz="3000" spc="10" dirty="0" smtClean="0">
                <a:latin typeface="Calibri"/>
                <a:cs typeface="Calibri"/>
              </a:rPr>
              <a:t>JING</a:t>
            </a:r>
            <a:endParaRPr sz="3000" dirty="0">
              <a:latin typeface="Calibri"/>
              <a:cs typeface="Calibri"/>
            </a:endParaRPr>
          </a:p>
          <a:p>
            <a:pPr marL="508000">
              <a:lnSpc>
                <a:spcPct val="100000"/>
              </a:lnSpc>
              <a:spcBef>
                <a:spcPts val="700"/>
              </a:spcBef>
            </a:pPr>
            <a:r>
              <a:rPr sz="3000" dirty="0">
                <a:latin typeface="Arial"/>
                <a:cs typeface="Arial"/>
              </a:rPr>
              <a:t>– </a:t>
            </a:r>
            <a:r>
              <a:rPr lang="pl-PL" sz="3000" spc="-15" dirty="0" smtClean="0">
                <a:latin typeface="Calibri"/>
                <a:cs typeface="Calibri"/>
              </a:rPr>
              <a:t>unikać zimnego jedzenia</a:t>
            </a:r>
            <a:r>
              <a:rPr sz="3000" spc="-15" dirty="0" smtClean="0">
                <a:latin typeface="Calibri"/>
                <a:cs typeface="Calibri"/>
              </a:rPr>
              <a:t>, </a:t>
            </a:r>
            <a:r>
              <a:rPr lang="pl-PL" sz="3000" spc="-15" dirty="0" smtClean="0">
                <a:latin typeface="Calibri"/>
                <a:cs typeface="Calibri"/>
              </a:rPr>
              <a:t>zimnych napojów , owoców i soków</a:t>
            </a:r>
            <a:endParaRPr sz="3000" dirty="0">
              <a:latin typeface="Calibri"/>
              <a:cs typeface="Calibri"/>
            </a:endParaRPr>
          </a:p>
          <a:p>
            <a:pPr marL="381000" indent="-368300">
              <a:lnSpc>
                <a:spcPct val="100000"/>
              </a:lnSpc>
              <a:spcBef>
                <a:spcPts val="700"/>
              </a:spcBef>
              <a:buFont typeface="Arial"/>
              <a:buChar char="•"/>
              <a:tabLst>
                <a:tab pos="380365" algn="l"/>
                <a:tab pos="381000" algn="l"/>
              </a:tabLst>
            </a:pPr>
            <a:r>
              <a:rPr lang="pl-PL" sz="3000" spc="-40" dirty="0" smtClean="0">
                <a:latin typeface="Calibri"/>
                <a:cs typeface="Calibri"/>
              </a:rPr>
              <a:t>Wzmocnić</a:t>
            </a:r>
            <a:r>
              <a:rPr sz="3000" spc="-40" dirty="0" smtClean="0">
                <a:latin typeface="Calibri"/>
                <a:cs typeface="Calibri"/>
              </a:rPr>
              <a:t> </a:t>
            </a:r>
            <a:r>
              <a:rPr sz="3000" spc="-70" dirty="0">
                <a:latin typeface="Calibri"/>
                <a:cs typeface="Calibri"/>
              </a:rPr>
              <a:t>Tai </a:t>
            </a:r>
            <a:r>
              <a:rPr sz="3000" spc="15" dirty="0">
                <a:latin typeface="Calibri"/>
                <a:cs typeface="Calibri"/>
              </a:rPr>
              <a:t>Yin </a:t>
            </a:r>
            <a:r>
              <a:rPr sz="3000" dirty="0">
                <a:latin typeface="Calibri"/>
                <a:cs typeface="Calibri"/>
              </a:rPr>
              <a:t>= </a:t>
            </a:r>
            <a:r>
              <a:rPr lang="pl-PL" sz="3000" spc="10" dirty="0" smtClean="0">
                <a:latin typeface="Calibri"/>
                <a:cs typeface="Calibri"/>
              </a:rPr>
              <a:t>Płuca i Śledzionę</a:t>
            </a:r>
            <a:endParaRPr sz="3000" dirty="0">
              <a:latin typeface="Calibri"/>
              <a:cs typeface="Calibri"/>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144</a:t>
            </a:fld>
            <a:endParaRPr spc="-5" dirty="0"/>
          </a:p>
        </p:txBody>
      </p:sp>
      <p:sp>
        <p:nvSpPr>
          <p:cNvPr id="2" name="object 2"/>
          <p:cNvSpPr txBox="1">
            <a:spLocks noGrp="1"/>
          </p:cNvSpPr>
          <p:nvPr>
            <p:ph type="title"/>
          </p:nvPr>
        </p:nvSpPr>
        <p:spPr>
          <a:xfrm>
            <a:off x="241301" y="357225"/>
            <a:ext cx="9982200" cy="1308050"/>
          </a:xfrm>
          <a:prstGeom prst="rect">
            <a:avLst/>
          </a:prstGeom>
        </p:spPr>
        <p:txBody>
          <a:bodyPr vert="horz" wrap="square" lIns="0" tIns="0" rIns="0" bIns="0" rtlCol="0">
            <a:spAutoFit/>
          </a:bodyPr>
          <a:lstStyle/>
          <a:p>
            <a:pPr marR="4445" algn="ctr">
              <a:lnSpc>
                <a:spcPts val="5130"/>
              </a:lnSpc>
            </a:pPr>
            <a:r>
              <a:rPr spc="-5" dirty="0"/>
              <a:t>Luminous</a:t>
            </a:r>
            <a:r>
              <a:rPr spc="-170" dirty="0"/>
              <a:t> </a:t>
            </a:r>
            <a:r>
              <a:rPr spc="10" dirty="0"/>
              <a:t>Shield</a:t>
            </a:r>
          </a:p>
          <a:p>
            <a:pPr algn="ctr">
              <a:lnSpc>
                <a:spcPts val="5130"/>
              </a:lnSpc>
            </a:pPr>
            <a:r>
              <a:rPr lang="pl-PL" dirty="0" smtClean="0"/>
              <a:t>Dla wzmocnienia układu odpornościowego</a:t>
            </a:r>
            <a:endParaRPr spc="-30" dirty="0"/>
          </a:p>
        </p:txBody>
      </p:sp>
      <p:sp>
        <p:nvSpPr>
          <p:cNvPr id="3" name="object 3"/>
          <p:cNvSpPr txBox="1"/>
          <p:nvPr/>
        </p:nvSpPr>
        <p:spPr>
          <a:xfrm>
            <a:off x="1046352" y="1538012"/>
            <a:ext cx="8626475" cy="692882"/>
          </a:xfrm>
          <a:prstGeom prst="rect">
            <a:avLst/>
          </a:prstGeom>
        </p:spPr>
        <p:txBody>
          <a:bodyPr vert="horz" wrap="square" lIns="0" tIns="0" rIns="0" bIns="0" rtlCol="0">
            <a:spAutoFit/>
          </a:bodyPr>
          <a:lstStyle/>
          <a:p>
            <a:pPr marL="381000" marR="5080" indent="-368300">
              <a:lnSpc>
                <a:spcPct val="79000"/>
              </a:lnSpc>
              <a:buFont typeface="Arial"/>
              <a:buChar char="•"/>
              <a:tabLst>
                <a:tab pos="380365" algn="l"/>
                <a:tab pos="381000" algn="l"/>
              </a:tabLst>
            </a:pPr>
            <a:r>
              <a:rPr sz="1900" b="1" spc="-5" dirty="0">
                <a:latin typeface="Calibri"/>
                <a:cs typeface="Calibri"/>
              </a:rPr>
              <a:t>LUMINOUS </a:t>
            </a:r>
            <a:r>
              <a:rPr sz="1900" b="1" spc="5" dirty="0">
                <a:latin typeface="Calibri"/>
                <a:cs typeface="Calibri"/>
              </a:rPr>
              <a:t>SHIELD </a:t>
            </a:r>
            <a:r>
              <a:rPr sz="1900" b="1" spc="-35" dirty="0">
                <a:latin typeface="Calibri"/>
                <a:cs typeface="Calibri"/>
              </a:rPr>
              <a:t>TABLET </a:t>
            </a:r>
            <a:r>
              <a:rPr lang="pl-PL" sz="1900" spc="25" dirty="0" smtClean="0">
                <a:latin typeface="Calibri"/>
                <a:cs typeface="Calibri"/>
              </a:rPr>
              <a:t>jest używane do leczenia osłabienia układu odpornościowego</a:t>
            </a:r>
            <a:r>
              <a:rPr sz="1900" spc="-5" dirty="0" smtClean="0">
                <a:latin typeface="Calibri"/>
                <a:cs typeface="Calibri"/>
              </a:rPr>
              <a:t>, </a:t>
            </a:r>
            <a:r>
              <a:rPr lang="pl-PL" sz="1900" spc="-15" dirty="0" smtClean="0">
                <a:latin typeface="Calibri"/>
                <a:cs typeface="Calibri"/>
              </a:rPr>
              <a:t>z minusowym PO </a:t>
            </a:r>
            <a:r>
              <a:rPr sz="1900" spc="5" dirty="0" smtClean="0">
                <a:latin typeface="Calibri"/>
                <a:cs typeface="Calibri"/>
              </a:rPr>
              <a:t>(</a:t>
            </a:r>
            <a:r>
              <a:rPr lang="pl-PL" sz="1900" spc="5" dirty="0" smtClean="0">
                <a:latin typeface="Calibri"/>
                <a:cs typeface="Calibri"/>
              </a:rPr>
              <a:t>osłabiony instynkt przetrwania oraz reakcje</a:t>
            </a:r>
            <a:r>
              <a:rPr sz="1900" dirty="0" smtClean="0">
                <a:latin typeface="Calibri"/>
                <a:cs typeface="Calibri"/>
              </a:rPr>
              <a:t>) </a:t>
            </a:r>
            <a:r>
              <a:rPr lang="pl-PL" sz="1900" spc="-5" dirty="0" smtClean="0">
                <a:latin typeface="Calibri"/>
                <a:cs typeface="Calibri"/>
              </a:rPr>
              <a:t>oraz dodatnią podatności na zachorowania</a:t>
            </a:r>
            <a:r>
              <a:rPr sz="1900" spc="-25" dirty="0" smtClean="0">
                <a:latin typeface="Calibri"/>
                <a:cs typeface="Calibri"/>
              </a:rPr>
              <a:t>. </a:t>
            </a:r>
            <a:r>
              <a:rPr lang="pl-PL" sz="1900" spc="30" dirty="0" smtClean="0">
                <a:latin typeface="Calibri"/>
                <a:cs typeface="Calibri"/>
              </a:rPr>
              <a:t>To remedium ziołowe</a:t>
            </a:r>
            <a:endParaRPr sz="1900" dirty="0">
              <a:latin typeface="Calibri"/>
              <a:cs typeface="Calibri"/>
            </a:endParaRPr>
          </a:p>
        </p:txBody>
      </p:sp>
      <p:sp>
        <p:nvSpPr>
          <p:cNvPr id="4" name="object 4"/>
          <p:cNvSpPr txBox="1"/>
          <p:nvPr/>
        </p:nvSpPr>
        <p:spPr>
          <a:xfrm>
            <a:off x="1417827" y="2220794"/>
            <a:ext cx="8255000" cy="292388"/>
          </a:xfrm>
          <a:prstGeom prst="rect">
            <a:avLst/>
          </a:prstGeom>
        </p:spPr>
        <p:txBody>
          <a:bodyPr vert="horz" wrap="square" lIns="0" tIns="0" rIns="0" bIns="0" rtlCol="0">
            <a:spAutoFit/>
          </a:bodyPr>
          <a:lstStyle/>
          <a:p>
            <a:pPr marL="12700">
              <a:lnSpc>
                <a:spcPct val="100000"/>
              </a:lnSpc>
              <a:tabLst>
                <a:tab pos="926465" algn="l"/>
              </a:tabLst>
            </a:pPr>
            <a:r>
              <a:rPr lang="pl-PL" sz="1900" spc="-10" dirty="0">
                <a:latin typeface="Calibri"/>
                <a:cs typeface="Calibri"/>
              </a:rPr>
              <a:t>w</a:t>
            </a:r>
            <a:r>
              <a:rPr lang="pl-PL" sz="1900" spc="-10" dirty="0" smtClean="0">
                <a:latin typeface="Calibri"/>
                <a:cs typeface="Calibri"/>
              </a:rPr>
              <a:t>zmacnia </a:t>
            </a:r>
            <a:r>
              <a:rPr sz="1900" spc="-10" dirty="0" smtClean="0">
                <a:latin typeface="Calibri"/>
                <a:cs typeface="Calibri"/>
              </a:rPr>
              <a:t>WEI  </a:t>
            </a:r>
            <a:r>
              <a:rPr sz="1900" spc="5" dirty="0">
                <a:latin typeface="Calibri"/>
                <a:cs typeface="Calibri"/>
              </a:rPr>
              <a:t>QI  </a:t>
            </a:r>
            <a:r>
              <a:rPr sz="1900" spc="15" dirty="0" smtClean="0">
                <a:latin typeface="Calibri"/>
                <a:cs typeface="Calibri"/>
              </a:rPr>
              <a:t>(</a:t>
            </a:r>
            <a:r>
              <a:rPr lang="pl-PL" sz="1900" spc="15" dirty="0" smtClean="0">
                <a:latin typeface="Calibri"/>
                <a:cs typeface="Calibri"/>
              </a:rPr>
              <a:t>układ odpornościowy</a:t>
            </a:r>
            <a:r>
              <a:rPr sz="1900" spc="-10" dirty="0" smtClean="0">
                <a:latin typeface="Calibri"/>
                <a:cs typeface="Calibri"/>
              </a:rPr>
              <a:t>)  </a:t>
            </a:r>
            <a:r>
              <a:rPr lang="pl-PL" sz="1900" spc="10" dirty="0" smtClean="0">
                <a:latin typeface="Calibri"/>
                <a:cs typeface="Calibri"/>
              </a:rPr>
              <a:t>od podstaw</a:t>
            </a:r>
            <a:r>
              <a:rPr sz="1900" spc="5" dirty="0" smtClean="0">
                <a:latin typeface="Calibri"/>
                <a:cs typeface="Calibri"/>
              </a:rPr>
              <a:t>,</a:t>
            </a:r>
            <a:r>
              <a:rPr lang="pl-PL" sz="1900" spc="5" dirty="0" smtClean="0">
                <a:latin typeface="Calibri"/>
                <a:cs typeface="Calibri"/>
              </a:rPr>
              <a:t> ogrzewa nerki</a:t>
            </a:r>
            <a:r>
              <a:rPr sz="1900" spc="5" dirty="0" smtClean="0">
                <a:latin typeface="Calibri"/>
                <a:cs typeface="Calibri"/>
              </a:rPr>
              <a:t> yang</a:t>
            </a:r>
            <a:endParaRPr sz="1900" dirty="0">
              <a:latin typeface="Calibri"/>
              <a:cs typeface="Calibri"/>
            </a:endParaRPr>
          </a:p>
        </p:txBody>
      </p:sp>
      <p:sp>
        <p:nvSpPr>
          <p:cNvPr id="5" name="object 5"/>
          <p:cNvSpPr txBox="1"/>
          <p:nvPr/>
        </p:nvSpPr>
        <p:spPr>
          <a:xfrm>
            <a:off x="1398777" y="2509139"/>
            <a:ext cx="8261350" cy="292388"/>
          </a:xfrm>
          <a:prstGeom prst="rect">
            <a:avLst/>
          </a:prstGeom>
        </p:spPr>
        <p:txBody>
          <a:bodyPr vert="horz" wrap="square" lIns="0" tIns="0" rIns="0" bIns="0" rtlCol="0">
            <a:spAutoFit/>
          </a:bodyPr>
          <a:lstStyle/>
          <a:p>
            <a:pPr marL="12700">
              <a:lnSpc>
                <a:spcPct val="100000"/>
              </a:lnSpc>
              <a:tabLst>
                <a:tab pos="1548765" algn="l"/>
              </a:tabLst>
            </a:pPr>
            <a:r>
              <a:rPr sz="1900" spc="-5" dirty="0" smtClean="0">
                <a:latin typeface="Calibri"/>
                <a:cs typeface="Calibri"/>
              </a:rPr>
              <a:t>(</a:t>
            </a:r>
            <a:r>
              <a:rPr lang="pl-PL" sz="1900" spc="-5" dirty="0" smtClean="0">
                <a:latin typeface="Calibri"/>
                <a:cs typeface="Calibri"/>
              </a:rPr>
              <a:t>oryginalne Yang</a:t>
            </a:r>
            <a:r>
              <a:rPr sz="1900" spc="5" dirty="0" smtClean="0">
                <a:latin typeface="Calibri"/>
                <a:cs typeface="Calibri"/>
              </a:rPr>
              <a:t>)</a:t>
            </a:r>
            <a:r>
              <a:rPr sz="1900" spc="5" dirty="0">
                <a:latin typeface="Calibri"/>
                <a:cs typeface="Calibri"/>
              </a:rPr>
              <a:t>	</a:t>
            </a:r>
            <a:r>
              <a:rPr lang="pl-PL" sz="1900" dirty="0" smtClean="0">
                <a:latin typeface="Calibri"/>
                <a:cs typeface="Calibri"/>
              </a:rPr>
              <a:t>wzmacnia Qi śledziony i płuc oraz promuje krążenie</a:t>
            </a:r>
            <a:endParaRPr sz="1900" dirty="0">
              <a:latin typeface="Calibri"/>
              <a:cs typeface="Calibri"/>
            </a:endParaRPr>
          </a:p>
        </p:txBody>
      </p:sp>
      <p:sp>
        <p:nvSpPr>
          <p:cNvPr id="6" name="object 6"/>
          <p:cNvSpPr txBox="1"/>
          <p:nvPr/>
        </p:nvSpPr>
        <p:spPr>
          <a:xfrm>
            <a:off x="1398777" y="2805569"/>
            <a:ext cx="8274050" cy="3707810"/>
          </a:xfrm>
          <a:prstGeom prst="rect">
            <a:avLst/>
          </a:prstGeom>
        </p:spPr>
        <p:txBody>
          <a:bodyPr vert="horz" wrap="square" lIns="0" tIns="5715" rIns="0" bIns="0" rtlCol="0">
            <a:spAutoFit/>
          </a:bodyPr>
          <a:lstStyle/>
          <a:p>
            <a:pPr marL="12700" marR="5080" algn="just">
              <a:lnSpc>
                <a:spcPct val="79000"/>
              </a:lnSpc>
              <a:spcBef>
                <a:spcPts val="45"/>
              </a:spcBef>
            </a:pPr>
            <a:r>
              <a:rPr sz="1900" spc="-50" dirty="0">
                <a:latin typeface="Calibri"/>
                <a:cs typeface="Calibri"/>
              </a:rPr>
              <a:t>Wei </a:t>
            </a:r>
            <a:r>
              <a:rPr sz="1900" spc="-40" dirty="0">
                <a:latin typeface="Calibri"/>
                <a:cs typeface="Calibri"/>
              </a:rPr>
              <a:t>Yang </a:t>
            </a:r>
            <a:r>
              <a:rPr lang="pl-PL" sz="1900" spc="-5" dirty="0" smtClean="0">
                <a:latin typeface="Calibri"/>
                <a:cs typeface="Calibri"/>
              </a:rPr>
              <a:t>poprzez trzy zewnętrzne warstwy Yang</a:t>
            </a:r>
            <a:r>
              <a:rPr sz="1900" spc="-15" dirty="0" smtClean="0">
                <a:latin typeface="Calibri"/>
                <a:cs typeface="Calibri"/>
              </a:rPr>
              <a:t>. </a:t>
            </a:r>
            <a:r>
              <a:rPr sz="1900" spc="5" dirty="0">
                <a:latin typeface="Calibri"/>
                <a:cs typeface="Calibri"/>
              </a:rPr>
              <a:t>LUMINOUS </a:t>
            </a:r>
            <a:r>
              <a:rPr sz="1900" dirty="0">
                <a:latin typeface="Calibri"/>
                <a:cs typeface="Calibri"/>
              </a:rPr>
              <a:t>SHIELD </a:t>
            </a:r>
            <a:r>
              <a:rPr sz="1900" spc="-20" dirty="0">
                <a:latin typeface="Calibri"/>
                <a:cs typeface="Calibri"/>
              </a:rPr>
              <a:t>TABLET  </a:t>
            </a:r>
            <a:r>
              <a:rPr lang="pl-PL" sz="1900" spc="-25" dirty="0" smtClean="0">
                <a:latin typeface="Calibri"/>
                <a:cs typeface="Calibri"/>
              </a:rPr>
              <a:t>jest jedną z najważniejszych receptur pediatrycznych i powinna być stosowana regularnie w celu wzmocnienia układu odpornościowego dziecka. Ta receptura ziołowa może być połączona z </a:t>
            </a:r>
            <a:r>
              <a:rPr sz="1900" spc="10" dirty="0" smtClean="0">
                <a:latin typeface="Calibri"/>
                <a:cs typeface="Calibri"/>
              </a:rPr>
              <a:t>LIFE </a:t>
            </a:r>
            <a:r>
              <a:rPr sz="1900" spc="10" dirty="0">
                <a:latin typeface="Calibri"/>
                <a:cs typeface="Calibri"/>
              </a:rPr>
              <a:t>ENERGY </a:t>
            </a:r>
            <a:r>
              <a:rPr lang="pl-PL" sz="1900" spc="-25" dirty="0" smtClean="0">
                <a:latin typeface="Calibri"/>
                <a:cs typeface="Calibri"/>
              </a:rPr>
              <a:t>by przywrócić funkcjonowanie śledziony</a:t>
            </a:r>
            <a:r>
              <a:rPr sz="1900" dirty="0" smtClean="0">
                <a:latin typeface="Calibri"/>
                <a:cs typeface="Calibri"/>
              </a:rPr>
              <a:t>, </a:t>
            </a:r>
            <a:r>
              <a:rPr sz="1900" spc="-5" dirty="0">
                <a:latin typeface="Calibri"/>
                <a:cs typeface="Calibri"/>
              </a:rPr>
              <a:t>SEA </a:t>
            </a:r>
            <a:r>
              <a:rPr sz="1900" spc="15" dirty="0">
                <a:latin typeface="Calibri"/>
                <a:cs typeface="Calibri"/>
              </a:rPr>
              <a:t>OF </a:t>
            </a:r>
            <a:r>
              <a:rPr sz="1900" spc="5" dirty="0">
                <a:latin typeface="Calibri"/>
                <a:cs typeface="Calibri"/>
              </a:rPr>
              <a:t>QI </a:t>
            </a:r>
            <a:r>
              <a:rPr lang="pl-PL" sz="1900" spc="25" dirty="0" smtClean="0">
                <a:latin typeface="Calibri"/>
                <a:cs typeface="Calibri"/>
              </a:rPr>
              <a:t>by podnieść Qi do głowy</a:t>
            </a:r>
            <a:r>
              <a:rPr sz="1900" spc="5" dirty="0" smtClean="0">
                <a:latin typeface="Calibri"/>
                <a:cs typeface="Calibri"/>
              </a:rPr>
              <a:t>, </a:t>
            </a:r>
            <a:r>
              <a:rPr sz="1900" spc="-20" dirty="0">
                <a:latin typeface="Calibri"/>
                <a:cs typeface="Calibri"/>
              </a:rPr>
              <a:t>YANG </a:t>
            </a:r>
            <a:r>
              <a:rPr sz="1900" spc="-15" dirty="0">
                <a:latin typeface="Calibri"/>
                <a:cs typeface="Calibri"/>
              </a:rPr>
              <a:t>ROOT </a:t>
            </a:r>
            <a:r>
              <a:rPr lang="pl-PL" sz="1900" spc="-5" dirty="0" smtClean="0">
                <a:latin typeface="Calibri"/>
                <a:cs typeface="Calibri"/>
              </a:rPr>
              <a:t>oraz</a:t>
            </a:r>
            <a:r>
              <a:rPr sz="1900" spc="-5" dirty="0" smtClean="0">
                <a:latin typeface="Calibri"/>
                <a:cs typeface="Calibri"/>
              </a:rPr>
              <a:t> </a:t>
            </a:r>
            <a:r>
              <a:rPr sz="1900" spc="15" dirty="0">
                <a:latin typeface="Calibri"/>
                <a:cs typeface="Calibri"/>
              </a:rPr>
              <a:t>RINCHEN </a:t>
            </a:r>
            <a:r>
              <a:rPr sz="1900" spc="-25" dirty="0">
                <a:latin typeface="Calibri"/>
                <a:cs typeface="Calibri"/>
              </a:rPr>
              <a:t>TEA </a:t>
            </a:r>
            <a:r>
              <a:rPr lang="pl-PL" sz="1900" spc="-25" dirty="0" smtClean="0">
                <a:latin typeface="Calibri"/>
                <a:cs typeface="Calibri"/>
              </a:rPr>
              <a:t>by ogrzać oryginalne </a:t>
            </a:r>
            <a:r>
              <a:rPr sz="1900" spc="-45" dirty="0" smtClean="0">
                <a:latin typeface="Calibri"/>
                <a:cs typeface="Calibri"/>
              </a:rPr>
              <a:t>YANG </a:t>
            </a:r>
            <a:r>
              <a:rPr lang="pl-PL" sz="1900" spc="25" dirty="0" smtClean="0">
                <a:latin typeface="Calibri"/>
                <a:cs typeface="Calibri"/>
              </a:rPr>
              <a:t>oraz odżywić </a:t>
            </a:r>
            <a:r>
              <a:rPr sz="1900" spc="-5" dirty="0" smtClean="0">
                <a:latin typeface="Calibri"/>
                <a:cs typeface="Calibri"/>
              </a:rPr>
              <a:t>JING</a:t>
            </a:r>
            <a:r>
              <a:rPr sz="1900" spc="-5" dirty="0">
                <a:latin typeface="Calibri"/>
                <a:cs typeface="Calibri"/>
              </a:rPr>
              <a:t>. </a:t>
            </a:r>
            <a:r>
              <a:rPr sz="1900" dirty="0">
                <a:latin typeface="Calibri"/>
                <a:cs typeface="Calibri"/>
              </a:rPr>
              <a:t>QUICK </a:t>
            </a:r>
            <a:r>
              <a:rPr sz="1900" spc="-35" dirty="0">
                <a:latin typeface="Calibri"/>
                <a:cs typeface="Calibri"/>
              </a:rPr>
              <a:t>BELLY </a:t>
            </a:r>
            <a:r>
              <a:rPr sz="1900" spc="10" dirty="0">
                <a:latin typeface="Calibri"/>
                <a:cs typeface="Calibri"/>
              </a:rPr>
              <a:t>MOVEMENT </a:t>
            </a:r>
            <a:r>
              <a:rPr lang="pl-PL" sz="1900" spc="-5" dirty="0" smtClean="0">
                <a:latin typeface="Calibri"/>
                <a:cs typeface="Calibri"/>
              </a:rPr>
              <a:t>oraz </a:t>
            </a:r>
            <a:r>
              <a:rPr sz="1900" spc="-5" dirty="0" smtClean="0">
                <a:latin typeface="Calibri"/>
                <a:cs typeface="Calibri"/>
              </a:rPr>
              <a:t> </a:t>
            </a:r>
            <a:r>
              <a:rPr sz="1900" spc="5" dirty="0">
                <a:latin typeface="Calibri"/>
                <a:cs typeface="Calibri"/>
              </a:rPr>
              <a:t>DIGEST </a:t>
            </a:r>
            <a:r>
              <a:rPr sz="1900" spc="-25" dirty="0">
                <a:latin typeface="Calibri"/>
                <a:cs typeface="Calibri"/>
              </a:rPr>
              <a:t>TEA </a:t>
            </a:r>
            <a:r>
              <a:rPr lang="pl-PL" sz="1900" spc="5" dirty="0" smtClean="0">
                <a:latin typeface="Calibri"/>
                <a:cs typeface="Calibri"/>
              </a:rPr>
              <a:t>są obie bardzo ważne przy wzmacnianiu systemu odpornościowego poprzez </a:t>
            </a:r>
            <a:r>
              <a:rPr sz="1900" spc="-15" dirty="0" smtClean="0">
                <a:latin typeface="Calibri"/>
                <a:cs typeface="Calibri"/>
              </a:rPr>
              <a:t>Yang </a:t>
            </a:r>
            <a:r>
              <a:rPr sz="1900" spc="5" dirty="0">
                <a:latin typeface="Calibri"/>
                <a:cs typeface="Calibri"/>
              </a:rPr>
              <a:t>Ming. </a:t>
            </a:r>
            <a:r>
              <a:rPr lang="pl-PL" sz="1900" spc="5" dirty="0" smtClean="0">
                <a:latin typeface="Calibri"/>
                <a:cs typeface="Calibri"/>
              </a:rPr>
              <a:t>Ta receptura ziołowa nie powinna być używana w przypadku nadciśnienia ani w trakcie przebiegu chorób infekcyjnych. </a:t>
            </a:r>
            <a:r>
              <a:rPr sz="1900" spc="-5" dirty="0" smtClean="0">
                <a:latin typeface="Calibri"/>
                <a:cs typeface="Calibri"/>
              </a:rPr>
              <a:t>LUMINOUS </a:t>
            </a:r>
            <a:r>
              <a:rPr sz="1900" dirty="0">
                <a:latin typeface="Calibri"/>
                <a:cs typeface="Calibri"/>
              </a:rPr>
              <a:t>SHIELD </a:t>
            </a:r>
            <a:r>
              <a:rPr lang="pl-PL" sz="1900" spc="25" dirty="0" smtClean="0">
                <a:latin typeface="Calibri"/>
                <a:cs typeface="Calibri"/>
              </a:rPr>
              <a:t>jest odpowiednia przed lub po ale nigdy w trakcie chorób </a:t>
            </a:r>
            <a:r>
              <a:rPr sz="1900" spc="-20" dirty="0" smtClean="0">
                <a:latin typeface="Calibri"/>
                <a:cs typeface="Calibri"/>
              </a:rPr>
              <a:t>Wen </a:t>
            </a:r>
            <a:r>
              <a:rPr sz="1900" spc="-20" dirty="0">
                <a:latin typeface="Calibri"/>
                <a:cs typeface="Calibri"/>
              </a:rPr>
              <a:t>Bing </a:t>
            </a:r>
            <a:r>
              <a:rPr lang="pl-PL" sz="1900" spc="-5" dirty="0" smtClean="0">
                <a:latin typeface="Calibri"/>
                <a:cs typeface="Calibri"/>
              </a:rPr>
              <a:t>czy nawet</a:t>
            </a:r>
            <a:r>
              <a:rPr sz="1900" spc="-20" dirty="0" smtClean="0">
                <a:latin typeface="Calibri"/>
                <a:cs typeface="Calibri"/>
              </a:rPr>
              <a:t> </a:t>
            </a:r>
            <a:r>
              <a:rPr sz="1900" dirty="0">
                <a:latin typeface="Calibri"/>
                <a:cs typeface="Calibri"/>
              </a:rPr>
              <a:t>Shan </a:t>
            </a:r>
            <a:r>
              <a:rPr sz="1900" spc="30" dirty="0" smtClean="0">
                <a:latin typeface="Calibri"/>
                <a:cs typeface="Calibri"/>
              </a:rPr>
              <a:t>Han</a:t>
            </a:r>
            <a:r>
              <a:rPr sz="1900" spc="5" dirty="0" smtClean="0">
                <a:latin typeface="Calibri"/>
                <a:cs typeface="Calibri"/>
              </a:rPr>
              <a:t>. </a:t>
            </a:r>
            <a:r>
              <a:rPr lang="pl-PL" sz="1900" spc="20" dirty="0" smtClean="0">
                <a:latin typeface="Calibri"/>
                <a:cs typeface="Calibri"/>
              </a:rPr>
              <a:t>Syrop podobnie ja tabletki powinien być podawany albo przed albo po chorobie zakaźnej, najlepiej nie w trakcie. Pacjent powinien restrykcyjnie się powstrzymywać przed żywnością głęboko mrożoną, z mikrofalówki, zielonymi sałatami, produktami nabiałowymi (zwłaszcza jogurtem)</a:t>
            </a:r>
            <a:r>
              <a:rPr lang="pl-PL" sz="1900" spc="-5" dirty="0" smtClean="0">
                <a:latin typeface="Calibri"/>
                <a:cs typeface="Calibri"/>
              </a:rPr>
              <a:t>, cukrem, śmieciowym jedzeniem, sokami owocowymi, owocami tropikalnymi, pomarańczami, gruszkami, jabłkami, witaminą C w tabletkach oraz zimnymi napojami. </a:t>
            </a:r>
            <a:endParaRPr sz="1900" dirty="0">
              <a:latin typeface="Calibri"/>
              <a:cs typeface="Calibri"/>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145</a:t>
            </a:fld>
            <a:endParaRPr spc="-5" dirty="0"/>
          </a:p>
        </p:txBody>
      </p:sp>
      <p:sp>
        <p:nvSpPr>
          <p:cNvPr id="2" name="object 2"/>
          <p:cNvSpPr txBox="1">
            <a:spLocks noGrp="1"/>
          </p:cNvSpPr>
          <p:nvPr>
            <p:ph type="title"/>
          </p:nvPr>
        </p:nvSpPr>
        <p:spPr>
          <a:xfrm>
            <a:off x="1767789" y="663214"/>
            <a:ext cx="7150734" cy="1162241"/>
          </a:xfrm>
          <a:prstGeom prst="rect">
            <a:avLst/>
          </a:prstGeom>
        </p:spPr>
        <p:txBody>
          <a:bodyPr vert="horz" wrap="square" lIns="0" tIns="0" rIns="0" bIns="0" rtlCol="0">
            <a:spAutoFit/>
          </a:bodyPr>
          <a:lstStyle/>
          <a:p>
            <a:pPr marL="1536700" marR="5080" indent="-1524000">
              <a:lnSpc>
                <a:spcPct val="100899"/>
              </a:lnSpc>
            </a:pPr>
            <a:r>
              <a:rPr sz="3800" spc="-25" dirty="0"/>
              <a:t>Rinchen </a:t>
            </a:r>
            <a:r>
              <a:rPr sz="3800" spc="-100" dirty="0"/>
              <a:t>Tea </a:t>
            </a:r>
            <a:r>
              <a:rPr lang="pl-PL" sz="3800" spc="-20" dirty="0" smtClean="0"/>
              <a:t>dla ogrzania nerek i odżywienia esencji. </a:t>
            </a:r>
            <a:endParaRPr sz="3800" dirty="0"/>
          </a:p>
        </p:txBody>
      </p:sp>
      <p:sp>
        <p:nvSpPr>
          <p:cNvPr id="3" name="object 3"/>
          <p:cNvSpPr txBox="1"/>
          <p:nvPr/>
        </p:nvSpPr>
        <p:spPr>
          <a:xfrm>
            <a:off x="1030477" y="2314143"/>
            <a:ext cx="8639175" cy="3937553"/>
          </a:xfrm>
          <a:prstGeom prst="rect">
            <a:avLst/>
          </a:prstGeom>
        </p:spPr>
        <p:txBody>
          <a:bodyPr vert="horz" wrap="square" lIns="0" tIns="0" rIns="0" bIns="0" rtlCol="0">
            <a:spAutoFit/>
          </a:bodyPr>
          <a:lstStyle/>
          <a:p>
            <a:pPr marL="381000" indent="-368300">
              <a:lnSpc>
                <a:spcPts val="1845"/>
              </a:lnSpc>
              <a:buFont typeface="Arial"/>
              <a:buChar char="•"/>
              <a:tabLst>
                <a:tab pos="380365" algn="l"/>
                <a:tab pos="381000" algn="l"/>
              </a:tabLst>
            </a:pPr>
            <a:r>
              <a:rPr sz="2100" b="1" spc="-5" dirty="0">
                <a:latin typeface="Calibri"/>
                <a:cs typeface="Calibri"/>
              </a:rPr>
              <a:t>RINCHEN  </a:t>
            </a:r>
            <a:r>
              <a:rPr sz="2100" b="1" spc="-25" dirty="0">
                <a:latin typeface="Calibri"/>
                <a:cs typeface="Calibri"/>
              </a:rPr>
              <a:t>TEA  </a:t>
            </a:r>
            <a:r>
              <a:rPr lang="pl-PL" sz="2100" spc="20" dirty="0" smtClean="0">
                <a:latin typeface="Calibri"/>
                <a:cs typeface="Calibri"/>
              </a:rPr>
              <a:t>przynależy do ziołowych remediów </a:t>
            </a:r>
            <a:r>
              <a:rPr sz="2100" spc="-30" dirty="0" smtClean="0">
                <a:latin typeface="Calibri"/>
                <a:cs typeface="Calibri"/>
              </a:rPr>
              <a:t>YANG  </a:t>
            </a:r>
            <a:r>
              <a:rPr sz="2100" spc="25" dirty="0">
                <a:latin typeface="Calibri"/>
                <a:cs typeface="Calibri"/>
              </a:rPr>
              <a:t>SHENG </a:t>
            </a:r>
            <a:r>
              <a:rPr sz="2100" spc="-35" dirty="0">
                <a:latin typeface="Calibri"/>
                <a:cs typeface="Calibri"/>
              </a:rPr>
              <a:t>FA  </a:t>
            </a:r>
            <a:r>
              <a:rPr sz="2100" spc="10" dirty="0" smtClean="0">
                <a:latin typeface="Calibri"/>
                <a:cs typeface="Calibri"/>
              </a:rPr>
              <a:t>(</a:t>
            </a:r>
            <a:r>
              <a:rPr lang="pl-PL" sz="2100" spc="10" dirty="0" smtClean="0">
                <a:latin typeface="Calibri"/>
                <a:cs typeface="Calibri"/>
              </a:rPr>
              <a:t>długowieczności</a:t>
            </a:r>
            <a:r>
              <a:rPr sz="2100" spc="5" dirty="0" smtClean="0">
                <a:latin typeface="Calibri"/>
                <a:cs typeface="Calibri"/>
              </a:rPr>
              <a:t>)</a:t>
            </a:r>
            <a:r>
              <a:rPr lang="pl-PL" sz="2100" spc="5" dirty="0" smtClean="0">
                <a:latin typeface="Calibri"/>
                <a:cs typeface="Calibri"/>
              </a:rPr>
              <a:t> i może być używana by odżywiać esencję nerek oraz ogrzewać Yang.</a:t>
            </a:r>
            <a:r>
              <a:rPr sz="2100" spc="5" dirty="0" smtClean="0">
                <a:latin typeface="Calibri"/>
                <a:cs typeface="Calibri"/>
              </a:rPr>
              <a:t> </a:t>
            </a:r>
            <a:r>
              <a:rPr lang="pl-PL" sz="2100" spc="5" dirty="0" smtClean="0">
                <a:latin typeface="Calibri"/>
                <a:cs typeface="Calibri"/>
              </a:rPr>
              <a:t>Ta herbata ziołowa wzmacnia Yang, odżywia Jing i krew ziołami ciepłymi, konsoliduje Qi nerek (kanał opasujący </a:t>
            </a:r>
            <a:r>
              <a:rPr lang="pl-PL" sz="2100" spc="5" dirty="0" err="1" smtClean="0">
                <a:latin typeface="Calibri"/>
                <a:cs typeface="Calibri"/>
              </a:rPr>
              <a:t>Dai</a:t>
            </a:r>
            <a:r>
              <a:rPr lang="pl-PL" sz="2100" spc="5" dirty="0" smtClean="0">
                <a:latin typeface="Calibri"/>
                <a:cs typeface="Calibri"/>
              </a:rPr>
              <a:t> Mai)</a:t>
            </a:r>
            <a:r>
              <a:rPr lang="pl-PL" sz="2100" spc="25" dirty="0" smtClean="0">
                <a:latin typeface="Calibri"/>
                <a:cs typeface="Calibri"/>
              </a:rPr>
              <a:t>, wzmacnia kości, stymuluje po urodzeniowe źródło Jing (śledzionę i żołądek), penetruje do kanałów</a:t>
            </a:r>
            <a:r>
              <a:rPr sz="2100" spc="25" dirty="0" smtClean="0">
                <a:latin typeface="Calibri"/>
                <a:cs typeface="Calibri"/>
              </a:rPr>
              <a:t> Chong</a:t>
            </a:r>
            <a:r>
              <a:rPr sz="2100" spc="25" dirty="0">
                <a:latin typeface="Calibri"/>
                <a:cs typeface="Calibri"/>
              </a:rPr>
              <a:t>, </a:t>
            </a:r>
            <a:r>
              <a:rPr sz="2100" dirty="0">
                <a:latin typeface="Calibri"/>
                <a:cs typeface="Calibri"/>
              </a:rPr>
              <a:t>Ren </a:t>
            </a:r>
            <a:r>
              <a:rPr lang="pl-PL" sz="2100" spc="-10" dirty="0" smtClean="0">
                <a:latin typeface="Calibri"/>
                <a:cs typeface="Calibri"/>
              </a:rPr>
              <a:t>oraz </a:t>
            </a:r>
            <a:r>
              <a:rPr sz="2100" dirty="0" smtClean="0">
                <a:latin typeface="Calibri"/>
                <a:cs typeface="Calibri"/>
              </a:rPr>
              <a:t>Du </a:t>
            </a:r>
            <a:r>
              <a:rPr sz="2100" spc="25" dirty="0" smtClean="0">
                <a:latin typeface="Calibri"/>
                <a:cs typeface="Calibri"/>
              </a:rPr>
              <a:t>Mai, </a:t>
            </a:r>
            <a:r>
              <a:rPr lang="pl-PL" sz="2100" spc="10" dirty="0" smtClean="0">
                <a:latin typeface="Calibri"/>
                <a:cs typeface="Calibri"/>
              </a:rPr>
              <a:t>wzmacnia płodność</a:t>
            </a:r>
            <a:r>
              <a:rPr sz="2100" spc="-20" dirty="0" smtClean="0">
                <a:latin typeface="Calibri"/>
                <a:cs typeface="Calibri"/>
              </a:rPr>
              <a:t>,</a:t>
            </a:r>
            <a:r>
              <a:rPr lang="pl-PL" sz="2100" spc="-20" dirty="0" smtClean="0">
                <a:latin typeface="Calibri"/>
                <a:cs typeface="Calibri"/>
              </a:rPr>
              <a:t> seksualność oraz stymuluje system odpornościowy</a:t>
            </a:r>
            <a:r>
              <a:rPr sz="2100" spc="-5" dirty="0" smtClean="0">
                <a:latin typeface="Calibri"/>
                <a:cs typeface="Calibri"/>
              </a:rPr>
              <a:t>.</a:t>
            </a:r>
            <a:r>
              <a:rPr lang="pl-PL" sz="2100" spc="-5" dirty="0" smtClean="0">
                <a:latin typeface="Calibri"/>
                <a:cs typeface="Calibri"/>
              </a:rPr>
              <a:t> Jest zalecanym by pić tę herbatę jako napar bądź wywar kilka razy w ciągu dnia oraz unikać zimnych i surowych warzyw, zielonych sałat, jogurtów, produktów sojowych, tofu, ogórków, pomidorów, soków owocowych, cukru, herbaty z mięty pieprzowej, kawy, zielonej i czarnej herbaty.</a:t>
            </a:r>
            <a:r>
              <a:rPr sz="2100" spc="85" dirty="0" smtClean="0">
                <a:latin typeface="Calibri"/>
                <a:cs typeface="Calibri"/>
              </a:rPr>
              <a:t> </a:t>
            </a:r>
            <a:r>
              <a:rPr lang="pl-PL" sz="2100" spc="85" dirty="0" smtClean="0">
                <a:latin typeface="Calibri"/>
                <a:cs typeface="Calibri"/>
              </a:rPr>
              <a:t>Ta herbata ziołowa wzmacnia </a:t>
            </a:r>
            <a:r>
              <a:rPr sz="2100" dirty="0" smtClean="0">
                <a:latin typeface="Calibri"/>
                <a:cs typeface="Calibri"/>
              </a:rPr>
              <a:t>ZHI </a:t>
            </a:r>
            <a:r>
              <a:rPr lang="pl-PL" sz="2100" spc="25" dirty="0" smtClean="0">
                <a:latin typeface="Calibri"/>
                <a:cs typeface="Calibri"/>
              </a:rPr>
              <a:t>oraz </a:t>
            </a:r>
            <a:r>
              <a:rPr sz="2100" spc="-5" dirty="0" smtClean="0">
                <a:latin typeface="Calibri"/>
                <a:cs typeface="Calibri"/>
              </a:rPr>
              <a:t>SHEN </a:t>
            </a:r>
            <a:r>
              <a:rPr lang="pl-PL" sz="2100" spc="-10" dirty="0" smtClean="0">
                <a:latin typeface="Calibri"/>
                <a:cs typeface="Calibri"/>
              </a:rPr>
              <a:t>i może być połączona z </a:t>
            </a:r>
            <a:r>
              <a:rPr sz="2100" spc="-30" dirty="0" smtClean="0">
                <a:latin typeface="Calibri"/>
                <a:cs typeface="Calibri"/>
              </a:rPr>
              <a:t>YANG  </a:t>
            </a:r>
            <a:r>
              <a:rPr sz="2100" spc="-10" dirty="0">
                <a:latin typeface="Calibri"/>
                <a:cs typeface="Calibri"/>
              </a:rPr>
              <a:t>ROOT </a:t>
            </a:r>
            <a:r>
              <a:rPr lang="pl-PL" sz="2100" spc="-5" dirty="0" smtClean="0">
                <a:latin typeface="Calibri"/>
                <a:cs typeface="Calibri"/>
              </a:rPr>
              <a:t>by wzmocnić efekt działania</a:t>
            </a:r>
            <a:r>
              <a:rPr sz="2100" spc="-15" dirty="0" smtClean="0">
                <a:latin typeface="Calibri"/>
                <a:cs typeface="Calibri"/>
              </a:rPr>
              <a:t>, </a:t>
            </a:r>
            <a:r>
              <a:rPr sz="2100" spc="15" dirty="0">
                <a:latin typeface="Calibri"/>
                <a:cs typeface="Calibri"/>
              </a:rPr>
              <a:t>SECRET </a:t>
            </a:r>
            <a:r>
              <a:rPr sz="2100" spc="20" dirty="0">
                <a:latin typeface="Calibri"/>
                <a:cs typeface="Calibri"/>
              </a:rPr>
              <a:t>POWER </a:t>
            </a:r>
            <a:r>
              <a:rPr lang="pl-PL" sz="2100" spc="5" dirty="0" smtClean="0">
                <a:latin typeface="Calibri"/>
                <a:cs typeface="Calibri"/>
              </a:rPr>
              <a:t>przy zaburzeniach erekcji, niedoborach woli, Yang i Jing, a </a:t>
            </a:r>
            <a:r>
              <a:rPr sz="2100" spc="15" dirty="0" smtClean="0">
                <a:latin typeface="Calibri"/>
                <a:cs typeface="Calibri"/>
              </a:rPr>
              <a:t>  </a:t>
            </a:r>
            <a:r>
              <a:rPr sz="2100" spc="10" dirty="0" smtClean="0">
                <a:latin typeface="Calibri"/>
                <a:cs typeface="Calibri"/>
              </a:rPr>
              <a:t>L´S </a:t>
            </a:r>
            <a:r>
              <a:rPr sz="2100" spc="20" dirty="0" smtClean="0">
                <a:latin typeface="Calibri"/>
                <a:cs typeface="Calibri"/>
              </a:rPr>
              <a:t>CHAMBER</a:t>
            </a:r>
            <a:r>
              <a:rPr lang="pl-PL" sz="2100" spc="20" dirty="0" smtClean="0">
                <a:latin typeface="Calibri"/>
                <a:cs typeface="Calibri"/>
              </a:rPr>
              <a:t>dla wzmocnienia </a:t>
            </a:r>
            <a:r>
              <a:rPr sz="2100" spc="15" dirty="0" smtClean="0">
                <a:latin typeface="Calibri"/>
                <a:cs typeface="Calibri"/>
              </a:rPr>
              <a:t>ZHI</a:t>
            </a:r>
            <a:r>
              <a:rPr sz="2100" spc="15" dirty="0">
                <a:latin typeface="Calibri"/>
                <a:cs typeface="Calibri"/>
              </a:rPr>
              <a:t>. </a:t>
            </a:r>
            <a:r>
              <a:rPr lang="pl-PL" sz="2100" spc="20" dirty="0" smtClean="0">
                <a:latin typeface="Calibri"/>
                <a:cs typeface="Calibri"/>
              </a:rPr>
              <a:t>Ta herbata ziołowa jest przeciwskazana w przypadku niedoboru Yin z pustym gorącem ani gorącej wilgoci w pęcherzu moczowym czy dolnym ogrzewaczu. Jest ot wyśmienita herbata do picia późnym rankiem bądź po południu. </a:t>
            </a:r>
            <a:endParaRPr sz="2100" dirty="0">
              <a:latin typeface="Calibri"/>
              <a:cs typeface="Calibri"/>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146</a:t>
            </a:fld>
            <a:endParaRPr spc="-5" dirty="0"/>
          </a:p>
        </p:txBody>
      </p:sp>
      <p:sp>
        <p:nvSpPr>
          <p:cNvPr id="2" name="object 2"/>
          <p:cNvSpPr txBox="1">
            <a:spLocks noGrp="1"/>
          </p:cNvSpPr>
          <p:nvPr>
            <p:ph type="title"/>
          </p:nvPr>
        </p:nvSpPr>
        <p:spPr>
          <a:xfrm>
            <a:off x="2415489" y="663214"/>
            <a:ext cx="5857240" cy="1162241"/>
          </a:xfrm>
          <a:prstGeom prst="rect">
            <a:avLst/>
          </a:prstGeom>
        </p:spPr>
        <p:txBody>
          <a:bodyPr vert="horz" wrap="square" lIns="0" tIns="0" rIns="0" bIns="0" rtlCol="0">
            <a:spAutoFit/>
          </a:bodyPr>
          <a:lstStyle/>
          <a:p>
            <a:pPr marL="393700" marR="5080" indent="-381000">
              <a:lnSpc>
                <a:spcPct val="100899"/>
              </a:lnSpc>
              <a:tabLst>
                <a:tab pos="1383665" algn="l"/>
              </a:tabLst>
            </a:pPr>
            <a:r>
              <a:rPr sz="3800" spc="-75" dirty="0"/>
              <a:t>Yang </a:t>
            </a:r>
            <a:r>
              <a:rPr sz="3800" spc="-60" dirty="0"/>
              <a:t>Root </a:t>
            </a:r>
            <a:r>
              <a:rPr lang="pl-PL" sz="3800" spc="-20" dirty="0" smtClean="0"/>
              <a:t>ogrzewa nerki i odżywia esencję</a:t>
            </a:r>
            <a:endParaRPr sz="3800" dirty="0"/>
          </a:p>
        </p:txBody>
      </p:sp>
      <p:sp>
        <p:nvSpPr>
          <p:cNvPr id="3" name="object 3"/>
          <p:cNvSpPr txBox="1"/>
          <p:nvPr/>
        </p:nvSpPr>
        <p:spPr>
          <a:xfrm>
            <a:off x="1030477" y="2319279"/>
            <a:ext cx="8639810" cy="3406830"/>
          </a:xfrm>
          <a:prstGeom prst="rect">
            <a:avLst/>
          </a:prstGeom>
        </p:spPr>
        <p:txBody>
          <a:bodyPr vert="horz" wrap="square" lIns="0" tIns="0" rIns="0" bIns="0" rtlCol="0">
            <a:spAutoFit/>
          </a:bodyPr>
          <a:lstStyle/>
          <a:p>
            <a:pPr marL="381000" indent="-368300">
              <a:lnSpc>
                <a:spcPts val="2435"/>
              </a:lnSpc>
              <a:buFont typeface="Arial"/>
              <a:buChar char="•"/>
              <a:tabLst>
                <a:tab pos="380365" algn="l"/>
                <a:tab pos="381000" algn="l"/>
              </a:tabLst>
            </a:pPr>
            <a:r>
              <a:rPr sz="2900" b="1" spc="-45" dirty="0">
                <a:solidFill>
                  <a:srgbClr val="7030A0"/>
                </a:solidFill>
                <a:latin typeface="Calibri"/>
                <a:cs typeface="Calibri"/>
              </a:rPr>
              <a:t>YANG  </a:t>
            </a:r>
            <a:r>
              <a:rPr sz="2900" b="1" spc="-40" dirty="0">
                <a:solidFill>
                  <a:srgbClr val="7030A0"/>
                </a:solidFill>
                <a:latin typeface="Calibri"/>
                <a:cs typeface="Calibri"/>
              </a:rPr>
              <a:t>ROOT </a:t>
            </a:r>
            <a:r>
              <a:rPr lang="pl-PL" sz="2900" b="1" spc="-20" dirty="0" smtClean="0">
                <a:solidFill>
                  <a:srgbClr val="7030A0"/>
                </a:solidFill>
                <a:latin typeface="Calibri"/>
                <a:cs typeface="Calibri"/>
              </a:rPr>
              <a:t>jest używany do leczenia konstytucyjnego niedobory Yang i Qi nerek z hipotermią i przynależy do najważniejszych toników konstytucyjnych z pośród produktów </a:t>
            </a:r>
            <a:r>
              <a:rPr lang="pl-PL" sz="2900" b="1" spc="-20" dirty="0" err="1" smtClean="0">
                <a:solidFill>
                  <a:srgbClr val="7030A0"/>
                </a:solidFill>
                <a:latin typeface="Calibri"/>
                <a:cs typeface="Calibri"/>
              </a:rPr>
              <a:t>Diolosa</a:t>
            </a:r>
            <a:r>
              <a:rPr lang="pl-PL" sz="2900" b="1" spc="-20" dirty="0" smtClean="0">
                <a:solidFill>
                  <a:srgbClr val="7030A0"/>
                </a:solidFill>
                <a:latin typeface="Calibri"/>
                <a:cs typeface="Calibri"/>
              </a:rPr>
              <a:t> Line. Ten preparat ogrzewa Yang nerek, umacnia Qi nerek oraz odżywia Jing ziołami ciepłymi, bez wywoływania stagnacji. Yang Root świetnie się nadaje do połączenia z </a:t>
            </a:r>
            <a:r>
              <a:rPr lang="pl-PL" sz="2900" b="1" spc="-20" dirty="0" err="1" smtClean="0">
                <a:solidFill>
                  <a:srgbClr val="7030A0"/>
                </a:solidFill>
                <a:latin typeface="Calibri"/>
                <a:cs typeface="Calibri"/>
              </a:rPr>
              <a:t>Rinchen</a:t>
            </a:r>
            <a:r>
              <a:rPr lang="pl-PL" sz="2900" b="1" spc="-20" dirty="0" smtClean="0">
                <a:solidFill>
                  <a:srgbClr val="7030A0"/>
                </a:solidFill>
                <a:latin typeface="Calibri"/>
                <a:cs typeface="Calibri"/>
              </a:rPr>
              <a:t> </a:t>
            </a:r>
            <a:r>
              <a:rPr lang="pl-PL" sz="2900" b="1" spc="-20" dirty="0" err="1" smtClean="0">
                <a:solidFill>
                  <a:srgbClr val="7030A0"/>
                </a:solidFill>
                <a:latin typeface="Calibri"/>
                <a:cs typeface="Calibri"/>
              </a:rPr>
              <a:t>Tee</a:t>
            </a:r>
            <a:r>
              <a:rPr lang="pl-PL" sz="2900" b="1" spc="-20" dirty="0" smtClean="0">
                <a:solidFill>
                  <a:srgbClr val="7030A0"/>
                </a:solidFill>
                <a:latin typeface="Calibri"/>
                <a:cs typeface="Calibri"/>
              </a:rPr>
              <a:t> oraz </a:t>
            </a:r>
            <a:r>
              <a:rPr lang="pl-PL" sz="2900" b="1" spc="-20" dirty="0" err="1" smtClean="0">
                <a:solidFill>
                  <a:srgbClr val="7030A0"/>
                </a:solidFill>
                <a:latin typeface="Calibri"/>
                <a:cs typeface="Calibri"/>
              </a:rPr>
              <a:t>Secret</a:t>
            </a:r>
            <a:r>
              <a:rPr lang="pl-PL" sz="2900" b="1" spc="-20" dirty="0" smtClean="0">
                <a:solidFill>
                  <a:srgbClr val="7030A0"/>
                </a:solidFill>
                <a:latin typeface="Calibri"/>
                <a:cs typeface="Calibri"/>
              </a:rPr>
              <a:t> </a:t>
            </a:r>
            <a:r>
              <a:rPr lang="pl-PL" sz="2900" b="1" spc="-20" dirty="0" err="1" smtClean="0">
                <a:solidFill>
                  <a:srgbClr val="7030A0"/>
                </a:solidFill>
                <a:latin typeface="Calibri"/>
                <a:cs typeface="Calibri"/>
              </a:rPr>
              <a:t>Powder</a:t>
            </a:r>
            <a:r>
              <a:rPr lang="pl-PL" sz="2900" b="1" spc="-20" dirty="0" smtClean="0">
                <a:solidFill>
                  <a:srgbClr val="7030A0"/>
                </a:solidFill>
                <a:latin typeface="Calibri"/>
                <a:cs typeface="Calibri"/>
              </a:rPr>
              <a:t> (impotencja). Taka kombinacja tonizuje jednocześnie Yi oraz Yang nerek. Pacjent powinien unikać surowych warzyw, owoców, produktów mlecznych oraz zimnych pokarmów i napoi.</a:t>
            </a:r>
            <a:endParaRPr sz="2900" b="1" dirty="0">
              <a:solidFill>
                <a:srgbClr val="7030A0"/>
              </a:solidFill>
              <a:latin typeface="Calibri"/>
              <a:cs typeface="Calibri"/>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26208" y="1495445"/>
            <a:ext cx="6434455" cy="1437509"/>
          </a:xfrm>
          <a:prstGeom prst="rect">
            <a:avLst/>
          </a:prstGeom>
        </p:spPr>
        <p:txBody>
          <a:bodyPr vert="horz" wrap="square" lIns="0" tIns="0" rIns="0" bIns="0" rtlCol="0">
            <a:spAutoFit/>
          </a:bodyPr>
          <a:lstStyle/>
          <a:p>
            <a:pPr marL="2019300" marR="5080" indent="-2006600">
              <a:lnSpc>
                <a:spcPct val="101099"/>
              </a:lnSpc>
            </a:pPr>
            <a:r>
              <a:rPr lang="pl-PL" sz="4700" spc="-20" dirty="0" smtClean="0"/>
              <a:t>Leczenie Profilaktyczne </a:t>
            </a:r>
            <a:r>
              <a:rPr sz="4700" spc="-30" dirty="0" err="1" smtClean="0"/>
              <a:t>Zhong</a:t>
            </a:r>
            <a:r>
              <a:rPr sz="4700" spc="30" dirty="0" smtClean="0"/>
              <a:t> </a:t>
            </a:r>
            <a:r>
              <a:rPr sz="4700" spc="15" dirty="0"/>
              <a:t>Liu</a:t>
            </a:r>
            <a:endParaRPr sz="4700" dirty="0"/>
          </a:p>
        </p:txBody>
      </p:sp>
      <p:sp>
        <p:nvSpPr>
          <p:cNvPr id="3" name="object 3"/>
          <p:cNvSpPr/>
          <p:nvPr/>
        </p:nvSpPr>
        <p:spPr>
          <a:xfrm>
            <a:off x="2044700" y="3251200"/>
            <a:ext cx="6426200" cy="30226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5" name="object 5"/>
          <p:cNvSpPr txBox="1"/>
          <p:nvPr/>
        </p:nvSpPr>
        <p:spPr>
          <a:xfrm>
            <a:off x="9357448" y="7017467"/>
            <a:ext cx="292735" cy="191135"/>
          </a:xfrm>
          <a:prstGeom prst="rect">
            <a:avLst/>
          </a:prstGeom>
        </p:spPr>
        <p:txBody>
          <a:bodyPr vert="horz" wrap="square" lIns="0" tIns="0" rIns="0" bIns="0" rtlCol="0">
            <a:spAutoFit/>
          </a:bodyPr>
          <a:lstStyle/>
          <a:p>
            <a:pPr marL="12700">
              <a:lnSpc>
                <a:spcPts val="1375"/>
              </a:lnSpc>
            </a:pPr>
            <a:r>
              <a:rPr sz="1300" spc="30" dirty="0">
                <a:solidFill>
                  <a:srgbClr val="898989"/>
                </a:solidFill>
                <a:latin typeface="Calibri"/>
                <a:cs typeface="Calibri"/>
              </a:rPr>
              <a:t>148</a:t>
            </a:r>
            <a:endParaRPr sz="1300">
              <a:latin typeface="Calibri"/>
              <a:cs typeface="Calibri"/>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p:nvPr/>
        </p:nvSpPr>
        <p:spPr>
          <a:xfrm>
            <a:off x="9357448" y="7017467"/>
            <a:ext cx="292735" cy="191135"/>
          </a:xfrm>
          <a:prstGeom prst="rect">
            <a:avLst/>
          </a:prstGeom>
        </p:spPr>
        <p:txBody>
          <a:bodyPr vert="horz" wrap="square" lIns="0" tIns="0" rIns="0" bIns="0" rtlCol="0">
            <a:spAutoFit/>
          </a:bodyPr>
          <a:lstStyle/>
          <a:p>
            <a:pPr marL="12700">
              <a:lnSpc>
                <a:spcPts val="1375"/>
              </a:lnSpc>
            </a:pPr>
            <a:r>
              <a:rPr sz="1300" spc="30" dirty="0">
                <a:solidFill>
                  <a:srgbClr val="898989"/>
                </a:solidFill>
                <a:latin typeface="Calibri"/>
                <a:cs typeface="Calibri"/>
              </a:rPr>
              <a:t>149</a:t>
            </a:r>
            <a:endParaRPr sz="1300">
              <a:latin typeface="Calibri"/>
              <a:cs typeface="Calibri"/>
            </a:endParaRPr>
          </a:p>
        </p:txBody>
      </p:sp>
      <p:sp>
        <p:nvSpPr>
          <p:cNvPr id="2" name="object 2"/>
          <p:cNvSpPr txBox="1">
            <a:spLocks noGrp="1"/>
          </p:cNvSpPr>
          <p:nvPr>
            <p:ph type="title"/>
          </p:nvPr>
        </p:nvSpPr>
        <p:spPr>
          <a:xfrm>
            <a:off x="1081989" y="357225"/>
            <a:ext cx="8529421" cy="991182"/>
          </a:xfrm>
          <a:prstGeom prst="rect">
            <a:avLst/>
          </a:prstGeom>
        </p:spPr>
        <p:txBody>
          <a:bodyPr vert="horz" wrap="square" lIns="0" tIns="265316" rIns="0" bIns="0" rtlCol="0">
            <a:spAutoFit/>
          </a:bodyPr>
          <a:lstStyle/>
          <a:p>
            <a:pPr marL="190500">
              <a:lnSpc>
                <a:spcPct val="100000"/>
              </a:lnSpc>
            </a:pPr>
            <a:r>
              <a:rPr lang="pl-PL" sz="4700" spc="-20" dirty="0" smtClean="0"/>
              <a:t>Trzy drogi prewencji </a:t>
            </a:r>
            <a:r>
              <a:rPr sz="4700" spc="-30" dirty="0" err="1" smtClean="0"/>
              <a:t>Zhong</a:t>
            </a:r>
            <a:r>
              <a:rPr sz="4700" spc="245" dirty="0" smtClean="0"/>
              <a:t> </a:t>
            </a:r>
            <a:r>
              <a:rPr sz="4700" spc="15" dirty="0"/>
              <a:t>Liu</a:t>
            </a:r>
            <a:endParaRPr sz="4700" dirty="0"/>
          </a:p>
        </p:txBody>
      </p:sp>
      <p:sp>
        <p:nvSpPr>
          <p:cNvPr id="3" name="object 3"/>
          <p:cNvSpPr txBox="1"/>
          <p:nvPr/>
        </p:nvSpPr>
        <p:spPr>
          <a:xfrm>
            <a:off x="1030477" y="1845945"/>
            <a:ext cx="8115934" cy="3880549"/>
          </a:xfrm>
          <a:prstGeom prst="rect">
            <a:avLst/>
          </a:prstGeom>
        </p:spPr>
        <p:txBody>
          <a:bodyPr vert="horz" wrap="square" lIns="0" tIns="0" rIns="0" bIns="0" rtlCol="0">
            <a:spAutoFit/>
          </a:bodyPr>
          <a:lstStyle/>
          <a:p>
            <a:pPr marL="381000" marR="648335" indent="-368300">
              <a:lnSpc>
                <a:spcPct val="100499"/>
              </a:lnSpc>
              <a:buFont typeface="Arial"/>
              <a:buChar char="•"/>
              <a:tabLst>
                <a:tab pos="380365" algn="l"/>
                <a:tab pos="381000" algn="l"/>
              </a:tabLst>
            </a:pPr>
            <a:r>
              <a:rPr sz="3400" spc="-340" dirty="0">
                <a:latin typeface="Calibri"/>
                <a:cs typeface="Calibri"/>
              </a:rPr>
              <a:t>1&gt; </a:t>
            </a:r>
            <a:r>
              <a:rPr lang="pl-PL" sz="3400" b="1" spc="-20" dirty="0" smtClean="0">
                <a:latin typeface="Calibri"/>
                <a:cs typeface="Calibri"/>
              </a:rPr>
              <a:t>Wiosenne dieta oczyszczająca</a:t>
            </a:r>
            <a:r>
              <a:rPr sz="3400" spc="-15" dirty="0" smtClean="0">
                <a:latin typeface="Calibri"/>
                <a:cs typeface="Calibri"/>
              </a:rPr>
              <a:t>: </a:t>
            </a:r>
            <a:r>
              <a:rPr lang="pl-PL" sz="3400" spc="-15" dirty="0" smtClean="0">
                <a:latin typeface="Calibri"/>
                <a:cs typeface="Calibri"/>
              </a:rPr>
              <a:t>Tabletki oraz herbata </a:t>
            </a:r>
            <a:r>
              <a:rPr sz="3400" spc="-5" dirty="0" smtClean="0">
                <a:latin typeface="Calibri"/>
                <a:cs typeface="Calibri"/>
              </a:rPr>
              <a:t>Cleansing </a:t>
            </a:r>
            <a:r>
              <a:rPr sz="3400" spc="-45" dirty="0">
                <a:latin typeface="Calibri"/>
                <a:cs typeface="Calibri"/>
              </a:rPr>
              <a:t>Days  </a:t>
            </a:r>
            <a:r>
              <a:rPr lang="pl-PL" sz="3400" spc="10" dirty="0" smtClean="0">
                <a:latin typeface="Calibri"/>
                <a:cs typeface="Calibri"/>
              </a:rPr>
              <a:t>przez 12 dni</a:t>
            </a:r>
            <a:endParaRPr sz="3400" dirty="0">
              <a:latin typeface="Calibri"/>
              <a:cs typeface="Calibri"/>
            </a:endParaRPr>
          </a:p>
          <a:p>
            <a:pPr marL="381000" marR="13970" indent="-368300">
              <a:lnSpc>
                <a:spcPct val="100499"/>
              </a:lnSpc>
              <a:spcBef>
                <a:spcPts val="800"/>
              </a:spcBef>
              <a:buFont typeface="Arial"/>
              <a:buChar char="•"/>
              <a:tabLst>
                <a:tab pos="380365" algn="l"/>
                <a:tab pos="381000" algn="l"/>
              </a:tabLst>
            </a:pPr>
            <a:r>
              <a:rPr sz="3400" spc="-340" dirty="0">
                <a:latin typeface="Calibri"/>
                <a:cs typeface="Calibri"/>
              </a:rPr>
              <a:t>2&gt; </a:t>
            </a:r>
            <a:r>
              <a:rPr lang="pl-PL" sz="3400" b="1" spc="5" dirty="0" smtClean="0">
                <a:latin typeface="Calibri"/>
                <a:cs typeface="Calibri"/>
              </a:rPr>
              <a:t>Jesienna dieta oczyszczająca </a:t>
            </a:r>
            <a:r>
              <a:rPr sz="3400" b="1" spc="-15" dirty="0" smtClean="0">
                <a:latin typeface="Calibri"/>
                <a:cs typeface="Calibri"/>
              </a:rPr>
              <a:t>: </a:t>
            </a:r>
            <a:r>
              <a:rPr lang="pl-PL" sz="3400" spc="-15" dirty="0" smtClean="0">
                <a:latin typeface="Calibri"/>
                <a:cs typeface="Calibri"/>
              </a:rPr>
              <a:t>Tabletki oraz herbata </a:t>
            </a:r>
            <a:r>
              <a:rPr lang="pl-PL" sz="3400" spc="-5" dirty="0" smtClean="0">
                <a:latin typeface="Calibri"/>
                <a:cs typeface="Calibri"/>
              </a:rPr>
              <a:t>C</a:t>
            </a:r>
            <a:r>
              <a:rPr sz="3400" spc="-5" dirty="0" err="1" smtClean="0">
                <a:latin typeface="Calibri"/>
                <a:cs typeface="Calibri"/>
              </a:rPr>
              <a:t>leansing</a:t>
            </a:r>
            <a:r>
              <a:rPr sz="3400" spc="-5" dirty="0" smtClean="0">
                <a:latin typeface="Calibri"/>
                <a:cs typeface="Calibri"/>
              </a:rPr>
              <a:t> </a:t>
            </a:r>
            <a:r>
              <a:rPr sz="3400" spc="-5" dirty="0">
                <a:latin typeface="Calibri"/>
                <a:cs typeface="Calibri"/>
              </a:rPr>
              <a:t>Nights  </a:t>
            </a:r>
            <a:r>
              <a:rPr lang="pl-PL" sz="3400" spc="-45" dirty="0" smtClean="0">
                <a:latin typeface="Calibri"/>
                <a:cs typeface="Calibri"/>
              </a:rPr>
              <a:t>przez 12 dni</a:t>
            </a:r>
            <a:endParaRPr sz="3400" dirty="0">
              <a:latin typeface="Calibri"/>
              <a:cs typeface="Calibri"/>
            </a:endParaRPr>
          </a:p>
          <a:p>
            <a:pPr marL="381000" marR="5080" indent="-368300">
              <a:lnSpc>
                <a:spcPct val="100499"/>
              </a:lnSpc>
              <a:spcBef>
                <a:spcPts val="900"/>
              </a:spcBef>
              <a:buFont typeface="Arial"/>
              <a:buChar char="•"/>
              <a:tabLst>
                <a:tab pos="380365" algn="l"/>
                <a:tab pos="381000" algn="l"/>
              </a:tabLst>
            </a:pPr>
            <a:r>
              <a:rPr sz="3400" spc="-340" dirty="0">
                <a:latin typeface="Calibri"/>
                <a:cs typeface="Calibri"/>
              </a:rPr>
              <a:t>3&gt; </a:t>
            </a:r>
            <a:r>
              <a:rPr lang="pl-PL" sz="3400" b="1" spc="-20" dirty="0" smtClean="0">
                <a:latin typeface="Calibri"/>
                <a:cs typeface="Calibri"/>
              </a:rPr>
              <a:t>Specyficzna terapia profilaktyczna</a:t>
            </a:r>
            <a:r>
              <a:rPr sz="3400" b="1" dirty="0" smtClean="0">
                <a:latin typeface="Calibri"/>
                <a:cs typeface="Calibri"/>
              </a:rPr>
              <a:t> </a:t>
            </a:r>
            <a:r>
              <a:rPr sz="3400" spc="5" dirty="0" err="1" smtClean="0">
                <a:latin typeface="Calibri"/>
                <a:cs typeface="Calibri"/>
              </a:rPr>
              <a:t>Zhong</a:t>
            </a:r>
            <a:r>
              <a:rPr sz="3400" spc="5" dirty="0" smtClean="0">
                <a:latin typeface="Calibri"/>
                <a:cs typeface="Calibri"/>
              </a:rPr>
              <a:t>  </a:t>
            </a:r>
            <a:r>
              <a:rPr sz="3400" dirty="0">
                <a:latin typeface="Calibri"/>
                <a:cs typeface="Calibri"/>
              </a:rPr>
              <a:t>Liu: </a:t>
            </a:r>
            <a:r>
              <a:rPr lang="pl-PL" sz="3400" dirty="0" smtClean="0">
                <a:latin typeface="Calibri"/>
                <a:cs typeface="Calibri"/>
              </a:rPr>
              <a:t>Tabletki </a:t>
            </a:r>
            <a:r>
              <a:rPr sz="3400" spc="-25" dirty="0" smtClean="0">
                <a:latin typeface="Calibri"/>
                <a:cs typeface="Calibri"/>
              </a:rPr>
              <a:t>Heaven´s </a:t>
            </a:r>
            <a:r>
              <a:rPr sz="3400" spc="-15" dirty="0" smtClean="0">
                <a:latin typeface="Calibri"/>
                <a:cs typeface="Calibri"/>
              </a:rPr>
              <a:t>Protection</a:t>
            </a:r>
            <a:endParaRPr sz="3400" dirty="0">
              <a:latin typeface="Calibri"/>
              <a:cs typeface="Calibri"/>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8" name="object 8"/>
          <p:cNvSpPr txBox="1"/>
          <p:nvPr/>
        </p:nvSpPr>
        <p:spPr>
          <a:xfrm>
            <a:off x="9357448" y="7017467"/>
            <a:ext cx="292735" cy="191135"/>
          </a:xfrm>
          <a:prstGeom prst="rect">
            <a:avLst/>
          </a:prstGeom>
        </p:spPr>
        <p:txBody>
          <a:bodyPr vert="horz" wrap="square" lIns="0" tIns="0" rIns="0" bIns="0" rtlCol="0">
            <a:spAutoFit/>
          </a:bodyPr>
          <a:lstStyle/>
          <a:p>
            <a:pPr marL="12700">
              <a:lnSpc>
                <a:spcPts val="1375"/>
              </a:lnSpc>
            </a:pPr>
            <a:r>
              <a:rPr sz="1300" spc="30" dirty="0">
                <a:solidFill>
                  <a:srgbClr val="898989"/>
                </a:solidFill>
                <a:latin typeface="Calibri"/>
                <a:cs typeface="Calibri"/>
              </a:rPr>
              <a:t>150</a:t>
            </a:r>
            <a:endParaRPr sz="1300">
              <a:latin typeface="Calibri"/>
              <a:cs typeface="Calibri"/>
            </a:endParaRPr>
          </a:p>
        </p:txBody>
      </p:sp>
      <p:sp>
        <p:nvSpPr>
          <p:cNvPr id="2" name="object 2"/>
          <p:cNvSpPr txBox="1">
            <a:spLocks noGrp="1"/>
          </p:cNvSpPr>
          <p:nvPr>
            <p:ph type="title"/>
          </p:nvPr>
        </p:nvSpPr>
        <p:spPr>
          <a:xfrm>
            <a:off x="2783789" y="357225"/>
            <a:ext cx="5839511" cy="1308050"/>
          </a:xfrm>
          <a:prstGeom prst="rect">
            <a:avLst/>
          </a:prstGeom>
        </p:spPr>
        <p:txBody>
          <a:bodyPr vert="horz" wrap="square" lIns="0" tIns="0" rIns="0" bIns="0" rtlCol="0">
            <a:spAutoFit/>
          </a:bodyPr>
          <a:lstStyle/>
          <a:p>
            <a:pPr marL="12700" marR="5080" indent="584200">
              <a:lnSpc>
                <a:spcPts val="5100"/>
              </a:lnSpc>
            </a:pPr>
            <a:r>
              <a:rPr lang="pl-PL" spc="-10" dirty="0" smtClean="0"/>
              <a:t>Terapia Wiosenna Tabletki </a:t>
            </a:r>
            <a:r>
              <a:rPr spc="5" dirty="0" smtClean="0"/>
              <a:t>Cleansing </a:t>
            </a:r>
            <a:r>
              <a:rPr spc="-45" dirty="0" smtClean="0"/>
              <a:t>Day</a:t>
            </a:r>
            <a:r>
              <a:rPr lang="pl-PL" spc="-45" dirty="0" smtClean="0"/>
              <a:t>s</a:t>
            </a:r>
            <a:endParaRPr spc="-45" dirty="0"/>
          </a:p>
        </p:txBody>
      </p:sp>
      <p:sp>
        <p:nvSpPr>
          <p:cNvPr id="3" name="object 3"/>
          <p:cNvSpPr txBox="1"/>
          <p:nvPr/>
        </p:nvSpPr>
        <p:spPr>
          <a:xfrm>
            <a:off x="1030477" y="1676716"/>
            <a:ext cx="8634730" cy="3008259"/>
          </a:xfrm>
          <a:prstGeom prst="rect">
            <a:avLst/>
          </a:prstGeom>
        </p:spPr>
        <p:txBody>
          <a:bodyPr vert="horz" wrap="square" lIns="0" tIns="5715" rIns="0" bIns="0" rtlCol="0">
            <a:spAutoFit/>
          </a:bodyPr>
          <a:lstStyle/>
          <a:p>
            <a:pPr marL="381000" marR="14604" indent="-368300">
              <a:lnSpc>
                <a:spcPct val="79000"/>
              </a:lnSpc>
              <a:spcBef>
                <a:spcPts val="45"/>
              </a:spcBef>
              <a:buFont typeface="Arial"/>
              <a:buChar char="•"/>
              <a:tabLst>
                <a:tab pos="380365" algn="l"/>
                <a:tab pos="381000" algn="l"/>
              </a:tabLst>
            </a:pPr>
            <a:r>
              <a:rPr lang="pl-PL" sz="1900" b="1" spc="5" dirty="0" smtClean="0">
                <a:latin typeface="Calibri"/>
                <a:cs typeface="Calibri"/>
              </a:rPr>
              <a:t>Tabletki </a:t>
            </a:r>
            <a:r>
              <a:rPr sz="1900" b="1" spc="5" dirty="0" smtClean="0">
                <a:latin typeface="Calibri"/>
                <a:cs typeface="Calibri"/>
              </a:rPr>
              <a:t>CLEANSING </a:t>
            </a:r>
            <a:r>
              <a:rPr sz="1900" b="1" spc="-40" dirty="0">
                <a:latin typeface="Calibri"/>
                <a:cs typeface="Calibri"/>
              </a:rPr>
              <a:t>DAYS </a:t>
            </a:r>
            <a:r>
              <a:rPr sz="1900" b="1" spc="-40" dirty="0" smtClean="0">
                <a:latin typeface="Calibri"/>
                <a:cs typeface="Calibri"/>
              </a:rPr>
              <a:t> </a:t>
            </a:r>
            <a:r>
              <a:rPr lang="pl-PL" sz="1900" spc="-25" dirty="0" smtClean="0">
                <a:latin typeface="Calibri"/>
                <a:cs typeface="Calibri"/>
              </a:rPr>
              <a:t>są głównie używane jako wiosenny program detoksykujący w połączeniu z ograniczeniami pokarmowymi </a:t>
            </a:r>
            <a:r>
              <a:rPr sz="1900" spc="5" dirty="0" smtClean="0">
                <a:latin typeface="Calibri"/>
                <a:cs typeface="Calibri"/>
              </a:rPr>
              <a:t>(</a:t>
            </a:r>
            <a:r>
              <a:rPr lang="pl-PL" sz="1900" spc="5" dirty="0" smtClean="0">
                <a:latin typeface="Calibri"/>
                <a:cs typeface="Calibri"/>
              </a:rPr>
              <a:t>żadnych białek zwierzęcych</a:t>
            </a:r>
            <a:r>
              <a:rPr sz="1900" spc="5" dirty="0" smtClean="0">
                <a:latin typeface="Calibri"/>
                <a:cs typeface="Calibri"/>
              </a:rPr>
              <a:t>, </a:t>
            </a:r>
            <a:r>
              <a:rPr lang="pl-PL" sz="1900" spc="15" dirty="0" smtClean="0">
                <a:latin typeface="Calibri"/>
                <a:cs typeface="Calibri"/>
              </a:rPr>
              <a:t>produktów nabiałowych</a:t>
            </a:r>
            <a:r>
              <a:rPr sz="1900" spc="5" dirty="0" smtClean="0">
                <a:latin typeface="Calibri"/>
                <a:cs typeface="Calibri"/>
              </a:rPr>
              <a:t> </a:t>
            </a:r>
            <a:r>
              <a:rPr lang="pl-PL" sz="1900" spc="-5" dirty="0" smtClean="0">
                <a:latin typeface="Calibri"/>
                <a:cs typeface="Calibri"/>
              </a:rPr>
              <a:t>ani przypraw</a:t>
            </a:r>
            <a:r>
              <a:rPr sz="1900" spc="10" dirty="0" smtClean="0">
                <a:latin typeface="Calibri"/>
                <a:cs typeface="Calibri"/>
              </a:rPr>
              <a:t>), </a:t>
            </a:r>
            <a:r>
              <a:rPr lang="pl-PL" sz="1900" spc="-5" dirty="0" smtClean="0">
                <a:latin typeface="Calibri"/>
                <a:cs typeface="Calibri"/>
              </a:rPr>
              <a:t>w trakcie 12 dni po wiosennej równonocy</a:t>
            </a:r>
            <a:r>
              <a:rPr sz="1900" spc="-5" dirty="0" smtClean="0">
                <a:latin typeface="Calibri"/>
                <a:cs typeface="Calibri"/>
              </a:rPr>
              <a:t>. </a:t>
            </a:r>
            <a:r>
              <a:rPr lang="pl-PL" sz="1900" spc="5" dirty="0" smtClean="0">
                <a:latin typeface="Calibri"/>
                <a:cs typeface="Calibri"/>
              </a:rPr>
              <a:t>To ziołowe remedium oczyszcza wątrobę oraz warstwy krwi, eliminuje gorącą wilgoć, oczyszcza ukryte toksyny ognia, oczyszcza krew,  drenuje kanały </a:t>
            </a:r>
            <a:r>
              <a:rPr lang="pl-PL" sz="1900" spc="5" dirty="0" err="1" smtClean="0">
                <a:latin typeface="Calibri"/>
                <a:cs typeface="Calibri"/>
              </a:rPr>
              <a:t>Luo</a:t>
            </a:r>
            <a:r>
              <a:rPr lang="pl-PL" sz="1900" spc="5" dirty="0" smtClean="0">
                <a:latin typeface="Calibri"/>
                <a:cs typeface="Calibri"/>
              </a:rPr>
              <a:t> i stawy, pomaga zrzucić wagę, oczyszcza skórę</a:t>
            </a:r>
            <a:r>
              <a:rPr sz="1900" spc="5" dirty="0" smtClean="0">
                <a:latin typeface="Calibri"/>
                <a:cs typeface="Calibri"/>
              </a:rPr>
              <a:t>, </a:t>
            </a:r>
            <a:r>
              <a:rPr lang="pl-PL" sz="1900" spc="5" dirty="0" smtClean="0">
                <a:latin typeface="Calibri"/>
                <a:cs typeface="Calibri"/>
              </a:rPr>
              <a:t>drogi moczowo-płciowe oraz organy płciowe. Jest to ważna kuracja po okresie zimowym, która pomaga pozbyć się toksycznych odpadów (białka zwierzęce), które utknęły w głębokich warstwach</a:t>
            </a:r>
            <a:r>
              <a:rPr lang="pl-PL" sz="1900" spc="5" dirty="0">
                <a:latin typeface="Calibri"/>
                <a:cs typeface="Calibri"/>
              </a:rPr>
              <a:t> </a:t>
            </a:r>
            <a:r>
              <a:rPr lang="pl-PL" sz="1900" spc="5" dirty="0" smtClean="0">
                <a:latin typeface="Calibri"/>
                <a:cs typeface="Calibri"/>
              </a:rPr>
              <a:t>organizmu, stawach</a:t>
            </a:r>
            <a:r>
              <a:rPr sz="1900" spc="5" dirty="0" smtClean="0">
                <a:latin typeface="Calibri"/>
                <a:cs typeface="Calibri"/>
              </a:rPr>
              <a:t> </a:t>
            </a:r>
            <a:r>
              <a:rPr lang="pl-PL" sz="1900" spc="5" dirty="0" smtClean="0">
                <a:latin typeface="Calibri"/>
                <a:cs typeface="Calibri"/>
              </a:rPr>
              <a:t>oraz skórze. </a:t>
            </a:r>
            <a:r>
              <a:rPr sz="1900" spc="-10" dirty="0" smtClean="0">
                <a:latin typeface="Calibri"/>
                <a:cs typeface="Calibri"/>
              </a:rPr>
              <a:t>CLEANSING </a:t>
            </a:r>
            <a:r>
              <a:rPr sz="1900" spc="-30" dirty="0">
                <a:latin typeface="Calibri"/>
                <a:cs typeface="Calibri"/>
              </a:rPr>
              <a:t>DAYS </a:t>
            </a:r>
            <a:r>
              <a:rPr lang="pl-PL" sz="1900" spc="25" dirty="0" smtClean="0">
                <a:latin typeface="Calibri"/>
                <a:cs typeface="Calibri"/>
              </a:rPr>
              <a:t>posiada właściwości diuretyczne i nie powinna być przyjmowana późno wieczorem lub przed pójściem spać.</a:t>
            </a:r>
            <a:r>
              <a:rPr sz="1900" spc="-5" dirty="0" smtClean="0">
                <a:latin typeface="Calibri"/>
                <a:cs typeface="Calibri"/>
              </a:rPr>
              <a:t> </a:t>
            </a:r>
            <a:r>
              <a:rPr sz="1900" dirty="0" smtClean="0">
                <a:latin typeface="Calibri"/>
                <a:cs typeface="Calibri"/>
              </a:rPr>
              <a:t>CLEANSING </a:t>
            </a:r>
            <a:r>
              <a:rPr sz="1900" spc="-30" dirty="0">
                <a:latin typeface="Calibri"/>
                <a:cs typeface="Calibri"/>
              </a:rPr>
              <a:t>DAYS </a:t>
            </a:r>
            <a:r>
              <a:rPr lang="pl-PL" sz="1900" spc="-20" dirty="0" smtClean="0">
                <a:latin typeface="Calibri"/>
                <a:cs typeface="Calibri"/>
              </a:rPr>
              <a:t>TABLETKI</a:t>
            </a:r>
            <a:r>
              <a:rPr sz="1900" spc="-20" dirty="0" smtClean="0">
                <a:latin typeface="Calibri"/>
                <a:cs typeface="Calibri"/>
              </a:rPr>
              <a:t> </a:t>
            </a:r>
            <a:r>
              <a:rPr lang="pl-PL" sz="1900" spc="25" dirty="0" smtClean="0">
                <a:latin typeface="Calibri"/>
                <a:cs typeface="Calibri"/>
              </a:rPr>
              <a:t>oraz</a:t>
            </a:r>
            <a:r>
              <a:rPr sz="1900" spc="25" dirty="0" smtClean="0">
                <a:latin typeface="Calibri"/>
                <a:cs typeface="Calibri"/>
              </a:rPr>
              <a:t> </a:t>
            </a:r>
            <a:r>
              <a:rPr sz="1900" spc="-25" dirty="0">
                <a:latin typeface="Calibri"/>
                <a:cs typeface="Calibri"/>
              </a:rPr>
              <a:t>TEA </a:t>
            </a:r>
            <a:r>
              <a:rPr lang="pl-PL" sz="1900" spc="-10" dirty="0" smtClean="0">
                <a:latin typeface="Calibri"/>
                <a:cs typeface="Calibri"/>
              </a:rPr>
              <a:t>mogą być używane przy leczeniu ostrych infekcji pęcherza moczowego</a:t>
            </a:r>
            <a:r>
              <a:rPr sz="1900" spc="-10" dirty="0" smtClean="0">
                <a:latin typeface="Calibri"/>
                <a:cs typeface="Calibri"/>
              </a:rPr>
              <a:t>, </a:t>
            </a:r>
            <a:r>
              <a:rPr lang="pl-PL" sz="1900" spc="15" dirty="0" smtClean="0">
                <a:latin typeface="Calibri"/>
                <a:cs typeface="Calibri"/>
              </a:rPr>
              <a:t>chorobami skóry z gorącą wilgocią</a:t>
            </a:r>
            <a:r>
              <a:rPr sz="1900" spc="10" dirty="0" smtClean="0">
                <a:latin typeface="Calibri"/>
                <a:cs typeface="Calibri"/>
              </a:rPr>
              <a:t>, </a:t>
            </a:r>
            <a:r>
              <a:rPr lang="pl-PL" sz="1900" spc="10" dirty="0" smtClean="0">
                <a:latin typeface="Calibri"/>
                <a:cs typeface="Calibri"/>
              </a:rPr>
              <a:t>cukrzycy tupu</a:t>
            </a:r>
            <a:r>
              <a:rPr sz="1900" spc="-5" dirty="0" smtClean="0">
                <a:latin typeface="Calibri"/>
                <a:cs typeface="Calibri"/>
              </a:rPr>
              <a:t>2 </a:t>
            </a:r>
            <a:r>
              <a:rPr lang="pl-PL" sz="1900" spc="10" dirty="0" smtClean="0">
                <a:latin typeface="Calibri"/>
                <a:cs typeface="Calibri"/>
              </a:rPr>
              <a:t>z nadwagą</a:t>
            </a:r>
            <a:r>
              <a:rPr sz="1900" spc="-5" dirty="0" smtClean="0">
                <a:latin typeface="Calibri"/>
                <a:cs typeface="Calibri"/>
              </a:rPr>
              <a:t>,</a:t>
            </a:r>
            <a:r>
              <a:rPr lang="pl-PL" sz="1900" spc="-5" dirty="0" smtClean="0">
                <a:latin typeface="Calibri"/>
                <a:cs typeface="Calibri"/>
              </a:rPr>
              <a:t> wysokim cholesterolu, ostrym stanie zapalnym choroby reumatycznej</a:t>
            </a:r>
            <a:r>
              <a:rPr sz="1900" spc="-5" dirty="0" smtClean="0">
                <a:latin typeface="Calibri"/>
                <a:cs typeface="Calibri"/>
              </a:rPr>
              <a:t> </a:t>
            </a:r>
            <a:r>
              <a:rPr lang="pl-PL" sz="1900" spc="5" dirty="0" smtClean="0">
                <a:latin typeface="Calibri"/>
                <a:cs typeface="Calibri"/>
              </a:rPr>
              <a:t>jak</a:t>
            </a:r>
            <a:endParaRPr sz="1900" dirty="0">
              <a:latin typeface="Calibri"/>
              <a:cs typeface="Calibri"/>
            </a:endParaRPr>
          </a:p>
        </p:txBody>
      </p:sp>
      <p:sp>
        <p:nvSpPr>
          <p:cNvPr id="4" name="object 4"/>
          <p:cNvSpPr txBox="1"/>
          <p:nvPr/>
        </p:nvSpPr>
        <p:spPr>
          <a:xfrm>
            <a:off x="1398777" y="4662411"/>
            <a:ext cx="8259445" cy="292388"/>
          </a:xfrm>
          <a:prstGeom prst="rect">
            <a:avLst/>
          </a:prstGeom>
        </p:spPr>
        <p:txBody>
          <a:bodyPr vert="horz" wrap="square" lIns="0" tIns="0" rIns="0" bIns="0" rtlCol="0">
            <a:spAutoFit/>
          </a:bodyPr>
          <a:lstStyle/>
          <a:p>
            <a:pPr marL="12700">
              <a:lnSpc>
                <a:spcPct val="100000"/>
              </a:lnSpc>
              <a:tabLst>
                <a:tab pos="570865" algn="l"/>
                <a:tab pos="1155065" algn="l"/>
                <a:tab pos="1548765" algn="l"/>
                <a:tab pos="2437765" algn="l"/>
                <a:tab pos="2958465" algn="l"/>
                <a:tab pos="3695065" algn="l"/>
                <a:tab pos="4291965" algn="l"/>
                <a:tab pos="5053965" algn="l"/>
                <a:tab pos="5447665" algn="l"/>
                <a:tab pos="7009765" algn="l"/>
                <a:tab pos="7606665" algn="l"/>
              </a:tabLst>
            </a:pPr>
            <a:r>
              <a:rPr lang="pl-PL" sz="1900" spc="-15" dirty="0" smtClean="0">
                <a:latin typeface="Calibri"/>
                <a:cs typeface="Calibri"/>
              </a:rPr>
              <a:t>Również by zredukować ostre efekty uboczne szczepionek</a:t>
            </a:r>
            <a:r>
              <a:rPr sz="1900" spc="-5" dirty="0" smtClean="0">
                <a:latin typeface="Calibri"/>
                <a:cs typeface="Calibri"/>
              </a:rPr>
              <a:t>.</a:t>
            </a:r>
            <a:r>
              <a:rPr lang="pl-PL" sz="1900" dirty="0">
                <a:latin typeface="Calibri"/>
                <a:cs typeface="Calibri"/>
              </a:rPr>
              <a:t> </a:t>
            </a:r>
            <a:r>
              <a:rPr lang="pl-PL" sz="1900" dirty="0" smtClean="0">
                <a:latin typeface="Calibri"/>
                <a:cs typeface="Calibri"/>
              </a:rPr>
              <a:t>Ta receptura ziołowa nie </a:t>
            </a:r>
            <a:endParaRPr sz="1900" dirty="0">
              <a:latin typeface="Calibri"/>
              <a:cs typeface="Calibri"/>
            </a:endParaRPr>
          </a:p>
        </p:txBody>
      </p:sp>
      <p:sp>
        <p:nvSpPr>
          <p:cNvPr id="5" name="object 5"/>
          <p:cNvSpPr txBox="1"/>
          <p:nvPr/>
        </p:nvSpPr>
        <p:spPr>
          <a:xfrm>
            <a:off x="1398777" y="4891113"/>
            <a:ext cx="8251825" cy="292388"/>
          </a:xfrm>
          <a:prstGeom prst="rect">
            <a:avLst/>
          </a:prstGeom>
        </p:spPr>
        <p:txBody>
          <a:bodyPr vert="horz" wrap="square" lIns="0" tIns="0" rIns="0" bIns="0" rtlCol="0">
            <a:spAutoFit/>
          </a:bodyPr>
          <a:lstStyle/>
          <a:p>
            <a:pPr marL="12700">
              <a:lnSpc>
                <a:spcPct val="100000"/>
              </a:lnSpc>
            </a:pPr>
            <a:r>
              <a:rPr lang="pl-PL" sz="1900" spc="-10" dirty="0" smtClean="0">
                <a:latin typeface="Calibri"/>
                <a:cs typeface="Calibri"/>
              </a:rPr>
              <a:t>Powinna być używana w przypadku wewnętrznego zimna</a:t>
            </a:r>
            <a:r>
              <a:rPr sz="1900" spc="5" dirty="0" smtClean="0">
                <a:latin typeface="Calibri"/>
                <a:cs typeface="Calibri"/>
              </a:rPr>
              <a:t>,</a:t>
            </a:r>
            <a:endParaRPr sz="1900" dirty="0">
              <a:latin typeface="Calibri"/>
              <a:cs typeface="Calibri"/>
            </a:endParaRPr>
          </a:p>
        </p:txBody>
      </p:sp>
      <p:sp>
        <p:nvSpPr>
          <p:cNvPr id="6" name="object 6"/>
          <p:cNvSpPr txBox="1"/>
          <p:nvPr/>
        </p:nvSpPr>
        <p:spPr>
          <a:xfrm>
            <a:off x="1398777" y="5189268"/>
            <a:ext cx="8260080" cy="1165319"/>
          </a:xfrm>
          <a:prstGeom prst="rect">
            <a:avLst/>
          </a:prstGeom>
        </p:spPr>
        <p:txBody>
          <a:bodyPr vert="horz" wrap="square" lIns="0" tIns="3810" rIns="0" bIns="0" rtlCol="0">
            <a:spAutoFit/>
          </a:bodyPr>
          <a:lstStyle/>
          <a:p>
            <a:pPr marL="12700" marR="5080">
              <a:lnSpc>
                <a:spcPct val="79000"/>
              </a:lnSpc>
              <a:spcBef>
                <a:spcPts val="30"/>
              </a:spcBef>
            </a:pPr>
            <a:r>
              <a:rPr lang="pl-PL" sz="1900" spc="5" dirty="0" smtClean="0">
                <a:latin typeface="Calibri"/>
                <a:cs typeface="Calibri"/>
              </a:rPr>
              <a:t>Niedoboru Yang oraz zimnej wilgoci</a:t>
            </a:r>
            <a:r>
              <a:rPr sz="1900" spc="5" dirty="0" smtClean="0">
                <a:latin typeface="Calibri"/>
                <a:cs typeface="Calibri"/>
              </a:rPr>
              <a:t>. </a:t>
            </a:r>
            <a:r>
              <a:rPr lang="pl-PL" sz="1900" spc="5" dirty="0" smtClean="0">
                <a:latin typeface="Calibri"/>
                <a:cs typeface="Calibri"/>
              </a:rPr>
              <a:t>Wychłodzeni wegetarianie powinni trzymać się od tej receptury z daleka</a:t>
            </a:r>
            <a:r>
              <a:rPr sz="1900" spc="-5" dirty="0" smtClean="0">
                <a:latin typeface="Calibri"/>
                <a:cs typeface="Calibri"/>
              </a:rPr>
              <a:t>. </a:t>
            </a:r>
            <a:r>
              <a:rPr lang="pl-PL" sz="1900" spc="-5" dirty="0" smtClean="0">
                <a:latin typeface="Calibri"/>
                <a:cs typeface="Calibri"/>
              </a:rPr>
              <a:t> Pacjent, w trakcie 12 dniowej kuracji, powinien unikać jakichkolwiek białek zwierzęcych, sera, ostrych i gorących przypraw, czosnku, cebuli, pora, alkoholu, smażonych i tłustych pokarmów oraz powinien pić duże ilości  herbaty ze znamion kukurydzy. </a:t>
            </a:r>
            <a:r>
              <a:rPr sz="1900" spc="-5" dirty="0" smtClean="0">
                <a:latin typeface="Calibri"/>
                <a:cs typeface="Calibri"/>
              </a:rPr>
              <a:t> </a:t>
            </a:r>
            <a:endParaRPr sz="1900" dirty="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15</a:t>
            </a:fld>
            <a:endParaRPr spc="-5" dirty="0"/>
          </a:p>
        </p:txBody>
      </p:sp>
      <p:sp>
        <p:nvSpPr>
          <p:cNvPr id="2" name="object 2"/>
          <p:cNvSpPr txBox="1">
            <a:spLocks noGrp="1"/>
          </p:cNvSpPr>
          <p:nvPr>
            <p:ph type="title"/>
          </p:nvPr>
        </p:nvSpPr>
        <p:spPr>
          <a:xfrm>
            <a:off x="1081989" y="357225"/>
            <a:ext cx="8529421" cy="1308050"/>
          </a:xfrm>
          <a:prstGeom prst="rect">
            <a:avLst/>
          </a:prstGeom>
        </p:spPr>
        <p:txBody>
          <a:bodyPr vert="horz" wrap="square" lIns="0" tIns="0" rIns="0" bIns="0" rtlCol="0">
            <a:spAutoFit/>
          </a:bodyPr>
          <a:lstStyle/>
          <a:p>
            <a:pPr marL="622300" marR="5080" indent="-609600">
              <a:lnSpc>
                <a:spcPts val="5100"/>
              </a:lnSpc>
            </a:pPr>
            <a:r>
              <a:rPr lang="pl-PL" spc="-35" dirty="0" smtClean="0"/>
              <a:t>Poprawa synchronizacji </a:t>
            </a:r>
            <a:r>
              <a:rPr spc="-35" dirty="0" smtClean="0"/>
              <a:t>PO</a:t>
            </a:r>
            <a:r>
              <a:rPr spc="-35" dirty="0"/>
              <a:t>, </a:t>
            </a:r>
            <a:r>
              <a:rPr lang="pl-PL" spc="-5" dirty="0" smtClean="0"/>
              <a:t>jasności </a:t>
            </a:r>
            <a:r>
              <a:rPr spc="-5" dirty="0" smtClean="0"/>
              <a:t>Shen </a:t>
            </a:r>
            <a:r>
              <a:rPr lang="pl-PL" spc="-15" dirty="0" smtClean="0"/>
              <a:t>oraz stabilności </a:t>
            </a:r>
            <a:r>
              <a:rPr spc="-10" dirty="0" smtClean="0"/>
              <a:t>HUN</a:t>
            </a:r>
            <a:endParaRPr spc="-10" dirty="0"/>
          </a:p>
        </p:txBody>
      </p:sp>
      <p:sp>
        <p:nvSpPr>
          <p:cNvPr id="3" name="object 3"/>
          <p:cNvSpPr txBox="1"/>
          <p:nvPr/>
        </p:nvSpPr>
        <p:spPr>
          <a:xfrm>
            <a:off x="1030477" y="1797723"/>
            <a:ext cx="8512810" cy="4870564"/>
          </a:xfrm>
          <a:prstGeom prst="rect">
            <a:avLst/>
          </a:prstGeom>
        </p:spPr>
        <p:txBody>
          <a:bodyPr vert="horz" wrap="square" lIns="0" tIns="0" rIns="0" bIns="0" rtlCol="0">
            <a:spAutoFit/>
          </a:bodyPr>
          <a:lstStyle/>
          <a:p>
            <a:pPr marL="381000" indent="-368300">
              <a:lnSpc>
                <a:spcPct val="100000"/>
              </a:lnSpc>
              <a:buFont typeface="Arial"/>
              <a:buChar char="•"/>
              <a:tabLst>
                <a:tab pos="380365" algn="l"/>
                <a:tab pos="381000" algn="l"/>
              </a:tabLst>
            </a:pPr>
            <a:r>
              <a:rPr sz="3400" b="1" spc="-340" dirty="0">
                <a:latin typeface="Calibri"/>
                <a:cs typeface="Calibri"/>
              </a:rPr>
              <a:t>1</a:t>
            </a:r>
            <a:r>
              <a:rPr sz="3400" spc="-340" dirty="0">
                <a:latin typeface="Calibri"/>
                <a:cs typeface="Calibri"/>
              </a:rPr>
              <a:t>&gt;  </a:t>
            </a:r>
            <a:r>
              <a:rPr lang="pl-PL" sz="3400" b="1" spc="-25" dirty="0" smtClean="0">
                <a:latin typeface="Calibri"/>
                <a:cs typeface="Calibri"/>
              </a:rPr>
              <a:t>Strategia leczenia </a:t>
            </a:r>
            <a:r>
              <a:rPr sz="3400" b="1" spc="-40" dirty="0" smtClean="0">
                <a:latin typeface="Calibri"/>
                <a:cs typeface="Calibri"/>
              </a:rPr>
              <a:t>PO</a:t>
            </a:r>
            <a:r>
              <a:rPr sz="3400" b="1" spc="-40" dirty="0">
                <a:latin typeface="Calibri"/>
                <a:cs typeface="Calibri"/>
              </a:rPr>
              <a:t>, </a:t>
            </a:r>
            <a:r>
              <a:rPr sz="3400" b="1" spc="-5" dirty="0">
                <a:latin typeface="Calibri"/>
                <a:cs typeface="Calibri"/>
              </a:rPr>
              <a:t>SHEN </a:t>
            </a:r>
            <a:r>
              <a:rPr lang="pl-PL" sz="3400" b="1" spc="-5" dirty="0" smtClean="0">
                <a:latin typeface="Calibri"/>
                <a:cs typeface="Calibri"/>
              </a:rPr>
              <a:t>oraz</a:t>
            </a:r>
            <a:r>
              <a:rPr sz="3400" b="1" spc="220" dirty="0" smtClean="0">
                <a:latin typeface="Calibri"/>
                <a:cs typeface="Calibri"/>
              </a:rPr>
              <a:t> </a:t>
            </a:r>
            <a:r>
              <a:rPr sz="3400" b="1" spc="-25" dirty="0">
                <a:latin typeface="Calibri"/>
                <a:cs typeface="Calibri"/>
              </a:rPr>
              <a:t>HUN</a:t>
            </a:r>
            <a:endParaRPr sz="3400" dirty="0">
              <a:latin typeface="Calibri"/>
              <a:cs typeface="Calibri"/>
            </a:endParaRPr>
          </a:p>
          <a:p>
            <a:pPr marL="812800" marR="5080" lvl="1" indent="-304800">
              <a:lnSpc>
                <a:spcPts val="3200"/>
              </a:lnSpc>
              <a:spcBef>
                <a:spcPts val="860"/>
              </a:spcBef>
              <a:buFont typeface="Arial"/>
              <a:buChar char="–"/>
              <a:tabLst>
                <a:tab pos="812800" algn="l"/>
                <a:tab pos="7899400" algn="l"/>
              </a:tabLst>
            </a:pPr>
            <a:r>
              <a:rPr lang="pl-PL" sz="3000" b="1" spc="-5" dirty="0" smtClean="0">
                <a:latin typeface="Calibri"/>
                <a:cs typeface="Calibri"/>
              </a:rPr>
              <a:t>Użycie insektów dla poprawy synchronizacji </a:t>
            </a:r>
            <a:r>
              <a:rPr sz="3000" b="1" dirty="0" smtClean="0">
                <a:latin typeface="Calibri"/>
                <a:cs typeface="Calibri"/>
              </a:rPr>
              <a:t>PO</a:t>
            </a:r>
            <a:r>
              <a:rPr sz="3000" b="1" spc="-5" dirty="0" smtClean="0">
                <a:latin typeface="Calibri"/>
                <a:cs typeface="Calibri"/>
              </a:rPr>
              <a:t> </a:t>
            </a:r>
            <a:r>
              <a:rPr sz="3000" dirty="0">
                <a:latin typeface="Calibri"/>
                <a:cs typeface="Calibri"/>
              </a:rPr>
              <a:t>:	:  </a:t>
            </a:r>
            <a:r>
              <a:rPr sz="3000" i="1" spc="-25" dirty="0">
                <a:latin typeface="Calibri"/>
                <a:cs typeface="Calibri"/>
              </a:rPr>
              <a:t>bombyx </a:t>
            </a:r>
            <a:r>
              <a:rPr sz="3000" i="1" spc="-30" dirty="0">
                <a:latin typeface="Calibri"/>
                <a:cs typeface="Calibri"/>
              </a:rPr>
              <a:t>batryticatus </a:t>
            </a:r>
            <a:r>
              <a:rPr sz="3000" i="1" dirty="0">
                <a:latin typeface="Calibri"/>
                <a:cs typeface="Calibri"/>
              </a:rPr>
              <a:t>- </a:t>
            </a:r>
            <a:r>
              <a:rPr sz="3000" i="1" spc="-30" dirty="0">
                <a:latin typeface="Calibri"/>
                <a:cs typeface="Calibri"/>
              </a:rPr>
              <a:t>bai </a:t>
            </a:r>
            <a:r>
              <a:rPr sz="3000" i="1" spc="-20" dirty="0">
                <a:latin typeface="Calibri"/>
                <a:cs typeface="Calibri"/>
              </a:rPr>
              <a:t>jiang </a:t>
            </a:r>
            <a:r>
              <a:rPr sz="3000" i="1" spc="-35" dirty="0">
                <a:latin typeface="Calibri"/>
                <a:cs typeface="Calibri"/>
              </a:rPr>
              <a:t>can </a:t>
            </a:r>
            <a:r>
              <a:rPr sz="3000" i="1" dirty="0">
                <a:latin typeface="Calibri"/>
                <a:cs typeface="Calibri"/>
              </a:rPr>
              <a:t>, </a:t>
            </a:r>
            <a:r>
              <a:rPr sz="3000" i="1" spc="-30" dirty="0">
                <a:latin typeface="Calibri"/>
                <a:cs typeface="Calibri"/>
              </a:rPr>
              <a:t>periostracum  </a:t>
            </a:r>
            <a:r>
              <a:rPr sz="3000" i="1" spc="-35" dirty="0">
                <a:latin typeface="Calibri"/>
                <a:cs typeface="Calibri"/>
              </a:rPr>
              <a:t>cicadae </a:t>
            </a:r>
            <a:r>
              <a:rPr sz="3000" i="1" dirty="0">
                <a:latin typeface="Calibri"/>
                <a:cs typeface="Calibri"/>
              </a:rPr>
              <a:t>- </a:t>
            </a:r>
            <a:r>
              <a:rPr sz="3000" i="1" spc="-35" dirty="0">
                <a:latin typeface="Calibri"/>
                <a:cs typeface="Calibri"/>
              </a:rPr>
              <a:t>chan </a:t>
            </a:r>
            <a:r>
              <a:rPr sz="3000" i="1" spc="-10" dirty="0">
                <a:latin typeface="Calibri"/>
                <a:cs typeface="Calibri"/>
              </a:rPr>
              <a:t>tui, </a:t>
            </a:r>
            <a:r>
              <a:rPr sz="3000" i="1" spc="-35" dirty="0">
                <a:latin typeface="Calibri"/>
                <a:cs typeface="Calibri"/>
              </a:rPr>
              <a:t>buthus </a:t>
            </a:r>
            <a:r>
              <a:rPr sz="3000" i="1" spc="-15" dirty="0">
                <a:latin typeface="Calibri"/>
                <a:cs typeface="Calibri"/>
              </a:rPr>
              <a:t>marthensis </a:t>
            </a:r>
            <a:r>
              <a:rPr sz="3000" i="1" dirty="0">
                <a:latin typeface="Calibri"/>
                <a:cs typeface="Calibri"/>
              </a:rPr>
              <a:t>- </a:t>
            </a:r>
            <a:r>
              <a:rPr sz="3000" i="1" spc="-35" dirty="0">
                <a:latin typeface="Calibri"/>
                <a:cs typeface="Calibri"/>
              </a:rPr>
              <a:t>quan </a:t>
            </a:r>
            <a:r>
              <a:rPr sz="3000" i="1" spc="65" dirty="0">
                <a:latin typeface="Calibri"/>
                <a:cs typeface="Calibri"/>
              </a:rPr>
              <a:t> </a:t>
            </a:r>
            <a:r>
              <a:rPr sz="3000" i="1" dirty="0">
                <a:latin typeface="Calibri"/>
                <a:cs typeface="Calibri"/>
              </a:rPr>
              <a:t>xie</a:t>
            </a:r>
            <a:endParaRPr sz="3000" dirty="0">
              <a:latin typeface="Calibri"/>
              <a:cs typeface="Calibri"/>
            </a:endParaRPr>
          </a:p>
          <a:p>
            <a:pPr marL="812165">
              <a:lnSpc>
                <a:spcPts val="3260"/>
              </a:lnSpc>
            </a:pPr>
            <a:r>
              <a:rPr sz="3000" i="1" spc="40" dirty="0">
                <a:latin typeface="Calibri"/>
                <a:cs typeface="Calibri"/>
              </a:rPr>
              <a:t>....</a:t>
            </a:r>
            <a:endParaRPr sz="3000" dirty="0">
              <a:latin typeface="Calibri"/>
              <a:cs typeface="Calibri"/>
            </a:endParaRPr>
          </a:p>
          <a:p>
            <a:pPr marL="812800" marR="197485" lvl="1" indent="-304800">
              <a:lnSpc>
                <a:spcPct val="89600"/>
              </a:lnSpc>
              <a:spcBef>
                <a:spcPts val="675"/>
              </a:spcBef>
              <a:buFont typeface="Arial"/>
              <a:buChar char="–"/>
              <a:tabLst>
                <a:tab pos="812800" algn="l"/>
              </a:tabLst>
            </a:pPr>
            <a:r>
              <a:rPr lang="pl-PL" sz="3000" b="1" spc="-5" dirty="0" smtClean="0">
                <a:latin typeface="Calibri"/>
                <a:cs typeface="Calibri"/>
              </a:rPr>
              <a:t>Użycie żywic naturalnych by oczyszczać kanały serca </a:t>
            </a:r>
            <a:r>
              <a:rPr sz="3000" dirty="0" smtClean="0">
                <a:latin typeface="Calibri"/>
                <a:cs typeface="Calibri"/>
              </a:rPr>
              <a:t>: </a:t>
            </a:r>
            <a:r>
              <a:rPr sz="3000" i="1" spc="-30" dirty="0">
                <a:latin typeface="Calibri"/>
                <a:cs typeface="Calibri"/>
              </a:rPr>
              <a:t>bingpian </a:t>
            </a:r>
            <a:r>
              <a:rPr sz="3000" i="1" dirty="0">
                <a:latin typeface="Calibri"/>
                <a:cs typeface="Calibri"/>
              </a:rPr>
              <a:t>- </a:t>
            </a:r>
            <a:r>
              <a:rPr sz="3000" i="1" spc="-30" dirty="0">
                <a:latin typeface="Calibri"/>
                <a:cs typeface="Calibri"/>
              </a:rPr>
              <a:t>borneolum </a:t>
            </a:r>
            <a:r>
              <a:rPr sz="3000" i="1" spc="-40" dirty="0">
                <a:latin typeface="Calibri"/>
                <a:cs typeface="Calibri"/>
              </a:rPr>
              <a:t>(dryobalanops  </a:t>
            </a:r>
            <a:r>
              <a:rPr sz="3000" i="1" spc="-25" dirty="0">
                <a:latin typeface="Calibri"/>
                <a:cs typeface="Calibri"/>
              </a:rPr>
              <a:t>aromitaca), </a:t>
            </a:r>
            <a:r>
              <a:rPr sz="3000" i="1" spc="-20" dirty="0">
                <a:latin typeface="Calibri"/>
                <a:cs typeface="Calibri"/>
              </a:rPr>
              <a:t>succinum/amber/bernstein </a:t>
            </a:r>
            <a:r>
              <a:rPr sz="3000" i="1" dirty="0">
                <a:latin typeface="Calibri"/>
                <a:cs typeface="Calibri"/>
              </a:rPr>
              <a:t>- </a:t>
            </a:r>
            <a:r>
              <a:rPr sz="3000" i="1" spc="-25" dirty="0">
                <a:latin typeface="Calibri"/>
                <a:cs typeface="Calibri"/>
              </a:rPr>
              <a:t>hu </a:t>
            </a:r>
            <a:r>
              <a:rPr sz="3000" i="1" spc="-65" dirty="0">
                <a:latin typeface="Calibri"/>
                <a:cs typeface="Calibri"/>
              </a:rPr>
              <a:t>po,  </a:t>
            </a:r>
            <a:r>
              <a:rPr sz="3000" i="1" spc="-25" dirty="0">
                <a:latin typeface="Calibri"/>
                <a:cs typeface="Calibri"/>
              </a:rPr>
              <a:t>olibanum </a:t>
            </a:r>
            <a:r>
              <a:rPr sz="3000" i="1" spc="-15" dirty="0">
                <a:latin typeface="Calibri"/>
                <a:cs typeface="Calibri"/>
              </a:rPr>
              <a:t>resina </a:t>
            </a:r>
            <a:r>
              <a:rPr sz="3000" i="1" dirty="0">
                <a:latin typeface="Calibri"/>
                <a:cs typeface="Calibri"/>
              </a:rPr>
              <a:t>- </a:t>
            </a:r>
            <a:r>
              <a:rPr sz="3000" i="1" spc="-15" dirty="0">
                <a:latin typeface="Calibri"/>
                <a:cs typeface="Calibri"/>
              </a:rPr>
              <a:t>ru </a:t>
            </a:r>
            <a:r>
              <a:rPr sz="3000" i="1" spc="-20" dirty="0">
                <a:latin typeface="Calibri"/>
                <a:cs typeface="Calibri"/>
              </a:rPr>
              <a:t>xiang </a:t>
            </a:r>
            <a:r>
              <a:rPr sz="3000" i="1" dirty="0">
                <a:latin typeface="Calibri"/>
                <a:cs typeface="Calibri"/>
              </a:rPr>
              <a:t>, </a:t>
            </a:r>
            <a:r>
              <a:rPr sz="3000" i="1" spc="-20" dirty="0">
                <a:latin typeface="Calibri"/>
                <a:cs typeface="Calibri"/>
              </a:rPr>
              <a:t>styrax </a:t>
            </a:r>
            <a:r>
              <a:rPr sz="3000" i="1" dirty="0">
                <a:latin typeface="Calibri"/>
                <a:cs typeface="Calibri"/>
              </a:rPr>
              <a:t>- </a:t>
            </a:r>
            <a:r>
              <a:rPr sz="3000" i="1" spc="15" dirty="0">
                <a:latin typeface="Calibri"/>
                <a:cs typeface="Calibri"/>
              </a:rPr>
              <a:t>su </a:t>
            </a:r>
            <a:r>
              <a:rPr sz="3000" i="1" spc="-25" dirty="0">
                <a:latin typeface="Calibri"/>
                <a:cs typeface="Calibri"/>
              </a:rPr>
              <a:t>he </a:t>
            </a:r>
            <a:r>
              <a:rPr sz="3000" i="1" spc="-20" dirty="0">
                <a:latin typeface="Calibri"/>
                <a:cs typeface="Calibri"/>
              </a:rPr>
              <a:t>xiang  </a:t>
            </a:r>
            <a:r>
              <a:rPr sz="3000" i="1" spc="-25" dirty="0">
                <a:latin typeface="Calibri"/>
                <a:cs typeface="Calibri"/>
              </a:rPr>
              <a:t>(Resin </a:t>
            </a:r>
            <a:r>
              <a:rPr sz="3000" i="1" spc="-20" dirty="0">
                <a:latin typeface="Calibri"/>
                <a:cs typeface="Calibri"/>
              </a:rPr>
              <a:t>of </a:t>
            </a:r>
            <a:r>
              <a:rPr sz="3000" i="1" spc="-35" dirty="0">
                <a:latin typeface="Calibri"/>
                <a:cs typeface="Calibri"/>
              </a:rPr>
              <a:t>Rose </a:t>
            </a:r>
            <a:r>
              <a:rPr sz="3000" i="1" spc="-10" dirty="0">
                <a:latin typeface="Calibri"/>
                <a:cs typeface="Calibri"/>
              </a:rPr>
              <a:t>Maloes,</a:t>
            </a:r>
            <a:r>
              <a:rPr sz="3000" i="1" spc="175" dirty="0">
                <a:latin typeface="Calibri"/>
                <a:cs typeface="Calibri"/>
              </a:rPr>
              <a:t> </a:t>
            </a:r>
            <a:r>
              <a:rPr sz="3000" i="1" spc="-15" dirty="0">
                <a:latin typeface="Calibri"/>
                <a:cs typeface="Calibri"/>
              </a:rPr>
              <a:t>Styrax)</a:t>
            </a:r>
            <a:endParaRPr sz="3000" dirty="0">
              <a:latin typeface="Calibri"/>
              <a:cs typeface="Calibri"/>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150</a:t>
            </a:fld>
            <a:endParaRPr spc="-5" dirty="0"/>
          </a:p>
        </p:txBody>
      </p:sp>
      <p:sp>
        <p:nvSpPr>
          <p:cNvPr id="2" name="object 2"/>
          <p:cNvSpPr txBox="1">
            <a:spLocks noGrp="1"/>
          </p:cNvSpPr>
          <p:nvPr>
            <p:ph type="title"/>
          </p:nvPr>
        </p:nvSpPr>
        <p:spPr>
          <a:xfrm>
            <a:off x="2679701" y="357225"/>
            <a:ext cx="5486400" cy="1308050"/>
          </a:xfrm>
          <a:prstGeom prst="rect">
            <a:avLst/>
          </a:prstGeom>
        </p:spPr>
        <p:txBody>
          <a:bodyPr vert="horz" wrap="square" lIns="0" tIns="0" rIns="0" bIns="0" rtlCol="0">
            <a:spAutoFit/>
          </a:bodyPr>
          <a:lstStyle/>
          <a:p>
            <a:pPr marL="12700" marR="5080" indent="165100">
              <a:lnSpc>
                <a:spcPts val="5100"/>
              </a:lnSpc>
            </a:pPr>
            <a:r>
              <a:rPr lang="pl-PL" spc="-10" dirty="0" smtClean="0"/>
              <a:t>Wiosenna Terapia Herbata </a:t>
            </a:r>
            <a:r>
              <a:rPr spc="5" dirty="0" smtClean="0"/>
              <a:t>Cleansing </a:t>
            </a:r>
            <a:r>
              <a:rPr spc="-45" dirty="0" smtClean="0"/>
              <a:t>Days</a:t>
            </a:r>
            <a:endParaRPr spc="-135" dirty="0"/>
          </a:p>
        </p:txBody>
      </p:sp>
      <p:sp>
        <p:nvSpPr>
          <p:cNvPr id="3" name="object 3"/>
          <p:cNvSpPr txBox="1"/>
          <p:nvPr/>
        </p:nvSpPr>
        <p:spPr>
          <a:xfrm>
            <a:off x="1030477" y="1871141"/>
            <a:ext cx="8629015" cy="230961"/>
          </a:xfrm>
          <a:prstGeom prst="rect">
            <a:avLst/>
          </a:prstGeom>
        </p:spPr>
        <p:txBody>
          <a:bodyPr vert="horz" wrap="square" lIns="0" tIns="0" rIns="0" bIns="0" rtlCol="0">
            <a:spAutoFit/>
          </a:bodyPr>
          <a:lstStyle/>
          <a:p>
            <a:pPr marL="381000" marR="5080" indent="-368300">
              <a:lnSpc>
                <a:spcPct val="79000"/>
              </a:lnSpc>
              <a:buFont typeface="Arial"/>
              <a:buChar char="•"/>
              <a:tabLst>
                <a:tab pos="380365" algn="l"/>
                <a:tab pos="381000" algn="l"/>
                <a:tab pos="6120765" algn="l"/>
              </a:tabLst>
            </a:pPr>
            <a:r>
              <a:rPr sz="1900" b="1" spc="5" dirty="0">
                <a:latin typeface="Calibri"/>
                <a:cs typeface="Calibri"/>
              </a:rPr>
              <a:t>Cleansing </a:t>
            </a:r>
            <a:r>
              <a:rPr sz="1900" b="1" spc="-5" dirty="0">
                <a:latin typeface="Calibri"/>
                <a:cs typeface="Calibri"/>
              </a:rPr>
              <a:t>Day´s </a:t>
            </a:r>
            <a:r>
              <a:rPr sz="1900" b="1" spc="-70" dirty="0" smtClean="0">
                <a:latin typeface="Calibri"/>
                <a:cs typeface="Calibri"/>
              </a:rPr>
              <a:t>Tea</a:t>
            </a:r>
            <a:endParaRPr sz="1900" dirty="0">
              <a:solidFill>
                <a:srgbClr val="FF0000"/>
              </a:solidFill>
              <a:latin typeface="Calibri"/>
              <a:cs typeface="Calibri"/>
            </a:endParaRPr>
          </a:p>
        </p:txBody>
      </p:sp>
      <p:sp>
        <p:nvSpPr>
          <p:cNvPr id="8" name="object 8"/>
          <p:cNvSpPr txBox="1"/>
          <p:nvPr/>
        </p:nvSpPr>
        <p:spPr>
          <a:xfrm>
            <a:off x="1398777" y="2102102"/>
            <a:ext cx="8261984" cy="4026615"/>
          </a:xfrm>
          <a:prstGeom prst="rect">
            <a:avLst/>
          </a:prstGeom>
        </p:spPr>
        <p:txBody>
          <a:bodyPr vert="horz" wrap="square" lIns="0" tIns="0" rIns="0" bIns="0" rtlCol="0">
            <a:spAutoFit/>
          </a:bodyPr>
          <a:lstStyle/>
          <a:p>
            <a:pPr marL="12700" marR="5080" algn="just">
              <a:lnSpc>
                <a:spcPct val="81200"/>
              </a:lnSpc>
            </a:pPr>
            <a:r>
              <a:rPr lang="pl-PL" sz="1900" b="1" spc="-10" dirty="0" smtClean="0">
                <a:solidFill>
                  <a:srgbClr val="7030A0"/>
                </a:solidFill>
                <a:latin typeface="Calibri"/>
                <a:cs typeface="Calibri"/>
              </a:rPr>
              <a:t>Jest  używana w trakcie wiosennej terapii oczyszczającej i ma działanie przede wszystkim uwalniające oraz odtruwające. Gorąca wilgoć i ogniste toksyny będą uwolnione, a diureza będzie silnie pobudzona. Jest to remedium, które bardzo dobrze komponuje się z tabletkami </a:t>
            </a:r>
            <a:r>
              <a:rPr lang="pl-PL" sz="1900" b="1" spc="-10" dirty="0" err="1" smtClean="0">
                <a:solidFill>
                  <a:srgbClr val="7030A0"/>
                </a:solidFill>
                <a:latin typeface="Calibri"/>
                <a:cs typeface="Calibri"/>
              </a:rPr>
              <a:t>Cleansing</a:t>
            </a:r>
            <a:r>
              <a:rPr lang="pl-PL" sz="1900" b="1" spc="-10" dirty="0" smtClean="0">
                <a:solidFill>
                  <a:srgbClr val="7030A0"/>
                </a:solidFill>
                <a:latin typeface="Calibri"/>
                <a:cs typeface="Calibri"/>
              </a:rPr>
              <a:t> </a:t>
            </a:r>
            <a:r>
              <a:rPr lang="pl-PL" sz="1900" b="1" spc="-10" dirty="0" err="1" smtClean="0">
                <a:solidFill>
                  <a:srgbClr val="7030A0"/>
                </a:solidFill>
                <a:latin typeface="Calibri"/>
                <a:cs typeface="Calibri"/>
              </a:rPr>
              <a:t>Days</a:t>
            </a:r>
            <a:r>
              <a:rPr lang="pl-PL" sz="1900" b="1" spc="-10" dirty="0" smtClean="0">
                <a:solidFill>
                  <a:srgbClr val="7030A0"/>
                </a:solidFill>
                <a:latin typeface="Calibri"/>
                <a:cs typeface="Calibri"/>
              </a:rPr>
              <a:t>. Ostatnia porcja zalecana jest do przyjęcia nie później niż o godzinie 18.00. Ta mieszanka ziół zachodnich nie jest zalecana wychłodzonym wegetarianom, pacjentom z niedoborami żelaza czy niskim ciśnieniem krwi. Przeciwwskazania według TCM to przede wszystkim niedobór Qi, niedobór Yang i wewnętrzne zimno. </a:t>
            </a:r>
          </a:p>
          <a:p>
            <a:pPr marL="12700" marR="5080" algn="just">
              <a:lnSpc>
                <a:spcPct val="81200"/>
              </a:lnSpc>
            </a:pPr>
            <a:r>
              <a:rPr lang="pl-PL" sz="1900" b="1" spc="-10" dirty="0" smtClean="0">
                <a:solidFill>
                  <a:srgbClr val="7030A0"/>
                </a:solidFill>
                <a:latin typeface="Calibri"/>
                <a:cs typeface="Calibri"/>
              </a:rPr>
              <a:t>Pacjent powinien wypijać trzy razy dziennie po jednej filiżance tej herbaty ziołowej w okresie 3 do 12 dni, jednocześnie przyjmować tabletki. Decydującym dla wiosennej terapii oczyszczającej jest czas, w którym występuje! Przede wszystkim należy uwzględnić warunki pogodowe. Ta kuracja nigdy nie powinna być stosowana przy bardzo niskich temperaturach, przy występowaniu śniegu i lodu. </a:t>
            </a:r>
          </a:p>
          <a:p>
            <a:pPr marL="12700" marR="5080" algn="just">
              <a:lnSpc>
                <a:spcPct val="81200"/>
              </a:lnSpc>
            </a:pPr>
            <a:r>
              <a:rPr lang="pl-PL" sz="1900" b="1" spc="-10" dirty="0" smtClean="0">
                <a:solidFill>
                  <a:srgbClr val="7030A0"/>
                </a:solidFill>
                <a:latin typeface="Calibri"/>
                <a:cs typeface="Calibri"/>
              </a:rPr>
              <a:t>Należy pamiętać, że ta herbata ziołowa usuwa gorąco przez co ciało może się lekko ochładzać. Dodatkowo zalecane są obostrzenia dietetyczne. Pacjent powinien unikać białek zwierzęcych, kiełbasy, szynki, produktów mlecznych, czosnku, pora, cebuli, cukru oraz ostrych i gorących przypraw, przez okres 3 do 12 dni.</a:t>
            </a:r>
            <a:endParaRPr sz="1900" b="1" dirty="0">
              <a:solidFill>
                <a:srgbClr val="7030A0"/>
              </a:solidFill>
              <a:latin typeface="Calibri"/>
              <a:cs typeface="Calibri"/>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151</a:t>
            </a:fld>
            <a:endParaRPr spc="-5" dirty="0"/>
          </a:p>
        </p:txBody>
      </p:sp>
      <p:sp>
        <p:nvSpPr>
          <p:cNvPr id="2" name="object 2"/>
          <p:cNvSpPr txBox="1">
            <a:spLocks noGrp="1"/>
          </p:cNvSpPr>
          <p:nvPr>
            <p:ph type="title"/>
          </p:nvPr>
        </p:nvSpPr>
        <p:spPr>
          <a:xfrm>
            <a:off x="1081989" y="357225"/>
            <a:ext cx="8529421" cy="1308050"/>
          </a:xfrm>
          <a:prstGeom prst="rect">
            <a:avLst/>
          </a:prstGeom>
        </p:spPr>
        <p:txBody>
          <a:bodyPr vert="horz" wrap="square" lIns="0" tIns="0" rIns="0" bIns="0" rtlCol="0">
            <a:spAutoFit/>
          </a:bodyPr>
          <a:lstStyle/>
          <a:p>
            <a:pPr marL="1523365" marR="5080" indent="571500">
              <a:lnSpc>
                <a:spcPts val="5100"/>
              </a:lnSpc>
            </a:pPr>
            <a:r>
              <a:rPr lang="pl-PL" spc="-5" dirty="0" smtClean="0"/>
              <a:t>Terapia Jesienna </a:t>
            </a:r>
            <a:br>
              <a:rPr lang="pl-PL" spc="-5" dirty="0" smtClean="0"/>
            </a:br>
            <a:r>
              <a:rPr lang="pl-PL" spc="-5" dirty="0" smtClean="0"/>
              <a:t>Tabletki </a:t>
            </a:r>
            <a:r>
              <a:rPr spc="5" dirty="0" smtClean="0"/>
              <a:t>Cleansing </a:t>
            </a:r>
            <a:r>
              <a:rPr spc="-10" dirty="0" smtClean="0"/>
              <a:t>Nights</a:t>
            </a:r>
            <a:endParaRPr spc="-45" dirty="0"/>
          </a:p>
        </p:txBody>
      </p:sp>
      <p:sp>
        <p:nvSpPr>
          <p:cNvPr id="3" name="object 3"/>
          <p:cNvSpPr txBox="1"/>
          <p:nvPr/>
        </p:nvSpPr>
        <p:spPr>
          <a:xfrm>
            <a:off x="1030477" y="1863963"/>
            <a:ext cx="8641080" cy="4237699"/>
          </a:xfrm>
          <a:prstGeom prst="rect">
            <a:avLst/>
          </a:prstGeom>
        </p:spPr>
        <p:txBody>
          <a:bodyPr vert="horz" wrap="square" lIns="0" tIns="0" rIns="0" bIns="0" rtlCol="0">
            <a:spAutoFit/>
          </a:bodyPr>
          <a:lstStyle/>
          <a:p>
            <a:pPr marL="381000" indent="-368300">
              <a:lnSpc>
                <a:spcPts val="1970"/>
              </a:lnSpc>
              <a:buFont typeface="Arial"/>
              <a:buChar char="•"/>
              <a:tabLst>
                <a:tab pos="380365" algn="l"/>
                <a:tab pos="381000" algn="l"/>
              </a:tabLst>
            </a:pPr>
            <a:r>
              <a:rPr lang="pl-PL" sz="2400" b="1" spc="-15" dirty="0" smtClean="0">
                <a:latin typeface="Calibri"/>
                <a:cs typeface="Calibri"/>
              </a:rPr>
              <a:t>Tabletki </a:t>
            </a:r>
            <a:r>
              <a:rPr sz="2400" b="1" spc="-15" dirty="0" smtClean="0">
                <a:latin typeface="Calibri"/>
                <a:cs typeface="Calibri"/>
              </a:rPr>
              <a:t>Cleansing </a:t>
            </a:r>
            <a:r>
              <a:rPr sz="2400" b="1" spc="-25" dirty="0">
                <a:latin typeface="Calibri"/>
                <a:cs typeface="Calibri"/>
              </a:rPr>
              <a:t>Nights </a:t>
            </a:r>
            <a:r>
              <a:rPr sz="2400" b="1" spc="-60" dirty="0" smtClean="0">
                <a:latin typeface="Calibri"/>
                <a:cs typeface="Calibri"/>
              </a:rPr>
              <a:t> </a:t>
            </a:r>
            <a:r>
              <a:rPr lang="pl-PL" sz="2400" spc="20" dirty="0" smtClean="0">
                <a:latin typeface="Calibri"/>
                <a:cs typeface="Calibri"/>
              </a:rPr>
              <a:t>są używane do terapii oczyszczającej w trakcie jesieni</a:t>
            </a:r>
            <a:r>
              <a:rPr sz="2400" spc="-15" dirty="0" smtClean="0">
                <a:latin typeface="Calibri"/>
                <a:cs typeface="Calibri"/>
              </a:rPr>
              <a:t>.</a:t>
            </a:r>
            <a:r>
              <a:rPr sz="2400" spc="-350" dirty="0" smtClean="0">
                <a:latin typeface="Calibri"/>
                <a:cs typeface="Calibri"/>
              </a:rPr>
              <a:t> </a:t>
            </a:r>
            <a:r>
              <a:rPr lang="pl-PL" sz="2400" spc="-25" dirty="0" smtClean="0">
                <a:latin typeface="Calibri"/>
                <a:cs typeface="Calibri"/>
              </a:rPr>
              <a:t>To ziołowe remedium wzmacnia</a:t>
            </a:r>
            <a:r>
              <a:rPr sz="2400" spc="-30" dirty="0" smtClean="0">
                <a:latin typeface="Calibri"/>
                <a:cs typeface="Calibri"/>
              </a:rPr>
              <a:t> </a:t>
            </a:r>
            <a:r>
              <a:rPr lang="pl-PL" sz="2400" spc="-25" dirty="0" smtClean="0">
                <a:latin typeface="Calibri"/>
                <a:cs typeface="Calibri"/>
              </a:rPr>
              <a:t>śledzionę, transformuje wewnętrzną wilgoć, eliminuje śluz, promuje trawienie oraz ruch jelit, jest lekko ciepłe i wspiera system odpornościowy. Jest ot doskonałe remedium dla wychłodzonych wegetarian lub pacjentów z konstytucyjnym niedoborem Yang oraz zimną wilgocią w organizmie. W celu poprawy działania powinno być połączone z </a:t>
            </a:r>
            <a:r>
              <a:rPr lang="pl-PL" sz="2400" b="1" spc="-25" dirty="0" smtClean="0">
                <a:latin typeface="Calibri"/>
                <a:cs typeface="Calibri"/>
              </a:rPr>
              <a:t>Herbatą</a:t>
            </a:r>
            <a:r>
              <a:rPr lang="pl-PL" sz="2400" spc="-25" dirty="0" smtClean="0">
                <a:latin typeface="Calibri"/>
                <a:cs typeface="Calibri"/>
              </a:rPr>
              <a:t> </a:t>
            </a:r>
            <a:r>
              <a:rPr sz="2400" b="1" spc="-15" dirty="0" smtClean="0">
                <a:latin typeface="Calibri"/>
                <a:cs typeface="Calibri"/>
              </a:rPr>
              <a:t>Cleansing </a:t>
            </a:r>
            <a:r>
              <a:rPr sz="2400" b="1" spc="-25" dirty="0">
                <a:latin typeface="Calibri"/>
                <a:cs typeface="Calibri"/>
              </a:rPr>
              <a:t>Nights </a:t>
            </a:r>
            <a:r>
              <a:rPr lang="pl-PL" sz="2400" spc="-5" dirty="0" smtClean="0">
                <a:latin typeface="Calibri"/>
                <a:cs typeface="Calibri"/>
              </a:rPr>
              <a:t>na czas 10 do 12 dni</a:t>
            </a:r>
            <a:r>
              <a:rPr sz="2400" spc="-30" dirty="0" smtClean="0">
                <a:latin typeface="Calibri"/>
                <a:cs typeface="Calibri"/>
              </a:rPr>
              <a:t>. </a:t>
            </a:r>
            <a:r>
              <a:rPr lang="pl-PL" sz="2400" dirty="0" smtClean="0">
                <a:latin typeface="Calibri"/>
                <a:cs typeface="Calibri"/>
              </a:rPr>
              <a:t>Taka kuracja pomoże organizmowi w pozbyciu się zimnego śluzu oraz wilgoci nagromadzonej w trakcie pory letniej, będzie ochraniać płuca i wzmacniać odporność.</a:t>
            </a:r>
            <a:endParaRPr sz="2400" dirty="0">
              <a:latin typeface="Calibri"/>
              <a:cs typeface="Calibri"/>
            </a:endParaRPr>
          </a:p>
          <a:p>
            <a:pPr marL="381000" marR="5080" algn="just">
              <a:lnSpc>
                <a:spcPct val="76400"/>
              </a:lnSpc>
              <a:spcBef>
                <a:spcPts val="100"/>
              </a:spcBef>
            </a:pPr>
            <a:r>
              <a:rPr lang="pl-PL" sz="2400" spc="-5" dirty="0" smtClean="0">
                <a:latin typeface="Calibri"/>
                <a:cs typeface="Calibri"/>
              </a:rPr>
              <a:t>Zalecane jest przyjmowanie </a:t>
            </a:r>
            <a:r>
              <a:rPr sz="2400" dirty="0" smtClean="0">
                <a:latin typeface="Calibri"/>
                <a:cs typeface="Calibri"/>
              </a:rPr>
              <a:t>3 </a:t>
            </a:r>
            <a:r>
              <a:rPr sz="2400" dirty="0">
                <a:latin typeface="Calibri"/>
                <a:cs typeface="Calibri"/>
              </a:rPr>
              <a:t>x 4  </a:t>
            </a:r>
            <a:r>
              <a:rPr lang="pl-PL" sz="2400" spc="-35" dirty="0" smtClean="0">
                <a:latin typeface="Calibri"/>
                <a:cs typeface="Calibri"/>
              </a:rPr>
              <a:t>tabletki dziennie </a:t>
            </a:r>
            <a:r>
              <a:rPr sz="2400" spc="-55" dirty="0" smtClean="0">
                <a:latin typeface="Calibri"/>
                <a:cs typeface="Calibri"/>
              </a:rPr>
              <a:t>, </a:t>
            </a:r>
            <a:r>
              <a:rPr lang="pl-PL" sz="2400" spc="-30" dirty="0" smtClean="0">
                <a:latin typeface="Calibri"/>
                <a:cs typeface="Calibri"/>
              </a:rPr>
              <a:t>przed każdym posiłkiem</a:t>
            </a:r>
            <a:r>
              <a:rPr sz="2400" spc="-5" dirty="0" smtClean="0">
                <a:latin typeface="Calibri"/>
                <a:cs typeface="Calibri"/>
              </a:rPr>
              <a:t>, </a:t>
            </a:r>
            <a:r>
              <a:rPr lang="pl-PL" sz="2400" spc="-25" dirty="0" smtClean="0">
                <a:latin typeface="Calibri"/>
                <a:cs typeface="Calibri"/>
              </a:rPr>
              <a:t>razem z trzema filiżankami ziołowej herbaty</a:t>
            </a:r>
            <a:r>
              <a:rPr sz="2400" spc="-15" dirty="0" smtClean="0">
                <a:latin typeface="Calibri"/>
                <a:cs typeface="Calibri"/>
              </a:rPr>
              <a:t>.  </a:t>
            </a:r>
            <a:r>
              <a:rPr lang="pl-PL" sz="2400" spc="-15" dirty="0" smtClean="0">
                <a:latin typeface="Calibri"/>
                <a:cs typeface="Calibri"/>
              </a:rPr>
              <a:t>Pacjent powinien unikać wszelkiego rodzaju produktów pokarmowych generujących wilgoć, takich jak cukier, produkty nabiałowe, zimne mleko, czekolada, owoce, soki, pomidory, ogórki, sałaty. </a:t>
            </a:r>
            <a:endParaRPr sz="2400" dirty="0">
              <a:latin typeface="Calibri"/>
              <a:cs typeface="Calibri"/>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152</a:t>
            </a:fld>
            <a:endParaRPr spc="-5" dirty="0"/>
          </a:p>
        </p:txBody>
      </p:sp>
      <p:sp>
        <p:nvSpPr>
          <p:cNvPr id="2" name="object 2"/>
          <p:cNvSpPr txBox="1">
            <a:spLocks noGrp="1"/>
          </p:cNvSpPr>
          <p:nvPr>
            <p:ph type="title"/>
          </p:nvPr>
        </p:nvSpPr>
        <p:spPr>
          <a:xfrm>
            <a:off x="241300" y="352425"/>
            <a:ext cx="8529421" cy="1308050"/>
          </a:xfrm>
          <a:prstGeom prst="rect">
            <a:avLst/>
          </a:prstGeom>
        </p:spPr>
        <p:txBody>
          <a:bodyPr vert="horz" wrap="square" lIns="0" tIns="0" rIns="0" bIns="0" rtlCol="0">
            <a:spAutoFit/>
          </a:bodyPr>
          <a:lstStyle/>
          <a:p>
            <a:pPr marL="1955164" marR="5080" indent="139700" algn="ctr">
              <a:lnSpc>
                <a:spcPts val="5100"/>
              </a:lnSpc>
            </a:pPr>
            <a:r>
              <a:rPr lang="pl-PL" spc="-5" dirty="0" smtClean="0"/>
              <a:t>Terapia Jesienna</a:t>
            </a:r>
            <a:br>
              <a:rPr lang="pl-PL" spc="-5" dirty="0" smtClean="0"/>
            </a:br>
            <a:r>
              <a:rPr lang="pl-PL" spc="-5" dirty="0" smtClean="0"/>
              <a:t>Herbata </a:t>
            </a:r>
            <a:r>
              <a:rPr spc="5" dirty="0" smtClean="0"/>
              <a:t>Cleansing </a:t>
            </a:r>
            <a:r>
              <a:rPr spc="-10" dirty="0" smtClean="0"/>
              <a:t>Nights</a:t>
            </a:r>
            <a:endParaRPr spc="-135" dirty="0"/>
          </a:p>
        </p:txBody>
      </p:sp>
      <p:sp>
        <p:nvSpPr>
          <p:cNvPr id="3" name="object 3"/>
          <p:cNvSpPr txBox="1"/>
          <p:nvPr/>
        </p:nvSpPr>
        <p:spPr>
          <a:xfrm>
            <a:off x="1030477" y="1784959"/>
            <a:ext cx="8641715" cy="4823756"/>
          </a:xfrm>
          <a:prstGeom prst="rect">
            <a:avLst/>
          </a:prstGeom>
        </p:spPr>
        <p:txBody>
          <a:bodyPr vert="horz" wrap="square" lIns="0" tIns="78105" rIns="0" bIns="0" rtlCol="0">
            <a:spAutoFit/>
          </a:bodyPr>
          <a:lstStyle/>
          <a:p>
            <a:pPr marL="381000" marR="5080" indent="-368300" algn="just">
              <a:lnSpc>
                <a:spcPct val="78600"/>
              </a:lnSpc>
              <a:spcBef>
                <a:spcPts val="615"/>
              </a:spcBef>
              <a:buFont typeface="Arial"/>
              <a:buChar char="•"/>
              <a:tabLst>
                <a:tab pos="381000" algn="l"/>
              </a:tabLst>
            </a:pPr>
            <a:r>
              <a:rPr lang="pl-PL" sz="2400" b="1" spc="-15" dirty="0" smtClean="0">
                <a:latin typeface="Calibri"/>
                <a:cs typeface="Calibri"/>
              </a:rPr>
              <a:t>Herbata </a:t>
            </a:r>
            <a:r>
              <a:rPr sz="2400" b="1" spc="-15" dirty="0" smtClean="0">
                <a:latin typeface="Calibri"/>
                <a:cs typeface="Calibri"/>
              </a:rPr>
              <a:t>Cleansing </a:t>
            </a:r>
            <a:r>
              <a:rPr sz="2400" b="1" spc="-40" dirty="0" smtClean="0">
                <a:latin typeface="Calibri"/>
                <a:cs typeface="Calibri"/>
              </a:rPr>
              <a:t>Nights</a:t>
            </a:r>
            <a:r>
              <a:rPr lang="pl-PL" sz="2400" b="1" spc="-40" dirty="0" smtClean="0">
                <a:latin typeface="Calibri"/>
                <a:cs typeface="Calibri"/>
              </a:rPr>
              <a:t> </a:t>
            </a:r>
            <a:r>
              <a:rPr lang="pl-PL" sz="2400" spc="20" dirty="0" smtClean="0">
                <a:latin typeface="Calibri"/>
                <a:cs typeface="Calibri"/>
              </a:rPr>
              <a:t>jest używana w terapiach oczyszczających jesienią</a:t>
            </a:r>
            <a:r>
              <a:rPr sz="2400" spc="-35" dirty="0" smtClean="0">
                <a:latin typeface="Calibri"/>
                <a:cs typeface="Calibri"/>
              </a:rPr>
              <a:t>. </a:t>
            </a:r>
            <a:r>
              <a:rPr lang="pl-PL" sz="2400" spc="-25" dirty="0" smtClean="0">
                <a:latin typeface="Calibri"/>
                <a:cs typeface="Calibri"/>
              </a:rPr>
              <a:t>Ta zachodnia mieszanka ziołowa wzmacnia śledzionę, transformuje wilgoć wewnętrzną</a:t>
            </a:r>
            <a:r>
              <a:rPr sz="2400" spc="-20" dirty="0" smtClean="0">
                <a:latin typeface="Calibri"/>
                <a:cs typeface="Calibri"/>
              </a:rPr>
              <a:t>, </a:t>
            </a:r>
            <a:r>
              <a:rPr lang="pl-PL" sz="2400" spc="-20" dirty="0" smtClean="0">
                <a:latin typeface="Calibri"/>
                <a:cs typeface="Calibri"/>
              </a:rPr>
              <a:t>poprawia trawienie oraz ruchy jelit oraz pobudza system immunologiczny. Jest to doskonała ziołowa herbata dla wychłodzonych wegetarian lub pacjentów z konstytucyjnym niedoborem Yang oraz zimną wilgocią w organizmie</a:t>
            </a:r>
            <a:r>
              <a:rPr sz="2400" spc="-30" dirty="0" smtClean="0">
                <a:latin typeface="Calibri"/>
                <a:cs typeface="Calibri"/>
              </a:rPr>
              <a:t>. </a:t>
            </a:r>
            <a:r>
              <a:rPr lang="pl-PL" sz="2400" spc="-30" dirty="0" smtClean="0">
                <a:latin typeface="Calibri"/>
                <a:cs typeface="Calibri"/>
              </a:rPr>
              <a:t>W celu zwiększenia oddziaływania powinna być połączona z tabletkami C</a:t>
            </a:r>
            <a:r>
              <a:rPr sz="2400" spc="-30" dirty="0" err="1" smtClean="0">
                <a:latin typeface="Calibri"/>
                <a:cs typeface="Calibri"/>
              </a:rPr>
              <a:t>leansing</a:t>
            </a:r>
            <a:r>
              <a:rPr sz="2400" spc="-30" dirty="0" smtClean="0">
                <a:latin typeface="Calibri"/>
                <a:cs typeface="Calibri"/>
              </a:rPr>
              <a:t> </a:t>
            </a:r>
            <a:r>
              <a:rPr lang="pl-PL" sz="2400" spc="-20" dirty="0">
                <a:latin typeface="Calibri"/>
                <a:cs typeface="Calibri"/>
              </a:rPr>
              <a:t>N</a:t>
            </a:r>
            <a:r>
              <a:rPr sz="2400" spc="-20" dirty="0" err="1" smtClean="0">
                <a:latin typeface="Calibri"/>
                <a:cs typeface="Calibri"/>
              </a:rPr>
              <a:t>ights</a:t>
            </a:r>
            <a:r>
              <a:rPr sz="2400" spc="-20" dirty="0" smtClean="0">
                <a:latin typeface="Calibri"/>
                <a:cs typeface="Calibri"/>
              </a:rPr>
              <a:t> </a:t>
            </a:r>
            <a:r>
              <a:rPr lang="pl-PL" sz="2400" spc="-10" dirty="0" smtClean="0">
                <a:latin typeface="Calibri"/>
                <a:cs typeface="Calibri"/>
              </a:rPr>
              <a:t>przez okres </a:t>
            </a:r>
            <a:r>
              <a:rPr sz="2400" spc="-20" dirty="0" smtClean="0">
                <a:latin typeface="Calibri"/>
                <a:cs typeface="Calibri"/>
              </a:rPr>
              <a:t>12  </a:t>
            </a:r>
            <a:r>
              <a:rPr lang="pl-PL" sz="2400" spc="-10" dirty="0" smtClean="0">
                <a:latin typeface="Calibri"/>
                <a:cs typeface="Calibri"/>
              </a:rPr>
              <a:t>dni</a:t>
            </a:r>
            <a:r>
              <a:rPr sz="2400" spc="-10" dirty="0" smtClean="0">
                <a:latin typeface="Calibri"/>
                <a:cs typeface="Calibri"/>
              </a:rPr>
              <a:t>. </a:t>
            </a:r>
            <a:r>
              <a:rPr lang="pl-PL" sz="2400" spc="-10" dirty="0" smtClean="0">
                <a:latin typeface="Calibri"/>
                <a:cs typeface="Calibri"/>
              </a:rPr>
              <a:t>Ta terapia wspomoże organizm w pozbywaniu się zimnego śluzu i wilgoci nagromadzonych w trakcie lata, ochroni płuca i wzmocni system odpornościowy. </a:t>
            </a:r>
            <a:r>
              <a:rPr lang="pl-PL" sz="2400" spc="-15" dirty="0">
                <a:cs typeface="Calibri"/>
              </a:rPr>
              <a:t>Pacjent powinien unikać wszelkiego rodzaju produktów pokarmowych generujących wilgoć, takich jak cukier, produkty nabiałowe, zimne mleko, czekolada, owoce, soki, pomidory, ogórki, sałaty. </a:t>
            </a:r>
            <a:endParaRPr lang="pl-PL" sz="2400" dirty="0">
              <a:cs typeface="Calibri"/>
            </a:endParaRPr>
          </a:p>
          <a:p>
            <a:pPr marL="12700" marR="5080" algn="just">
              <a:lnSpc>
                <a:spcPct val="78600"/>
              </a:lnSpc>
              <a:spcBef>
                <a:spcPts val="615"/>
              </a:spcBef>
              <a:tabLst>
                <a:tab pos="381000" algn="l"/>
              </a:tabLst>
            </a:pPr>
            <a:r>
              <a:rPr lang="pl-PL" sz="2400" spc="-5" dirty="0" smtClean="0">
                <a:latin typeface="Calibri"/>
                <a:cs typeface="Calibri"/>
              </a:rPr>
              <a:t>Zalecane jest przyjmowanie </a:t>
            </a:r>
            <a:r>
              <a:rPr sz="2400" dirty="0" smtClean="0">
                <a:latin typeface="Calibri"/>
                <a:cs typeface="Calibri"/>
              </a:rPr>
              <a:t>3 </a:t>
            </a:r>
            <a:r>
              <a:rPr lang="pl-PL" sz="2400" spc="10" dirty="0" smtClean="0">
                <a:latin typeface="Calibri"/>
                <a:cs typeface="Calibri"/>
              </a:rPr>
              <a:t>filiżanek herbaty na dzień razem z </a:t>
            </a:r>
            <a:r>
              <a:rPr sz="2400" dirty="0" smtClean="0">
                <a:latin typeface="Calibri"/>
                <a:cs typeface="Calibri"/>
              </a:rPr>
              <a:t>4  </a:t>
            </a:r>
            <a:r>
              <a:rPr lang="pl-PL" sz="2400" dirty="0" smtClean="0">
                <a:latin typeface="Calibri"/>
                <a:cs typeface="Calibri"/>
              </a:rPr>
              <a:t>tabletkami przez okres 12 dni. </a:t>
            </a:r>
            <a:r>
              <a:rPr sz="2400" spc="-195" dirty="0" smtClean="0">
                <a:latin typeface="Calibri"/>
                <a:cs typeface="Calibri"/>
              </a:rPr>
              <a:t> </a:t>
            </a:r>
            <a:endParaRPr sz="2400" dirty="0">
              <a:latin typeface="Calibri"/>
              <a:cs typeface="Calibri"/>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153</a:t>
            </a:fld>
            <a:endParaRPr spc="-5"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1980564" marR="5080" indent="-342900">
              <a:lnSpc>
                <a:spcPts val="5100"/>
              </a:lnSpc>
            </a:pPr>
            <a:r>
              <a:rPr lang="pl-PL" spc="-25" dirty="0" smtClean="0"/>
              <a:t>    Leczenie </a:t>
            </a:r>
            <a:r>
              <a:rPr dirty="0" err="1" smtClean="0"/>
              <a:t>Zhong</a:t>
            </a:r>
            <a:r>
              <a:rPr spc="-355" dirty="0" smtClean="0"/>
              <a:t> </a:t>
            </a:r>
            <a:r>
              <a:rPr spc="5" dirty="0"/>
              <a:t>Liu  </a:t>
            </a:r>
            <a:r>
              <a:rPr lang="pl-PL" spc="5" dirty="0" smtClean="0"/>
              <a:t/>
            </a:r>
            <a:br>
              <a:rPr lang="pl-PL" spc="5" dirty="0" smtClean="0"/>
            </a:br>
            <a:r>
              <a:rPr spc="-15" dirty="0" smtClean="0"/>
              <a:t>Heaven´s</a:t>
            </a:r>
            <a:r>
              <a:rPr spc="-150" dirty="0" smtClean="0"/>
              <a:t> </a:t>
            </a:r>
            <a:r>
              <a:rPr spc="-20" dirty="0"/>
              <a:t>Protection</a:t>
            </a:r>
          </a:p>
        </p:txBody>
      </p:sp>
      <p:sp>
        <p:nvSpPr>
          <p:cNvPr id="3" name="object 3"/>
          <p:cNvSpPr txBox="1"/>
          <p:nvPr/>
        </p:nvSpPr>
        <p:spPr>
          <a:xfrm>
            <a:off x="1030477" y="1772284"/>
            <a:ext cx="8644890" cy="5445722"/>
          </a:xfrm>
          <a:prstGeom prst="rect">
            <a:avLst/>
          </a:prstGeom>
        </p:spPr>
        <p:txBody>
          <a:bodyPr vert="horz" wrap="square" lIns="0" tIns="89535" rIns="0" bIns="0" rtlCol="0">
            <a:spAutoFit/>
          </a:bodyPr>
          <a:lstStyle/>
          <a:p>
            <a:pPr marL="381000" marR="5080" indent="-368300" algn="just">
              <a:lnSpc>
                <a:spcPct val="79700"/>
              </a:lnSpc>
              <a:spcBef>
                <a:spcPts val="705"/>
              </a:spcBef>
              <a:buFont typeface="Arial"/>
              <a:buChar char="•"/>
              <a:tabLst>
                <a:tab pos="381000" algn="l"/>
              </a:tabLst>
            </a:pPr>
            <a:r>
              <a:rPr sz="2900" b="1" spc="-15" dirty="0">
                <a:latin typeface="Calibri"/>
                <a:cs typeface="Calibri"/>
              </a:rPr>
              <a:t>Heaven´s </a:t>
            </a:r>
            <a:r>
              <a:rPr sz="2900" b="1" spc="-10" dirty="0">
                <a:latin typeface="Calibri"/>
                <a:cs typeface="Calibri"/>
              </a:rPr>
              <a:t>Protection </a:t>
            </a:r>
            <a:r>
              <a:rPr lang="pl-PL" sz="2900" spc="15" dirty="0" smtClean="0">
                <a:latin typeface="Calibri"/>
                <a:cs typeface="Calibri"/>
              </a:rPr>
              <a:t>jest używana jako leczeni profilaktyczne, by przeciwdziałać </a:t>
            </a:r>
            <a:r>
              <a:rPr sz="2900" spc="-25" dirty="0" smtClean="0">
                <a:latin typeface="Calibri"/>
                <a:cs typeface="Calibri"/>
              </a:rPr>
              <a:t> </a:t>
            </a:r>
            <a:r>
              <a:rPr lang="pl-PL" sz="2900" spc="-25" dirty="0" smtClean="0">
                <a:latin typeface="Calibri"/>
                <a:cs typeface="Calibri"/>
              </a:rPr>
              <a:t>gęstemu śluzowi </a:t>
            </a:r>
            <a:r>
              <a:rPr sz="2900" spc="-70" dirty="0" smtClean="0">
                <a:latin typeface="Calibri"/>
                <a:cs typeface="Calibri"/>
              </a:rPr>
              <a:t>Tan </a:t>
            </a:r>
            <a:r>
              <a:rPr lang="pl-PL" sz="2900" spc="-5" dirty="0" smtClean="0">
                <a:latin typeface="Calibri"/>
                <a:cs typeface="Calibri"/>
              </a:rPr>
              <a:t>oraz zastojom krwi w blokowaniu swobodnego przepływu w kanałach </a:t>
            </a:r>
            <a:r>
              <a:rPr sz="2900" spc="-15" dirty="0" smtClean="0">
                <a:latin typeface="Calibri"/>
                <a:cs typeface="Calibri"/>
              </a:rPr>
              <a:t>Luo </a:t>
            </a:r>
            <a:r>
              <a:rPr sz="2900" spc="-20" dirty="0">
                <a:latin typeface="Calibri"/>
                <a:cs typeface="Calibri"/>
              </a:rPr>
              <a:t>Channels </a:t>
            </a:r>
            <a:r>
              <a:rPr lang="pl-PL" sz="2900" spc="-5" dirty="0" smtClean="0">
                <a:latin typeface="Calibri"/>
                <a:cs typeface="Calibri"/>
              </a:rPr>
              <a:t>oraz naczyniach krwionośnych</a:t>
            </a:r>
            <a:r>
              <a:rPr sz="2900" spc="-25" dirty="0" smtClean="0">
                <a:latin typeface="Calibri"/>
                <a:cs typeface="Calibri"/>
              </a:rPr>
              <a:t>. </a:t>
            </a:r>
            <a:r>
              <a:rPr lang="pl-PL" sz="2900" spc="-35" dirty="0" smtClean="0">
                <a:latin typeface="Calibri"/>
                <a:cs typeface="Calibri"/>
              </a:rPr>
              <a:t>Jest to terapia profilaktyczna podobnie jak </a:t>
            </a:r>
            <a:r>
              <a:rPr lang="pl-PL" sz="2900" spc="-25" dirty="0" smtClean="0">
                <a:latin typeface="Calibri"/>
                <a:cs typeface="Calibri"/>
              </a:rPr>
              <a:t>C</a:t>
            </a:r>
            <a:r>
              <a:rPr sz="2900" spc="-25" dirty="0" err="1" smtClean="0">
                <a:latin typeface="Calibri"/>
                <a:cs typeface="Calibri"/>
              </a:rPr>
              <a:t>eansing</a:t>
            </a:r>
            <a:r>
              <a:rPr sz="2900" spc="-25" dirty="0" smtClean="0">
                <a:latin typeface="Calibri"/>
                <a:cs typeface="Calibri"/>
              </a:rPr>
              <a:t> </a:t>
            </a:r>
            <a:r>
              <a:rPr lang="pl-PL" sz="2900" spc="-35" dirty="0">
                <a:latin typeface="Calibri"/>
                <a:cs typeface="Calibri"/>
              </a:rPr>
              <a:t>D</a:t>
            </a:r>
            <a:r>
              <a:rPr sz="2900" spc="-35" dirty="0" err="1" smtClean="0">
                <a:latin typeface="Calibri"/>
                <a:cs typeface="Calibri"/>
              </a:rPr>
              <a:t>ays</a:t>
            </a:r>
            <a:r>
              <a:rPr sz="2900" spc="-35" dirty="0" smtClean="0">
                <a:latin typeface="Calibri"/>
                <a:cs typeface="Calibri"/>
              </a:rPr>
              <a:t> </a:t>
            </a:r>
            <a:r>
              <a:rPr lang="pl-PL" sz="2900" spc="-5" dirty="0" smtClean="0">
                <a:latin typeface="Calibri"/>
                <a:cs typeface="Calibri"/>
              </a:rPr>
              <a:t>oraz </a:t>
            </a:r>
            <a:r>
              <a:rPr lang="pl-PL" sz="2900" spc="-25" dirty="0" err="1">
                <a:cs typeface="Calibri"/>
              </a:rPr>
              <a:t>Ceansing</a:t>
            </a:r>
            <a:r>
              <a:rPr sz="2900" spc="-5" dirty="0" smtClean="0">
                <a:latin typeface="Calibri"/>
                <a:cs typeface="Calibri"/>
              </a:rPr>
              <a:t> </a:t>
            </a:r>
            <a:r>
              <a:rPr lang="pl-PL" sz="2900" spc="5" dirty="0" err="1" smtClean="0">
                <a:latin typeface="Calibri"/>
                <a:cs typeface="Calibri"/>
              </a:rPr>
              <a:t>Nights</a:t>
            </a:r>
            <a:r>
              <a:rPr lang="pl-PL" sz="2900" spc="5" dirty="0" smtClean="0">
                <a:latin typeface="Calibri"/>
                <a:cs typeface="Calibri"/>
              </a:rPr>
              <a:t>, która powinna być przeprowadzana raz do roku przez okres </a:t>
            </a:r>
            <a:r>
              <a:rPr sz="2900" spc="15" dirty="0" smtClean="0">
                <a:latin typeface="Calibri"/>
                <a:cs typeface="Calibri"/>
              </a:rPr>
              <a:t>12 </a:t>
            </a:r>
            <a:r>
              <a:rPr lang="pl-PL" sz="2900" spc="-35" dirty="0" smtClean="0">
                <a:latin typeface="Calibri"/>
                <a:cs typeface="Calibri"/>
              </a:rPr>
              <a:t>dni</a:t>
            </a:r>
            <a:r>
              <a:rPr sz="2900" spc="-35" dirty="0" smtClean="0">
                <a:latin typeface="Calibri"/>
                <a:cs typeface="Calibri"/>
              </a:rPr>
              <a:t>. </a:t>
            </a:r>
            <a:r>
              <a:rPr lang="pl-PL" sz="2900" spc="-5" dirty="0" smtClean="0">
                <a:latin typeface="Calibri"/>
                <a:cs typeface="Calibri"/>
              </a:rPr>
              <a:t>To szczególne ziołowe remedium eliminuje wilgoć, śluz, flegmę, toksyny i zastój krwi. Ważnym jest powstrzymywanie się od wszelkiego rodzaju białek zwierzęcych podczas terapii oraz utrzymywanie lekkiej diety na zbożach, warzywach i owocach</a:t>
            </a:r>
            <a:r>
              <a:rPr sz="2900" spc="-5" dirty="0" smtClean="0">
                <a:latin typeface="Calibri"/>
                <a:cs typeface="Calibri"/>
              </a:rPr>
              <a:t>.</a:t>
            </a:r>
            <a:r>
              <a:rPr lang="pl-PL" sz="2900" spc="-5" dirty="0" smtClean="0">
                <a:latin typeface="Calibri"/>
                <a:cs typeface="Calibri"/>
              </a:rPr>
              <a:t> Zalecane jest przyjmowanie </a:t>
            </a:r>
            <a:r>
              <a:rPr sz="2900" dirty="0" smtClean="0">
                <a:latin typeface="Calibri"/>
                <a:cs typeface="Calibri"/>
              </a:rPr>
              <a:t>3 </a:t>
            </a:r>
            <a:r>
              <a:rPr sz="2900" dirty="0">
                <a:latin typeface="Calibri"/>
                <a:cs typeface="Calibri"/>
              </a:rPr>
              <a:t>x 4 </a:t>
            </a:r>
            <a:r>
              <a:rPr sz="2900" spc="-15" dirty="0">
                <a:latin typeface="Calibri"/>
                <a:cs typeface="Calibri"/>
              </a:rPr>
              <a:t>tablets </a:t>
            </a:r>
            <a:r>
              <a:rPr lang="pl-PL" sz="2900" dirty="0" smtClean="0">
                <a:latin typeface="Calibri"/>
                <a:cs typeface="Calibri"/>
              </a:rPr>
              <a:t>na dzień w ciągu </a:t>
            </a:r>
            <a:r>
              <a:rPr sz="2900" spc="15" dirty="0" smtClean="0">
                <a:latin typeface="Calibri"/>
                <a:cs typeface="Calibri"/>
              </a:rPr>
              <a:t>12 </a:t>
            </a:r>
            <a:r>
              <a:rPr lang="pl-PL" sz="2900" spc="-35" dirty="0" smtClean="0">
                <a:latin typeface="Calibri"/>
                <a:cs typeface="Calibri"/>
              </a:rPr>
              <a:t>dni</a:t>
            </a:r>
            <a:r>
              <a:rPr sz="2900" spc="-35" dirty="0" smtClean="0">
                <a:latin typeface="Calibri"/>
                <a:cs typeface="Calibri"/>
              </a:rPr>
              <a:t>. </a:t>
            </a:r>
            <a:r>
              <a:rPr lang="pl-PL" sz="2900" spc="-5" dirty="0" smtClean="0">
                <a:latin typeface="Calibri"/>
                <a:cs typeface="Calibri"/>
              </a:rPr>
              <a:t>To leczenie jest zwłaszcza zalecane po ukończeniu 40 roku życia.</a:t>
            </a:r>
            <a:endParaRPr sz="2900" dirty="0">
              <a:latin typeface="Calibri"/>
              <a:cs typeface="Calibri"/>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154</a:t>
            </a:fld>
            <a:endParaRPr spc="-5" dirty="0"/>
          </a:p>
        </p:txBody>
      </p:sp>
      <p:sp>
        <p:nvSpPr>
          <p:cNvPr id="2" name="object 2"/>
          <p:cNvSpPr txBox="1">
            <a:spLocks noGrp="1"/>
          </p:cNvSpPr>
          <p:nvPr>
            <p:ph type="title"/>
          </p:nvPr>
        </p:nvSpPr>
        <p:spPr>
          <a:xfrm>
            <a:off x="3396246" y="3294075"/>
            <a:ext cx="3902710" cy="1446550"/>
          </a:xfrm>
          <a:prstGeom prst="rect">
            <a:avLst/>
          </a:prstGeom>
        </p:spPr>
        <p:txBody>
          <a:bodyPr vert="horz" wrap="square" lIns="0" tIns="0" rIns="0" bIns="0" rtlCol="0">
            <a:spAutoFit/>
          </a:bodyPr>
          <a:lstStyle/>
          <a:p>
            <a:pPr marL="12700">
              <a:lnSpc>
                <a:spcPct val="100000"/>
              </a:lnSpc>
            </a:pPr>
            <a:r>
              <a:rPr lang="pl-PL" sz="4700" spc="10" dirty="0" smtClean="0"/>
              <a:t>PRZYPADKI KLINICZNE</a:t>
            </a:r>
            <a:endParaRPr sz="4700"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155</a:t>
            </a:fld>
            <a:endParaRPr spc="-5" dirty="0"/>
          </a:p>
        </p:txBody>
      </p:sp>
      <p:sp>
        <p:nvSpPr>
          <p:cNvPr id="2" name="object 2"/>
          <p:cNvSpPr txBox="1">
            <a:spLocks noGrp="1"/>
          </p:cNvSpPr>
          <p:nvPr>
            <p:ph type="title"/>
          </p:nvPr>
        </p:nvSpPr>
        <p:spPr>
          <a:xfrm>
            <a:off x="1081989" y="357225"/>
            <a:ext cx="8529421" cy="991182"/>
          </a:xfrm>
          <a:prstGeom prst="rect">
            <a:avLst/>
          </a:prstGeom>
        </p:spPr>
        <p:txBody>
          <a:bodyPr vert="horz" wrap="square" lIns="0" tIns="265316" rIns="0" bIns="0" rtlCol="0">
            <a:spAutoFit/>
          </a:bodyPr>
          <a:lstStyle/>
          <a:p>
            <a:pPr marL="203200">
              <a:lnSpc>
                <a:spcPct val="100000"/>
              </a:lnSpc>
            </a:pPr>
            <a:r>
              <a:rPr lang="pl-PL" sz="4700" spc="-20" dirty="0" smtClean="0"/>
              <a:t>Zalecenia dla pacjenta</a:t>
            </a:r>
            <a:endParaRPr sz="4700" dirty="0"/>
          </a:p>
        </p:txBody>
      </p:sp>
      <p:sp>
        <p:nvSpPr>
          <p:cNvPr id="3" name="object 3"/>
          <p:cNvSpPr txBox="1"/>
          <p:nvPr/>
        </p:nvSpPr>
        <p:spPr>
          <a:xfrm>
            <a:off x="1030477" y="1759584"/>
            <a:ext cx="8203565" cy="5345822"/>
          </a:xfrm>
          <a:prstGeom prst="rect">
            <a:avLst/>
          </a:prstGeom>
        </p:spPr>
        <p:txBody>
          <a:bodyPr vert="horz" wrap="square" lIns="0" tIns="0" rIns="0" bIns="0" rtlCol="0">
            <a:spAutoFit/>
          </a:bodyPr>
          <a:lstStyle/>
          <a:p>
            <a:pPr marL="381000" indent="-368300">
              <a:lnSpc>
                <a:spcPct val="100000"/>
              </a:lnSpc>
              <a:buFont typeface="Arial"/>
              <a:buChar char="•"/>
              <a:tabLst>
                <a:tab pos="380365" algn="l"/>
                <a:tab pos="381000" algn="l"/>
              </a:tabLst>
            </a:pPr>
            <a:r>
              <a:rPr sz="3200" spc="-320" dirty="0">
                <a:latin typeface="Calibri"/>
                <a:cs typeface="Calibri"/>
              </a:rPr>
              <a:t>1&gt;  </a:t>
            </a:r>
            <a:r>
              <a:rPr lang="pl-PL" sz="3200" spc="-60" dirty="0" smtClean="0">
                <a:latin typeface="Calibri"/>
                <a:cs typeface="Calibri"/>
              </a:rPr>
              <a:t>Postaraj się używać kilku receptur jednocześnie</a:t>
            </a:r>
            <a:endParaRPr sz="3200" dirty="0">
              <a:latin typeface="Calibri"/>
              <a:cs typeface="Calibri"/>
            </a:endParaRPr>
          </a:p>
          <a:p>
            <a:pPr marL="381000" marR="57150" indent="-368300">
              <a:lnSpc>
                <a:spcPct val="78200"/>
              </a:lnSpc>
              <a:spcBef>
                <a:spcPts val="894"/>
              </a:spcBef>
              <a:buFont typeface="Arial"/>
              <a:buChar char="•"/>
              <a:tabLst>
                <a:tab pos="380365" algn="l"/>
                <a:tab pos="381000" algn="l"/>
              </a:tabLst>
            </a:pPr>
            <a:r>
              <a:rPr sz="3200" spc="-320" dirty="0">
                <a:latin typeface="Calibri"/>
                <a:cs typeface="Calibri"/>
              </a:rPr>
              <a:t>2&gt; </a:t>
            </a:r>
            <a:r>
              <a:rPr lang="pl-PL" sz="3200" spc="15" dirty="0" smtClean="0">
                <a:latin typeface="Calibri"/>
                <a:cs typeface="Calibri"/>
              </a:rPr>
              <a:t>Apteka powinna przygotowywać wywary dla pacjentów nowotworowych. </a:t>
            </a:r>
            <a:endParaRPr sz="3200" dirty="0">
              <a:latin typeface="Calibri"/>
              <a:cs typeface="Calibri"/>
            </a:endParaRPr>
          </a:p>
          <a:p>
            <a:pPr marL="381000" marR="19685" indent="-368300">
              <a:lnSpc>
                <a:spcPts val="3100"/>
              </a:lnSpc>
              <a:spcBef>
                <a:spcPts val="780"/>
              </a:spcBef>
              <a:buFont typeface="Arial"/>
              <a:buChar char="•"/>
              <a:tabLst>
                <a:tab pos="380365" algn="l"/>
                <a:tab pos="381000" algn="l"/>
              </a:tabLst>
            </a:pPr>
            <a:r>
              <a:rPr sz="3200" spc="-320" dirty="0">
                <a:latin typeface="Calibri"/>
                <a:cs typeface="Calibri"/>
              </a:rPr>
              <a:t>3&gt; </a:t>
            </a:r>
            <a:r>
              <a:rPr lang="pl-PL" sz="3200" spc="-75" dirty="0" smtClean="0">
                <a:latin typeface="Calibri"/>
                <a:cs typeface="Calibri"/>
              </a:rPr>
              <a:t>Powinniśmy używać tej samej receptury na różne sposoby</a:t>
            </a:r>
            <a:r>
              <a:rPr sz="3200" dirty="0" smtClean="0">
                <a:latin typeface="Calibri"/>
                <a:cs typeface="Calibri"/>
              </a:rPr>
              <a:t>– </a:t>
            </a:r>
            <a:r>
              <a:rPr sz="3200" spc="-10" dirty="0">
                <a:latin typeface="Calibri"/>
                <a:cs typeface="Calibri"/>
              </a:rPr>
              <a:t>Cha, </a:t>
            </a:r>
            <a:r>
              <a:rPr sz="3200" spc="-60" dirty="0">
                <a:latin typeface="Calibri"/>
                <a:cs typeface="Calibri"/>
              </a:rPr>
              <a:t>Tang, </a:t>
            </a:r>
            <a:r>
              <a:rPr sz="3200" spc="-10" dirty="0" err="1">
                <a:latin typeface="Calibri"/>
                <a:cs typeface="Calibri"/>
              </a:rPr>
              <a:t>Pian</a:t>
            </a:r>
            <a:r>
              <a:rPr sz="3200" spc="-10" dirty="0">
                <a:latin typeface="Calibri"/>
                <a:cs typeface="Calibri"/>
              </a:rPr>
              <a:t> </a:t>
            </a:r>
            <a:r>
              <a:rPr lang="pl-PL" sz="3200" spc="5" dirty="0" smtClean="0">
                <a:latin typeface="Calibri"/>
                <a:cs typeface="Calibri"/>
              </a:rPr>
              <a:t>czy nawet </a:t>
            </a:r>
            <a:r>
              <a:rPr sz="3200" spc="-5" dirty="0" smtClean="0">
                <a:latin typeface="Calibri"/>
                <a:cs typeface="Calibri"/>
              </a:rPr>
              <a:t>San</a:t>
            </a:r>
            <a:endParaRPr sz="3200" dirty="0">
              <a:latin typeface="Calibri"/>
              <a:cs typeface="Calibri"/>
            </a:endParaRPr>
          </a:p>
          <a:p>
            <a:pPr marL="381000" marR="410845" indent="-368300">
              <a:lnSpc>
                <a:spcPts val="3100"/>
              </a:lnSpc>
              <a:spcBef>
                <a:spcPts val="700"/>
              </a:spcBef>
              <a:buFont typeface="Arial"/>
              <a:buChar char="•"/>
              <a:tabLst>
                <a:tab pos="380365" algn="l"/>
                <a:tab pos="381000" algn="l"/>
              </a:tabLst>
            </a:pPr>
            <a:r>
              <a:rPr sz="3200" spc="-320" dirty="0">
                <a:latin typeface="Calibri"/>
                <a:cs typeface="Calibri"/>
              </a:rPr>
              <a:t>4&gt; </a:t>
            </a:r>
            <a:r>
              <a:rPr lang="pl-PL" sz="3200" spc="-5" dirty="0" smtClean="0">
                <a:latin typeface="Calibri"/>
                <a:cs typeface="Calibri"/>
              </a:rPr>
              <a:t>Powinno się również stosować terapię zewnętrznie</a:t>
            </a:r>
            <a:r>
              <a:rPr sz="3200" dirty="0" smtClean="0">
                <a:latin typeface="Calibri"/>
                <a:cs typeface="Calibri"/>
              </a:rPr>
              <a:t>–  </a:t>
            </a:r>
            <a:r>
              <a:rPr lang="pl-PL" sz="3200" spc="-5" dirty="0" smtClean="0">
                <a:latin typeface="Calibri"/>
                <a:cs typeface="Calibri"/>
              </a:rPr>
              <a:t>kąpiele ziołowe</a:t>
            </a:r>
            <a:r>
              <a:rPr sz="3200" spc="-10" dirty="0" smtClean="0">
                <a:latin typeface="Calibri"/>
                <a:cs typeface="Calibri"/>
              </a:rPr>
              <a:t>, </a:t>
            </a:r>
            <a:r>
              <a:rPr lang="pl-PL" sz="3200" spc="-5" dirty="0" smtClean="0">
                <a:latin typeface="Calibri"/>
                <a:cs typeface="Calibri"/>
              </a:rPr>
              <a:t>kompresy ziołowe</a:t>
            </a:r>
            <a:endParaRPr sz="3200" dirty="0">
              <a:latin typeface="Calibri"/>
              <a:cs typeface="Calibri"/>
            </a:endParaRPr>
          </a:p>
          <a:p>
            <a:pPr marL="381000" marR="5080" indent="-368300">
              <a:lnSpc>
                <a:spcPct val="79500"/>
              </a:lnSpc>
              <a:spcBef>
                <a:spcPts val="865"/>
              </a:spcBef>
              <a:buFont typeface="Arial"/>
              <a:buChar char="•"/>
              <a:tabLst>
                <a:tab pos="380365" algn="l"/>
                <a:tab pos="381000" algn="l"/>
              </a:tabLst>
            </a:pPr>
            <a:r>
              <a:rPr sz="3200" spc="-320" dirty="0">
                <a:latin typeface="Calibri"/>
                <a:cs typeface="Calibri"/>
              </a:rPr>
              <a:t>5&gt; </a:t>
            </a:r>
            <a:r>
              <a:rPr lang="pl-PL" sz="3200" spc="15" dirty="0" smtClean="0">
                <a:latin typeface="Calibri"/>
                <a:cs typeface="Calibri"/>
              </a:rPr>
              <a:t>Receptury powinny być przyjmowane o odpowiedniej porze dnia i być dostosowane do pory roku</a:t>
            </a:r>
            <a:endParaRPr sz="3200" dirty="0">
              <a:latin typeface="Calibri"/>
              <a:cs typeface="Calibri"/>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8529421" cy="1296035"/>
          </a:xfrm>
          <a:prstGeom prst="rect">
            <a:avLst/>
          </a:prstGeom>
        </p:spPr>
        <p:txBody>
          <a:bodyPr vert="horz" wrap="square" lIns="0" tIns="0" rIns="0" bIns="0" rtlCol="0">
            <a:spAutoFit/>
          </a:bodyPr>
          <a:lstStyle/>
          <a:p>
            <a:pPr marL="3175000" marR="5080" indent="-3086100">
              <a:lnSpc>
                <a:spcPts val="5100"/>
              </a:lnSpc>
            </a:pPr>
            <a:r>
              <a:rPr lang="pl-PL" spc="-15" dirty="0" smtClean="0"/>
              <a:t>Ważne zioła dla leczenia </a:t>
            </a:r>
            <a:r>
              <a:rPr dirty="0" err="1" smtClean="0"/>
              <a:t>Zhong</a:t>
            </a:r>
            <a:r>
              <a:rPr spc="-200" dirty="0" smtClean="0"/>
              <a:t> </a:t>
            </a:r>
            <a:r>
              <a:rPr spc="5" dirty="0"/>
              <a:t>Liu</a:t>
            </a:r>
          </a:p>
        </p:txBody>
      </p:sp>
      <p:sp>
        <p:nvSpPr>
          <p:cNvPr id="3" name="object 3"/>
          <p:cNvSpPr txBox="1"/>
          <p:nvPr/>
        </p:nvSpPr>
        <p:spPr>
          <a:xfrm>
            <a:off x="1030477" y="1769757"/>
            <a:ext cx="2885440" cy="628015"/>
          </a:xfrm>
          <a:prstGeom prst="rect">
            <a:avLst/>
          </a:prstGeom>
        </p:spPr>
        <p:txBody>
          <a:bodyPr vert="horz" wrap="square" lIns="0" tIns="0" rIns="0" bIns="0" rtlCol="0">
            <a:spAutoFit/>
          </a:bodyPr>
          <a:lstStyle/>
          <a:p>
            <a:pPr marL="12700" marR="5080">
              <a:lnSpc>
                <a:spcPct val="100000"/>
              </a:lnSpc>
            </a:pPr>
            <a:r>
              <a:rPr sz="2000" b="1" spc="5" dirty="0">
                <a:latin typeface="Calibri"/>
                <a:cs typeface="Calibri"/>
              </a:rPr>
              <a:t>barbatae </a:t>
            </a:r>
            <a:r>
              <a:rPr sz="2000" b="1" spc="-5" dirty="0">
                <a:latin typeface="Calibri"/>
                <a:cs typeface="Calibri"/>
              </a:rPr>
              <a:t>scutellariae </a:t>
            </a:r>
            <a:r>
              <a:rPr sz="2000" b="1" dirty="0">
                <a:latin typeface="Calibri"/>
                <a:cs typeface="Calibri"/>
              </a:rPr>
              <a:t>radix  </a:t>
            </a:r>
            <a:r>
              <a:rPr sz="2000" b="1" spc="10" dirty="0">
                <a:latin typeface="Calibri"/>
                <a:cs typeface="Calibri"/>
              </a:rPr>
              <a:t>ban </a:t>
            </a:r>
            <a:r>
              <a:rPr sz="2000" b="1" spc="5" dirty="0">
                <a:latin typeface="Calibri"/>
                <a:cs typeface="Calibri"/>
              </a:rPr>
              <a:t>zhi</a:t>
            </a:r>
            <a:r>
              <a:rPr sz="2000" b="1" spc="-50" dirty="0">
                <a:latin typeface="Calibri"/>
                <a:cs typeface="Calibri"/>
              </a:rPr>
              <a:t> </a:t>
            </a:r>
            <a:r>
              <a:rPr sz="2000" b="1" dirty="0">
                <a:latin typeface="Calibri"/>
                <a:cs typeface="Calibri"/>
              </a:rPr>
              <a:t>lian</a:t>
            </a:r>
            <a:endParaRPr sz="2000">
              <a:latin typeface="Calibri"/>
              <a:cs typeface="Calibri"/>
            </a:endParaRPr>
          </a:p>
        </p:txBody>
      </p:sp>
      <p:sp>
        <p:nvSpPr>
          <p:cNvPr id="4" name="object 4"/>
          <p:cNvSpPr/>
          <p:nvPr/>
        </p:nvSpPr>
        <p:spPr>
          <a:xfrm>
            <a:off x="939800" y="2929889"/>
            <a:ext cx="4318000" cy="3233432"/>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503303" y="1769757"/>
            <a:ext cx="2757805" cy="628015"/>
          </a:xfrm>
          <a:prstGeom prst="rect">
            <a:avLst/>
          </a:prstGeom>
        </p:spPr>
        <p:txBody>
          <a:bodyPr vert="horz" wrap="square" lIns="0" tIns="0" rIns="0" bIns="0" rtlCol="0">
            <a:spAutoFit/>
          </a:bodyPr>
          <a:lstStyle/>
          <a:p>
            <a:pPr marL="12700" marR="5080">
              <a:lnSpc>
                <a:spcPct val="100000"/>
              </a:lnSpc>
            </a:pPr>
            <a:r>
              <a:rPr sz="2000" b="1" dirty="0">
                <a:latin typeface="Calibri"/>
                <a:cs typeface="Calibri"/>
              </a:rPr>
              <a:t>hedyotidis </a:t>
            </a:r>
            <a:r>
              <a:rPr sz="2000" b="1" spc="-5" dirty="0">
                <a:latin typeface="Calibri"/>
                <a:cs typeface="Calibri"/>
              </a:rPr>
              <a:t>diffusae </a:t>
            </a:r>
            <a:r>
              <a:rPr sz="2000" b="1" spc="5" dirty="0">
                <a:latin typeface="Calibri"/>
                <a:cs typeface="Calibri"/>
              </a:rPr>
              <a:t>herba  </a:t>
            </a:r>
            <a:r>
              <a:rPr sz="2000" b="1" spc="10" dirty="0">
                <a:latin typeface="Calibri"/>
                <a:cs typeface="Calibri"/>
              </a:rPr>
              <a:t>bai </a:t>
            </a:r>
            <a:r>
              <a:rPr sz="2000" b="1" spc="15" dirty="0">
                <a:latin typeface="Calibri"/>
                <a:cs typeface="Calibri"/>
              </a:rPr>
              <a:t>hua </a:t>
            </a:r>
            <a:r>
              <a:rPr sz="2000" b="1" spc="5" dirty="0">
                <a:latin typeface="Calibri"/>
                <a:cs typeface="Calibri"/>
              </a:rPr>
              <a:t>she she</a:t>
            </a:r>
            <a:r>
              <a:rPr sz="2000" b="1" dirty="0">
                <a:latin typeface="Calibri"/>
                <a:cs typeface="Calibri"/>
              </a:rPr>
              <a:t> </a:t>
            </a:r>
            <a:r>
              <a:rPr sz="2000" b="1" spc="-15" dirty="0">
                <a:latin typeface="Calibri"/>
                <a:cs typeface="Calibri"/>
              </a:rPr>
              <a:t>cao</a:t>
            </a:r>
            <a:endParaRPr sz="2000">
              <a:latin typeface="Calibri"/>
              <a:cs typeface="Calibri"/>
            </a:endParaRPr>
          </a:p>
        </p:txBody>
      </p:sp>
      <p:sp>
        <p:nvSpPr>
          <p:cNvPr id="6" name="object 6"/>
          <p:cNvSpPr/>
          <p:nvPr/>
        </p:nvSpPr>
        <p:spPr>
          <a:xfrm>
            <a:off x="5422900" y="2949092"/>
            <a:ext cx="4318000" cy="3195015"/>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4"/>
              </a:rPr>
              <a:t>www.diolosa.com</a:t>
            </a:r>
            <a:r>
              <a:rPr spc="-35" dirty="0"/>
              <a:t> </a:t>
            </a:r>
            <a:r>
              <a:rPr spc="-20" dirty="0">
                <a:hlinkClick r:id="rId4"/>
              </a:rPr>
              <a:t>www.diolosa.com</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156</a:t>
            </a:fld>
            <a:endParaRPr spc="-5"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8529421" cy="991182"/>
          </a:xfrm>
          <a:prstGeom prst="rect">
            <a:avLst/>
          </a:prstGeom>
        </p:spPr>
        <p:txBody>
          <a:bodyPr vert="horz" wrap="square" lIns="0" tIns="265316" rIns="0" bIns="0" rtlCol="0">
            <a:spAutoFit/>
          </a:bodyPr>
          <a:lstStyle/>
          <a:p>
            <a:pPr marL="1879600">
              <a:lnSpc>
                <a:spcPct val="100000"/>
              </a:lnSpc>
            </a:pPr>
            <a:r>
              <a:rPr lang="pl-PL" sz="4700" dirty="0" smtClean="0"/>
              <a:t>Dawkowanie i strach</a:t>
            </a:r>
            <a:r>
              <a:rPr sz="4700" dirty="0" smtClean="0"/>
              <a:t>?</a:t>
            </a:r>
            <a:endParaRPr sz="4700" dirty="0"/>
          </a:p>
        </p:txBody>
      </p:sp>
      <p:sp>
        <p:nvSpPr>
          <p:cNvPr id="3" name="object 3"/>
          <p:cNvSpPr/>
          <p:nvPr/>
        </p:nvSpPr>
        <p:spPr>
          <a:xfrm>
            <a:off x="1638300" y="1828805"/>
            <a:ext cx="7404100" cy="4826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157</a:t>
            </a:fld>
            <a:endParaRPr spc="-5"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8529421" cy="654025"/>
          </a:xfrm>
          <a:prstGeom prst="rect">
            <a:avLst/>
          </a:prstGeom>
        </p:spPr>
        <p:txBody>
          <a:bodyPr vert="horz" wrap="square" lIns="0" tIns="0" rIns="0" bIns="0" rtlCol="0">
            <a:spAutoFit/>
          </a:bodyPr>
          <a:lstStyle/>
          <a:p>
            <a:pPr marL="2882900" marR="5080" indent="-1803400">
              <a:lnSpc>
                <a:spcPts val="5100"/>
              </a:lnSpc>
            </a:pPr>
            <a:r>
              <a:rPr lang="pl-PL" spc="-15" dirty="0" smtClean="0"/>
              <a:t>Dawki są tajemnicą </a:t>
            </a:r>
            <a:r>
              <a:rPr lang="pl-PL" spc="-15" dirty="0" err="1" smtClean="0"/>
              <a:t>recepetury</a:t>
            </a:r>
            <a:endParaRPr dirty="0"/>
          </a:p>
        </p:txBody>
      </p:sp>
      <p:sp>
        <p:nvSpPr>
          <p:cNvPr id="3" name="object 3"/>
          <p:cNvSpPr/>
          <p:nvPr/>
        </p:nvSpPr>
        <p:spPr>
          <a:xfrm>
            <a:off x="939800" y="2053501"/>
            <a:ext cx="8801100" cy="4376607"/>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158</a:t>
            </a:fld>
            <a:endParaRPr spc="-5"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p:nvPr/>
        </p:nvSpPr>
        <p:spPr>
          <a:xfrm>
            <a:off x="9357448" y="7017467"/>
            <a:ext cx="292735" cy="191135"/>
          </a:xfrm>
          <a:prstGeom prst="rect">
            <a:avLst/>
          </a:prstGeom>
        </p:spPr>
        <p:txBody>
          <a:bodyPr vert="horz" wrap="square" lIns="0" tIns="0" rIns="0" bIns="0" rtlCol="0">
            <a:spAutoFit/>
          </a:bodyPr>
          <a:lstStyle/>
          <a:p>
            <a:pPr marL="12700">
              <a:lnSpc>
                <a:spcPts val="1375"/>
              </a:lnSpc>
            </a:pPr>
            <a:r>
              <a:rPr sz="1300" spc="30" dirty="0">
                <a:solidFill>
                  <a:srgbClr val="898989"/>
                </a:solidFill>
                <a:latin typeface="Calibri"/>
                <a:cs typeface="Calibri"/>
              </a:rPr>
              <a:t>160</a:t>
            </a:r>
            <a:endParaRPr sz="1300">
              <a:latin typeface="Calibri"/>
              <a:cs typeface="Calibri"/>
            </a:endParaRPr>
          </a:p>
        </p:txBody>
      </p:sp>
      <p:sp>
        <p:nvSpPr>
          <p:cNvPr id="2" name="object 2"/>
          <p:cNvSpPr txBox="1">
            <a:spLocks noGrp="1"/>
          </p:cNvSpPr>
          <p:nvPr>
            <p:ph type="title"/>
          </p:nvPr>
        </p:nvSpPr>
        <p:spPr>
          <a:xfrm>
            <a:off x="2186851" y="357225"/>
            <a:ext cx="6306820" cy="1308050"/>
          </a:xfrm>
          <a:prstGeom prst="rect">
            <a:avLst/>
          </a:prstGeom>
        </p:spPr>
        <p:txBody>
          <a:bodyPr vert="horz" wrap="square" lIns="0" tIns="0" rIns="0" bIns="0" rtlCol="0">
            <a:spAutoFit/>
          </a:bodyPr>
          <a:lstStyle/>
          <a:p>
            <a:pPr marL="1878964" marR="5080" indent="-1866900">
              <a:lnSpc>
                <a:spcPts val="5100"/>
              </a:lnSpc>
            </a:pPr>
            <a:r>
              <a:rPr lang="pl-PL" spc="-15" dirty="0" smtClean="0"/>
              <a:t>Mały przykład dawkowania dziennego</a:t>
            </a:r>
            <a:endParaRPr spc="-50" dirty="0"/>
          </a:p>
        </p:txBody>
      </p:sp>
      <p:sp>
        <p:nvSpPr>
          <p:cNvPr id="3" name="object 3"/>
          <p:cNvSpPr txBox="1"/>
          <p:nvPr/>
        </p:nvSpPr>
        <p:spPr>
          <a:xfrm>
            <a:off x="1030477" y="1848536"/>
            <a:ext cx="8179434" cy="4164965"/>
          </a:xfrm>
          <a:prstGeom prst="rect">
            <a:avLst/>
          </a:prstGeom>
        </p:spPr>
        <p:txBody>
          <a:bodyPr vert="horz" wrap="square" lIns="0" tIns="0" rIns="0" bIns="0" rtlCol="0">
            <a:spAutoFit/>
          </a:bodyPr>
          <a:lstStyle/>
          <a:p>
            <a:pPr marL="381000" indent="-368300">
              <a:lnSpc>
                <a:spcPct val="100000"/>
              </a:lnSpc>
              <a:buFont typeface="Arial"/>
              <a:buChar char="•"/>
              <a:tabLst>
                <a:tab pos="380365" algn="l"/>
                <a:tab pos="381000" algn="l"/>
              </a:tabLst>
            </a:pPr>
            <a:r>
              <a:rPr sz="3400" spc="5" dirty="0">
                <a:latin typeface="Calibri"/>
                <a:cs typeface="Calibri"/>
              </a:rPr>
              <a:t>prunellae </a:t>
            </a:r>
            <a:r>
              <a:rPr sz="3400" spc="-15" dirty="0">
                <a:latin typeface="Calibri"/>
                <a:cs typeface="Calibri"/>
              </a:rPr>
              <a:t>vulgaris </a:t>
            </a:r>
            <a:r>
              <a:rPr sz="3400" spc="-655" dirty="0">
                <a:latin typeface="Calibri"/>
                <a:cs typeface="Calibri"/>
              </a:rPr>
              <a:t>&gt;       </a:t>
            </a:r>
            <a:r>
              <a:rPr sz="3400" spc="10" dirty="0">
                <a:latin typeface="Calibri"/>
                <a:cs typeface="Calibri"/>
              </a:rPr>
              <a:t>xia </a:t>
            </a:r>
            <a:r>
              <a:rPr sz="3400" spc="-25" dirty="0">
                <a:latin typeface="Calibri"/>
                <a:cs typeface="Calibri"/>
              </a:rPr>
              <a:t>ku cao </a:t>
            </a:r>
            <a:r>
              <a:rPr sz="3400" dirty="0">
                <a:latin typeface="Calibri"/>
                <a:cs typeface="Calibri"/>
              </a:rPr>
              <a:t>– </a:t>
            </a:r>
            <a:r>
              <a:rPr sz="3400" spc="-20" dirty="0">
                <a:latin typeface="Calibri"/>
                <a:cs typeface="Calibri"/>
              </a:rPr>
              <a:t>18g </a:t>
            </a:r>
            <a:r>
              <a:rPr sz="3400" dirty="0">
                <a:latin typeface="Calibri"/>
                <a:cs typeface="Calibri"/>
              </a:rPr>
              <a:t>–</a:t>
            </a:r>
            <a:r>
              <a:rPr sz="3400" spc="400" dirty="0">
                <a:latin typeface="Calibri"/>
                <a:cs typeface="Calibri"/>
              </a:rPr>
              <a:t> </a:t>
            </a:r>
            <a:r>
              <a:rPr sz="3400" spc="-20" dirty="0">
                <a:latin typeface="Calibri"/>
                <a:cs typeface="Calibri"/>
              </a:rPr>
              <a:t>30g</a:t>
            </a:r>
            <a:endParaRPr sz="3400" dirty="0">
              <a:latin typeface="Calibri"/>
              <a:cs typeface="Calibri"/>
            </a:endParaRPr>
          </a:p>
          <a:p>
            <a:pPr marL="381000" indent="-368300">
              <a:lnSpc>
                <a:spcPct val="100000"/>
              </a:lnSpc>
              <a:spcBef>
                <a:spcPts val="819"/>
              </a:spcBef>
              <a:buFont typeface="Arial"/>
              <a:buChar char="•"/>
              <a:tabLst>
                <a:tab pos="380365" algn="l"/>
                <a:tab pos="381000" algn="l"/>
              </a:tabLst>
            </a:pPr>
            <a:r>
              <a:rPr sz="3400" spc="-25" dirty="0">
                <a:latin typeface="Calibri"/>
                <a:cs typeface="Calibri"/>
              </a:rPr>
              <a:t>akebiae </a:t>
            </a:r>
            <a:r>
              <a:rPr sz="3400" spc="-20" dirty="0">
                <a:latin typeface="Calibri"/>
                <a:cs typeface="Calibri"/>
              </a:rPr>
              <a:t>trifoliatae </a:t>
            </a:r>
            <a:r>
              <a:rPr sz="3400" spc="-15" dirty="0">
                <a:latin typeface="Calibri"/>
                <a:cs typeface="Calibri"/>
              </a:rPr>
              <a:t>fructus </a:t>
            </a:r>
            <a:r>
              <a:rPr sz="3400" spc="-655" dirty="0">
                <a:latin typeface="Calibri"/>
                <a:cs typeface="Calibri"/>
              </a:rPr>
              <a:t>&gt;       </a:t>
            </a:r>
            <a:r>
              <a:rPr sz="3400" spc="5" dirty="0">
                <a:latin typeface="Calibri"/>
                <a:cs typeface="Calibri"/>
              </a:rPr>
              <a:t>ba </a:t>
            </a:r>
            <a:r>
              <a:rPr sz="3400" spc="-10" dirty="0">
                <a:latin typeface="Calibri"/>
                <a:cs typeface="Calibri"/>
              </a:rPr>
              <a:t>yue </a:t>
            </a:r>
            <a:r>
              <a:rPr sz="3400" spc="-15" dirty="0">
                <a:latin typeface="Calibri"/>
                <a:cs typeface="Calibri"/>
              </a:rPr>
              <a:t>zha </a:t>
            </a:r>
            <a:r>
              <a:rPr sz="3400" dirty="0">
                <a:latin typeface="Calibri"/>
                <a:cs typeface="Calibri"/>
              </a:rPr>
              <a:t>–</a:t>
            </a:r>
            <a:r>
              <a:rPr sz="3400" spc="645" dirty="0">
                <a:latin typeface="Calibri"/>
                <a:cs typeface="Calibri"/>
              </a:rPr>
              <a:t> </a:t>
            </a:r>
            <a:r>
              <a:rPr sz="3400" spc="-20" dirty="0">
                <a:latin typeface="Calibri"/>
                <a:cs typeface="Calibri"/>
              </a:rPr>
              <a:t>14g</a:t>
            </a:r>
            <a:endParaRPr sz="3400" dirty="0">
              <a:latin typeface="Calibri"/>
              <a:cs typeface="Calibri"/>
            </a:endParaRPr>
          </a:p>
          <a:p>
            <a:pPr marL="381000" marR="81915" indent="-368300">
              <a:lnSpc>
                <a:spcPct val="100499"/>
              </a:lnSpc>
              <a:spcBef>
                <a:spcPts val="900"/>
              </a:spcBef>
              <a:buFont typeface="Arial"/>
              <a:buChar char="•"/>
              <a:tabLst>
                <a:tab pos="380365" algn="l"/>
                <a:tab pos="381000" algn="l"/>
              </a:tabLst>
            </a:pPr>
            <a:r>
              <a:rPr sz="3400" spc="-5" dirty="0">
                <a:latin typeface="Calibri"/>
                <a:cs typeface="Calibri"/>
              </a:rPr>
              <a:t>fritillariae thunbergyii </a:t>
            </a:r>
            <a:r>
              <a:rPr sz="3400" spc="10" dirty="0">
                <a:latin typeface="Calibri"/>
                <a:cs typeface="Calibri"/>
              </a:rPr>
              <a:t>bulbus </a:t>
            </a:r>
            <a:r>
              <a:rPr sz="3400" spc="-655" dirty="0">
                <a:latin typeface="Calibri"/>
                <a:cs typeface="Calibri"/>
              </a:rPr>
              <a:t>&gt; </a:t>
            </a:r>
            <a:r>
              <a:rPr sz="3400" spc="-15" dirty="0">
                <a:latin typeface="Calibri"/>
                <a:cs typeface="Calibri"/>
              </a:rPr>
              <a:t>zhe </a:t>
            </a:r>
            <a:r>
              <a:rPr sz="3400" spc="5" dirty="0">
                <a:latin typeface="Calibri"/>
                <a:cs typeface="Calibri"/>
              </a:rPr>
              <a:t>bei </a:t>
            </a:r>
            <a:r>
              <a:rPr sz="3400" spc="-10" dirty="0">
                <a:latin typeface="Calibri"/>
                <a:cs typeface="Calibri"/>
              </a:rPr>
              <a:t>mu </a:t>
            </a:r>
            <a:r>
              <a:rPr sz="3400" dirty="0">
                <a:latin typeface="Calibri"/>
                <a:cs typeface="Calibri"/>
              </a:rPr>
              <a:t>–  </a:t>
            </a:r>
            <a:r>
              <a:rPr sz="3400" spc="-20" dirty="0">
                <a:latin typeface="Calibri"/>
                <a:cs typeface="Calibri"/>
              </a:rPr>
              <a:t>14g</a:t>
            </a:r>
            <a:endParaRPr sz="3400" dirty="0">
              <a:latin typeface="Calibri"/>
              <a:cs typeface="Calibri"/>
            </a:endParaRPr>
          </a:p>
          <a:p>
            <a:pPr marL="381000" indent="-368300">
              <a:lnSpc>
                <a:spcPct val="100000"/>
              </a:lnSpc>
              <a:spcBef>
                <a:spcPts val="819"/>
              </a:spcBef>
              <a:buFont typeface="Arial"/>
              <a:buChar char="•"/>
              <a:tabLst>
                <a:tab pos="380365" algn="l"/>
                <a:tab pos="381000" algn="l"/>
              </a:tabLst>
            </a:pPr>
            <a:r>
              <a:rPr sz="3400" spc="-10" dirty="0">
                <a:latin typeface="Calibri"/>
                <a:cs typeface="Calibri"/>
              </a:rPr>
              <a:t>trichosanthis semen </a:t>
            </a:r>
            <a:r>
              <a:rPr sz="3400" spc="-655" dirty="0">
                <a:latin typeface="Calibri"/>
                <a:cs typeface="Calibri"/>
              </a:rPr>
              <a:t>&gt;        </a:t>
            </a:r>
            <a:r>
              <a:rPr sz="3400" dirty="0">
                <a:latin typeface="Calibri"/>
                <a:cs typeface="Calibri"/>
              </a:rPr>
              <a:t>gua </a:t>
            </a:r>
            <a:r>
              <a:rPr sz="3400" spc="5" dirty="0">
                <a:latin typeface="Calibri"/>
                <a:cs typeface="Calibri"/>
              </a:rPr>
              <a:t>lou </a:t>
            </a:r>
            <a:r>
              <a:rPr sz="3400" spc="-25" dirty="0">
                <a:latin typeface="Calibri"/>
                <a:cs typeface="Calibri"/>
              </a:rPr>
              <a:t>zi </a:t>
            </a:r>
            <a:r>
              <a:rPr sz="3400" dirty="0">
                <a:latin typeface="Calibri"/>
                <a:cs typeface="Calibri"/>
              </a:rPr>
              <a:t>–</a:t>
            </a:r>
            <a:r>
              <a:rPr sz="3400" spc="335" dirty="0">
                <a:latin typeface="Calibri"/>
                <a:cs typeface="Calibri"/>
              </a:rPr>
              <a:t> </a:t>
            </a:r>
            <a:r>
              <a:rPr sz="3400" spc="-20" dirty="0">
                <a:latin typeface="Calibri"/>
                <a:cs typeface="Calibri"/>
              </a:rPr>
              <a:t>30g</a:t>
            </a:r>
            <a:endParaRPr sz="3400" dirty="0">
              <a:latin typeface="Calibri"/>
              <a:cs typeface="Calibri"/>
            </a:endParaRPr>
          </a:p>
          <a:p>
            <a:pPr marL="381000" indent="-368300">
              <a:lnSpc>
                <a:spcPct val="100000"/>
              </a:lnSpc>
              <a:spcBef>
                <a:spcPts val="819"/>
              </a:spcBef>
              <a:buFont typeface="Arial"/>
              <a:buChar char="•"/>
              <a:tabLst>
                <a:tab pos="380365" algn="l"/>
                <a:tab pos="381000" algn="l"/>
              </a:tabLst>
            </a:pPr>
            <a:r>
              <a:rPr sz="3400" spc="-40" dirty="0">
                <a:latin typeface="Calibri"/>
                <a:cs typeface="Calibri"/>
              </a:rPr>
              <a:t>taraxacum </a:t>
            </a:r>
            <a:r>
              <a:rPr sz="3400" spc="5" dirty="0">
                <a:latin typeface="Calibri"/>
                <a:cs typeface="Calibri"/>
              </a:rPr>
              <a:t>herba </a:t>
            </a:r>
            <a:r>
              <a:rPr sz="3400" spc="-655" dirty="0">
                <a:latin typeface="Calibri"/>
                <a:cs typeface="Calibri"/>
              </a:rPr>
              <a:t>&gt;        </a:t>
            </a:r>
            <a:r>
              <a:rPr sz="3400" spc="5" dirty="0">
                <a:latin typeface="Calibri"/>
                <a:cs typeface="Calibri"/>
              </a:rPr>
              <a:t>pu </a:t>
            </a:r>
            <a:r>
              <a:rPr sz="3400" dirty="0">
                <a:latin typeface="Calibri"/>
                <a:cs typeface="Calibri"/>
              </a:rPr>
              <a:t>gong </a:t>
            </a:r>
            <a:r>
              <a:rPr sz="3400" spc="-10" dirty="0">
                <a:latin typeface="Calibri"/>
                <a:cs typeface="Calibri"/>
              </a:rPr>
              <a:t>yin </a:t>
            </a:r>
            <a:r>
              <a:rPr sz="3400" dirty="0">
                <a:latin typeface="Calibri"/>
                <a:cs typeface="Calibri"/>
              </a:rPr>
              <a:t>–</a:t>
            </a:r>
            <a:r>
              <a:rPr sz="3400" spc="225" dirty="0">
                <a:latin typeface="Calibri"/>
                <a:cs typeface="Calibri"/>
              </a:rPr>
              <a:t> </a:t>
            </a:r>
            <a:r>
              <a:rPr sz="3400" spc="-20" dirty="0">
                <a:latin typeface="Calibri"/>
                <a:cs typeface="Calibri"/>
              </a:rPr>
              <a:t>30g</a:t>
            </a:r>
            <a:endParaRPr sz="3400" dirty="0">
              <a:latin typeface="Calibri"/>
              <a:cs typeface="Calibri"/>
            </a:endParaRPr>
          </a:p>
          <a:p>
            <a:pPr marL="381000" indent="-368300">
              <a:lnSpc>
                <a:spcPct val="100000"/>
              </a:lnSpc>
              <a:spcBef>
                <a:spcPts val="819"/>
              </a:spcBef>
              <a:buFont typeface="Arial"/>
              <a:buChar char="•"/>
              <a:tabLst>
                <a:tab pos="380365" algn="l"/>
                <a:tab pos="381000" algn="l"/>
              </a:tabLst>
            </a:pPr>
            <a:r>
              <a:rPr sz="3400" spc="-10" dirty="0">
                <a:latin typeface="Calibri"/>
                <a:cs typeface="Calibri"/>
              </a:rPr>
              <a:t>citrus </a:t>
            </a:r>
            <a:r>
              <a:rPr sz="3400" spc="-20" dirty="0">
                <a:latin typeface="Calibri"/>
                <a:cs typeface="Calibri"/>
              </a:rPr>
              <a:t>aurantii </a:t>
            </a:r>
            <a:r>
              <a:rPr sz="3400" spc="-655" dirty="0">
                <a:latin typeface="Calibri"/>
                <a:cs typeface="Calibri"/>
              </a:rPr>
              <a:t>&gt;       </a:t>
            </a:r>
            <a:r>
              <a:rPr sz="3400" spc="-15" dirty="0">
                <a:latin typeface="Calibri"/>
                <a:cs typeface="Calibri"/>
              </a:rPr>
              <a:t>zhi </a:t>
            </a:r>
            <a:r>
              <a:rPr sz="3400" spc="-75" dirty="0">
                <a:latin typeface="Calibri"/>
                <a:cs typeface="Calibri"/>
              </a:rPr>
              <a:t>ke </a:t>
            </a:r>
            <a:r>
              <a:rPr sz="3400" dirty="0">
                <a:latin typeface="Calibri"/>
                <a:cs typeface="Calibri"/>
              </a:rPr>
              <a:t>– </a:t>
            </a:r>
            <a:r>
              <a:rPr sz="3400" spc="-20" dirty="0">
                <a:latin typeface="Calibri"/>
                <a:cs typeface="Calibri"/>
              </a:rPr>
              <a:t>14g </a:t>
            </a:r>
            <a:r>
              <a:rPr sz="3400" spc="-655" dirty="0">
                <a:latin typeface="Calibri"/>
                <a:cs typeface="Calibri"/>
              </a:rPr>
              <a:t>&gt;       </a:t>
            </a:r>
            <a:r>
              <a:rPr sz="3400" spc="-20" dirty="0">
                <a:latin typeface="Calibri"/>
                <a:cs typeface="Calibri"/>
              </a:rPr>
              <a:t>30g </a:t>
            </a:r>
            <a:r>
              <a:rPr sz="3400" spc="25" dirty="0">
                <a:latin typeface="Calibri"/>
                <a:cs typeface="Calibri"/>
              </a:rPr>
              <a:t>...</a:t>
            </a:r>
            <a:r>
              <a:rPr sz="3400" spc="655" dirty="0">
                <a:latin typeface="Calibri"/>
                <a:cs typeface="Calibri"/>
              </a:rPr>
              <a:t> </a:t>
            </a:r>
            <a:r>
              <a:rPr lang="pl-PL" sz="3400" spc="-10" dirty="0" smtClean="0">
                <a:latin typeface="Calibri"/>
                <a:cs typeface="Calibri"/>
              </a:rPr>
              <a:t>itd.</a:t>
            </a:r>
            <a:endParaRPr sz="3400" dirty="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16</a:t>
            </a:fld>
            <a:endParaRPr spc="-5" dirty="0"/>
          </a:p>
        </p:txBody>
      </p:sp>
      <p:sp>
        <p:nvSpPr>
          <p:cNvPr id="2" name="object 2"/>
          <p:cNvSpPr txBox="1">
            <a:spLocks noGrp="1"/>
          </p:cNvSpPr>
          <p:nvPr>
            <p:ph type="title"/>
          </p:nvPr>
        </p:nvSpPr>
        <p:spPr>
          <a:xfrm>
            <a:off x="1081989" y="357225"/>
            <a:ext cx="8529421" cy="1308050"/>
          </a:xfrm>
          <a:prstGeom prst="rect">
            <a:avLst/>
          </a:prstGeom>
        </p:spPr>
        <p:txBody>
          <a:bodyPr vert="horz" wrap="square" lIns="0" tIns="0" rIns="0" bIns="0" rtlCol="0">
            <a:spAutoFit/>
          </a:bodyPr>
          <a:lstStyle/>
          <a:p>
            <a:pPr marL="622300" marR="5080" indent="-609600">
              <a:lnSpc>
                <a:spcPts val="5100"/>
              </a:lnSpc>
            </a:pPr>
            <a:r>
              <a:rPr lang="pl-PL" spc="-35" dirty="0"/>
              <a:t>Poprawa </a:t>
            </a:r>
            <a:r>
              <a:rPr lang="pl-PL" spc="-35" dirty="0" smtClean="0"/>
              <a:t>synchronizacji </a:t>
            </a:r>
            <a:r>
              <a:rPr lang="pl-PL" spc="-35" dirty="0"/>
              <a:t>PO, </a:t>
            </a:r>
            <a:r>
              <a:rPr lang="pl-PL" spc="-5" dirty="0"/>
              <a:t>jasności </a:t>
            </a:r>
            <a:r>
              <a:rPr lang="pl-PL" spc="-5" dirty="0" err="1"/>
              <a:t>Shen</a:t>
            </a:r>
            <a:r>
              <a:rPr lang="pl-PL" spc="-5" dirty="0"/>
              <a:t> </a:t>
            </a:r>
            <a:r>
              <a:rPr lang="pl-PL" spc="-15" dirty="0"/>
              <a:t>oraz stabilności </a:t>
            </a:r>
            <a:r>
              <a:rPr lang="pl-PL" spc="-10" dirty="0"/>
              <a:t>HUN</a:t>
            </a:r>
            <a:endParaRPr spc="-10" dirty="0"/>
          </a:p>
        </p:txBody>
      </p:sp>
      <p:sp>
        <p:nvSpPr>
          <p:cNvPr id="3" name="object 3"/>
          <p:cNvSpPr txBox="1"/>
          <p:nvPr/>
        </p:nvSpPr>
        <p:spPr>
          <a:xfrm>
            <a:off x="1525777" y="1848523"/>
            <a:ext cx="8107680" cy="4244752"/>
          </a:xfrm>
          <a:prstGeom prst="rect">
            <a:avLst/>
          </a:prstGeom>
        </p:spPr>
        <p:txBody>
          <a:bodyPr vert="horz" wrap="square" lIns="0" tIns="0" rIns="0" bIns="0" rtlCol="0">
            <a:spAutoFit/>
          </a:bodyPr>
          <a:lstStyle/>
          <a:p>
            <a:pPr marL="317500" marR="68580" indent="-304800">
              <a:lnSpc>
                <a:spcPct val="100000"/>
              </a:lnSpc>
              <a:buFont typeface="Arial"/>
              <a:buChar char="–"/>
              <a:tabLst>
                <a:tab pos="317500" algn="l"/>
              </a:tabLst>
            </a:pPr>
            <a:r>
              <a:rPr lang="pl-PL" sz="3000" b="1" spc="-10" dirty="0" smtClean="0">
                <a:latin typeface="Calibri"/>
                <a:cs typeface="Calibri"/>
              </a:rPr>
              <a:t>Poprawa wzroku by oczyścić i uspokoić Umysł </a:t>
            </a:r>
            <a:r>
              <a:rPr lang="pl-PL" sz="3000" b="1" spc="-10" dirty="0" err="1" smtClean="0">
                <a:latin typeface="Calibri"/>
                <a:cs typeface="Calibri"/>
              </a:rPr>
              <a:t>Shen</a:t>
            </a:r>
            <a:r>
              <a:rPr sz="3000" i="1" spc="-15" dirty="0" smtClean="0">
                <a:latin typeface="Calibri"/>
                <a:cs typeface="Calibri"/>
              </a:rPr>
              <a:t>: </a:t>
            </a:r>
            <a:r>
              <a:rPr sz="3000" i="1" spc="-25" dirty="0">
                <a:latin typeface="Calibri"/>
                <a:cs typeface="Calibri"/>
              </a:rPr>
              <a:t>prunellae vulgaris </a:t>
            </a:r>
            <a:r>
              <a:rPr sz="3000" i="1" dirty="0">
                <a:latin typeface="Calibri"/>
                <a:cs typeface="Calibri"/>
              </a:rPr>
              <a:t>- xia </a:t>
            </a:r>
            <a:r>
              <a:rPr sz="3000" i="1" spc="-35" dirty="0">
                <a:latin typeface="Calibri"/>
                <a:cs typeface="Calibri"/>
              </a:rPr>
              <a:t>ku </a:t>
            </a:r>
            <a:r>
              <a:rPr sz="3000" i="1" spc="-60" dirty="0">
                <a:latin typeface="Calibri"/>
                <a:cs typeface="Calibri"/>
              </a:rPr>
              <a:t>cao, </a:t>
            </a:r>
            <a:r>
              <a:rPr sz="3000" i="1" spc="-10" dirty="0">
                <a:latin typeface="Calibri"/>
                <a:cs typeface="Calibri"/>
              </a:rPr>
              <a:t>cassiae </a:t>
            </a:r>
            <a:r>
              <a:rPr sz="3000" i="1" spc="-25" dirty="0">
                <a:latin typeface="Calibri"/>
                <a:cs typeface="Calibri"/>
              </a:rPr>
              <a:t>torae  </a:t>
            </a:r>
            <a:r>
              <a:rPr sz="3000" i="1" spc="-5" dirty="0">
                <a:latin typeface="Calibri"/>
                <a:cs typeface="Calibri"/>
              </a:rPr>
              <a:t>semen </a:t>
            </a:r>
            <a:r>
              <a:rPr sz="3000" i="1" dirty="0">
                <a:latin typeface="Calibri"/>
                <a:cs typeface="Calibri"/>
              </a:rPr>
              <a:t>- </a:t>
            </a:r>
            <a:r>
              <a:rPr sz="3000" i="1" spc="-25" dirty="0">
                <a:latin typeface="Calibri"/>
                <a:cs typeface="Calibri"/>
              </a:rPr>
              <a:t>jue </a:t>
            </a:r>
            <a:r>
              <a:rPr sz="3000" i="1" spc="-5" dirty="0">
                <a:latin typeface="Calibri"/>
                <a:cs typeface="Calibri"/>
              </a:rPr>
              <a:t>ming </a:t>
            </a:r>
            <a:r>
              <a:rPr sz="3000" i="1" spc="5" dirty="0">
                <a:latin typeface="Calibri"/>
                <a:cs typeface="Calibri"/>
              </a:rPr>
              <a:t>zi, </a:t>
            </a:r>
            <a:r>
              <a:rPr sz="3000" i="1" spc="-20" dirty="0">
                <a:latin typeface="Calibri"/>
                <a:cs typeface="Calibri"/>
              </a:rPr>
              <a:t>equiseti </a:t>
            </a:r>
            <a:r>
              <a:rPr sz="3000" i="1" spc="-10" dirty="0">
                <a:latin typeface="Calibri"/>
                <a:cs typeface="Calibri"/>
              </a:rPr>
              <a:t>hiemalis </a:t>
            </a:r>
            <a:r>
              <a:rPr sz="3000" i="1" spc="-35" dirty="0">
                <a:latin typeface="Calibri"/>
                <a:cs typeface="Calibri"/>
              </a:rPr>
              <a:t>herba </a:t>
            </a:r>
            <a:r>
              <a:rPr sz="3000" i="1" dirty="0">
                <a:latin typeface="Calibri"/>
                <a:cs typeface="Calibri"/>
              </a:rPr>
              <a:t>- </a:t>
            </a:r>
            <a:r>
              <a:rPr sz="3000" i="1" spc="25" dirty="0">
                <a:latin typeface="Calibri"/>
                <a:cs typeface="Calibri"/>
              </a:rPr>
              <a:t>mu  </a:t>
            </a:r>
            <a:r>
              <a:rPr sz="3000" i="1" spc="-5" dirty="0">
                <a:latin typeface="Calibri"/>
                <a:cs typeface="Calibri"/>
              </a:rPr>
              <a:t>zei, </a:t>
            </a:r>
            <a:r>
              <a:rPr sz="3000" i="1" spc="-30" dirty="0">
                <a:latin typeface="Calibri"/>
                <a:cs typeface="Calibri"/>
              </a:rPr>
              <a:t>chrysanthemum </a:t>
            </a:r>
            <a:r>
              <a:rPr sz="3000" i="1" spc="-15" dirty="0">
                <a:latin typeface="Calibri"/>
                <a:cs typeface="Calibri"/>
              </a:rPr>
              <a:t>flos </a:t>
            </a:r>
            <a:r>
              <a:rPr sz="3000" i="1" dirty="0">
                <a:latin typeface="Calibri"/>
                <a:cs typeface="Calibri"/>
              </a:rPr>
              <a:t>- </a:t>
            </a:r>
            <a:r>
              <a:rPr sz="3000" i="1" spc="-10" dirty="0">
                <a:latin typeface="Calibri"/>
                <a:cs typeface="Calibri"/>
              </a:rPr>
              <a:t>ju</a:t>
            </a:r>
            <a:r>
              <a:rPr sz="3000" i="1" spc="270" dirty="0">
                <a:latin typeface="Calibri"/>
                <a:cs typeface="Calibri"/>
              </a:rPr>
              <a:t> </a:t>
            </a:r>
            <a:r>
              <a:rPr sz="3000" i="1" spc="-45" dirty="0">
                <a:latin typeface="Calibri"/>
                <a:cs typeface="Calibri"/>
              </a:rPr>
              <a:t>hua</a:t>
            </a:r>
            <a:endParaRPr sz="3000" dirty="0">
              <a:latin typeface="Calibri"/>
              <a:cs typeface="Calibri"/>
            </a:endParaRPr>
          </a:p>
          <a:p>
            <a:pPr marL="317500" marR="5080" indent="-304800">
              <a:lnSpc>
                <a:spcPct val="100000"/>
              </a:lnSpc>
              <a:spcBef>
                <a:spcPts val="700"/>
              </a:spcBef>
              <a:buFont typeface="Arial"/>
              <a:buChar char="–"/>
              <a:tabLst>
                <a:tab pos="317500" algn="l"/>
              </a:tabLst>
            </a:pPr>
            <a:r>
              <a:rPr lang="pl-PL" sz="3000" b="1" spc="-10" dirty="0" smtClean="0">
                <a:latin typeface="Calibri"/>
                <a:cs typeface="Calibri"/>
              </a:rPr>
              <a:t>Zrównoważenie efektów ubocznych sterydów by uspokoić Umysł oraz poprawić sen </a:t>
            </a:r>
            <a:r>
              <a:rPr sz="3000" b="1" spc="-15" dirty="0" smtClean="0">
                <a:latin typeface="Calibri"/>
                <a:cs typeface="Calibri"/>
              </a:rPr>
              <a:t>: </a:t>
            </a:r>
            <a:r>
              <a:rPr sz="3000" i="1" spc="-35" dirty="0">
                <a:latin typeface="Calibri"/>
                <a:cs typeface="Calibri"/>
              </a:rPr>
              <a:t>paeoniae rubrae  </a:t>
            </a:r>
            <a:r>
              <a:rPr sz="3000" i="1" spc="-25" dirty="0">
                <a:latin typeface="Calibri"/>
                <a:cs typeface="Calibri"/>
              </a:rPr>
              <a:t>radix </a:t>
            </a:r>
            <a:r>
              <a:rPr sz="3000" i="1" dirty="0">
                <a:latin typeface="Calibri"/>
                <a:cs typeface="Calibri"/>
              </a:rPr>
              <a:t>- </a:t>
            </a:r>
            <a:r>
              <a:rPr sz="3000" i="1" spc="-35" dirty="0">
                <a:latin typeface="Calibri"/>
                <a:cs typeface="Calibri"/>
              </a:rPr>
              <a:t>chi </a:t>
            </a:r>
            <a:r>
              <a:rPr sz="3000" i="1" spc="-15" dirty="0">
                <a:latin typeface="Calibri"/>
                <a:cs typeface="Calibri"/>
              </a:rPr>
              <a:t>shao </a:t>
            </a:r>
            <a:r>
              <a:rPr sz="3000" i="1" spc="-60" dirty="0">
                <a:latin typeface="Calibri"/>
                <a:cs typeface="Calibri"/>
              </a:rPr>
              <a:t>yao, </a:t>
            </a:r>
            <a:r>
              <a:rPr sz="3000" i="1" spc="-30" dirty="0">
                <a:latin typeface="Calibri"/>
                <a:cs typeface="Calibri"/>
              </a:rPr>
              <a:t>rhemanniae </a:t>
            </a:r>
            <a:r>
              <a:rPr sz="3000" i="1" spc="-25" dirty="0">
                <a:latin typeface="Calibri"/>
                <a:cs typeface="Calibri"/>
              </a:rPr>
              <a:t>radix </a:t>
            </a:r>
            <a:r>
              <a:rPr sz="3000" i="1" dirty="0">
                <a:latin typeface="Calibri"/>
                <a:cs typeface="Calibri"/>
              </a:rPr>
              <a:t>- </a:t>
            </a:r>
            <a:r>
              <a:rPr sz="3000" i="1" spc="-20" dirty="0">
                <a:latin typeface="Calibri"/>
                <a:cs typeface="Calibri"/>
              </a:rPr>
              <a:t>sheng </a:t>
            </a:r>
            <a:r>
              <a:rPr sz="3000" i="1" spc="-45" dirty="0">
                <a:latin typeface="Calibri"/>
                <a:cs typeface="Calibri"/>
              </a:rPr>
              <a:t>di  </a:t>
            </a:r>
            <a:r>
              <a:rPr sz="3000" i="1" spc="-40" dirty="0">
                <a:latin typeface="Calibri"/>
                <a:cs typeface="Calibri"/>
              </a:rPr>
              <a:t>huang, </a:t>
            </a:r>
            <a:r>
              <a:rPr sz="3000" i="1" spc="-20" dirty="0">
                <a:latin typeface="Calibri"/>
                <a:cs typeface="Calibri"/>
              </a:rPr>
              <a:t>moutan </a:t>
            </a:r>
            <a:r>
              <a:rPr sz="3000" i="1" spc="-45" dirty="0">
                <a:latin typeface="Calibri"/>
                <a:cs typeface="Calibri"/>
              </a:rPr>
              <a:t>cortex </a:t>
            </a:r>
            <a:r>
              <a:rPr sz="3000" i="1" dirty="0">
                <a:latin typeface="Calibri"/>
                <a:cs typeface="Calibri"/>
              </a:rPr>
              <a:t>- </a:t>
            </a:r>
            <a:r>
              <a:rPr sz="3000" i="1" spc="10" dirty="0">
                <a:latin typeface="Calibri"/>
                <a:cs typeface="Calibri"/>
              </a:rPr>
              <a:t>mu </a:t>
            </a:r>
            <a:r>
              <a:rPr sz="3000" i="1" spc="-30" dirty="0">
                <a:latin typeface="Calibri"/>
                <a:cs typeface="Calibri"/>
              </a:rPr>
              <a:t>dan </a:t>
            </a:r>
            <a:r>
              <a:rPr sz="3000" i="1" spc="-15" dirty="0">
                <a:latin typeface="Calibri"/>
                <a:cs typeface="Calibri"/>
              </a:rPr>
              <a:t>pi, </a:t>
            </a:r>
            <a:r>
              <a:rPr sz="3000" i="1" spc="-25" dirty="0">
                <a:latin typeface="Calibri"/>
                <a:cs typeface="Calibri"/>
              </a:rPr>
              <a:t>scrophulariae  ningpoensis radix </a:t>
            </a:r>
            <a:r>
              <a:rPr sz="3000" i="1" dirty="0">
                <a:latin typeface="Calibri"/>
                <a:cs typeface="Calibri"/>
              </a:rPr>
              <a:t>- </a:t>
            </a:r>
            <a:r>
              <a:rPr sz="3000" i="1" spc="-25" dirty="0">
                <a:latin typeface="Calibri"/>
                <a:cs typeface="Calibri"/>
              </a:rPr>
              <a:t>xuan</a:t>
            </a:r>
            <a:r>
              <a:rPr sz="3000" i="1" spc="360" dirty="0">
                <a:latin typeface="Calibri"/>
                <a:cs typeface="Calibri"/>
              </a:rPr>
              <a:t> </a:t>
            </a:r>
            <a:r>
              <a:rPr sz="3000" i="1" spc="-15" dirty="0">
                <a:latin typeface="Calibri"/>
                <a:cs typeface="Calibri"/>
              </a:rPr>
              <a:t>shen</a:t>
            </a:r>
            <a:endParaRPr sz="3000" dirty="0">
              <a:latin typeface="Calibri"/>
              <a:cs typeface="Calibri"/>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160</a:t>
            </a:fld>
            <a:endParaRPr spc="-5" dirty="0"/>
          </a:p>
        </p:txBody>
      </p:sp>
      <p:sp>
        <p:nvSpPr>
          <p:cNvPr id="2" name="object 2"/>
          <p:cNvSpPr txBox="1">
            <a:spLocks noGrp="1"/>
          </p:cNvSpPr>
          <p:nvPr>
            <p:ph type="title"/>
          </p:nvPr>
        </p:nvSpPr>
        <p:spPr>
          <a:xfrm>
            <a:off x="1081989" y="357225"/>
            <a:ext cx="8912911" cy="991182"/>
          </a:xfrm>
          <a:prstGeom prst="rect">
            <a:avLst/>
          </a:prstGeom>
        </p:spPr>
        <p:txBody>
          <a:bodyPr vert="horz" wrap="square" lIns="0" tIns="265316" rIns="0" bIns="0" rtlCol="0">
            <a:spAutoFit/>
          </a:bodyPr>
          <a:lstStyle/>
          <a:p>
            <a:pPr marL="291465">
              <a:lnSpc>
                <a:spcPct val="100000"/>
              </a:lnSpc>
            </a:pPr>
            <a:r>
              <a:rPr lang="pl-PL" sz="4700" dirty="0" smtClean="0"/>
              <a:t>Jak pracować kilkoma recepturami</a:t>
            </a:r>
            <a:endParaRPr sz="4700" dirty="0"/>
          </a:p>
        </p:txBody>
      </p:sp>
      <p:sp>
        <p:nvSpPr>
          <p:cNvPr id="3" name="object 3"/>
          <p:cNvSpPr txBox="1"/>
          <p:nvPr/>
        </p:nvSpPr>
        <p:spPr>
          <a:xfrm>
            <a:off x="1030477" y="1845945"/>
            <a:ext cx="8243570" cy="4724370"/>
          </a:xfrm>
          <a:prstGeom prst="rect">
            <a:avLst/>
          </a:prstGeom>
        </p:spPr>
        <p:txBody>
          <a:bodyPr vert="horz" wrap="square" lIns="0" tIns="0" rIns="0" bIns="0" rtlCol="0">
            <a:spAutoFit/>
          </a:bodyPr>
          <a:lstStyle/>
          <a:p>
            <a:pPr marL="381000" marR="5080" indent="-368300">
              <a:lnSpc>
                <a:spcPct val="100499"/>
              </a:lnSpc>
              <a:buFont typeface="Arial"/>
              <a:buChar char="•"/>
              <a:tabLst>
                <a:tab pos="380365" algn="l"/>
                <a:tab pos="381000" algn="l"/>
              </a:tabLst>
            </a:pPr>
            <a:r>
              <a:rPr sz="3400" dirty="0">
                <a:latin typeface="Calibri"/>
                <a:cs typeface="Calibri"/>
              </a:rPr>
              <a:t>1 – </a:t>
            </a:r>
            <a:r>
              <a:rPr lang="pl-PL" sz="3400" dirty="0" smtClean="0">
                <a:latin typeface="Calibri"/>
                <a:cs typeface="Calibri"/>
              </a:rPr>
              <a:t>Receptury na </a:t>
            </a:r>
            <a:r>
              <a:rPr sz="3400" dirty="0" smtClean="0">
                <a:latin typeface="Calibri"/>
                <a:cs typeface="Calibri"/>
              </a:rPr>
              <a:t>HUN </a:t>
            </a:r>
            <a:r>
              <a:rPr lang="pl-PL" sz="3400" spc="-10" dirty="0" smtClean="0">
                <a:latin typeface="Calibri"/>
                <a:cs typeface="Calibri"/>
              </a:rPr>
              <a:t>i</a:t>
            </a:r>
            <a:r>
              <a:rPr sz="3400" spc="-10" dirty="0" smtClean="0">
                <a:latin typeface="Calibri"/>
                <a:cs typeface="Calibri"/>
              </a:rPr>
              <a:t> </a:t>
            </a:r>
            <a:r>
              <a:rPr sz="3400" spc="10" dirty="0">
                <a:latin typeface="Calibri"/>
                <a:cs typeface="Calibri"/>
              </a:rPr>
              <a:t>Shen </a:t>
            </a:r>
            <a:r>
              <a:rPr lang="pl-PL" sz="3400" dirty="0" smtClean="0">
                <a:latin typeface="Calibri"/>
                <a:cs typeface="Calibri"/>
              </a:rPr>
              <a:t>powinny być podawane na wieczór</a:t>
            </a:r>
            <a:endParaRPr sz="3400" dirty="0">
              <a:latin typeface="Calibri"/>
              <a:cs typeface="Calibri"/>
            </a:endParaRPr>
          </a:p>
          <a:p>
            <a:pPr marL="381000" indent="-368300">
              <a:lnSpc>
                <a:spcPct val="100000"/>
              </a:lnSpc>
              <a:spcBef>
                <a:spcPts val="819"/>
              </a:spcBef>
              <a:buFont typeface="Arial"/>
              <a:buChar char="•"/>
              <a:tabLst>
                <a:tab pos="380365" algn="l"/>
                <a:tab pos="381000" algn="l"/>
              </a:tabLst>
            </a:pPr>
            <a:r>
              <a:rPr sz="3400" spc="-340" dirty="0">
                <a:latin typeface="Calibri"/>
                <a:cs typeface="Calibri"/>
              </a:rPr>
              <a:t>2&gt;  </a:t>
            </a:r>
            <a:r>
              <a:rPr lang="pl-PL" sz="3400" dirty="0" smtClean="0">
                <a:latin typeface="Calibri"/>
                <a:cs typeface="Calibri"/>
              </a:rPr>
              <a:t>Receptury na </a:t>
            </a:r>
            <a:r>
              <a:rPr sz="3400" spc="20" dirty="0" smtClean="0">
                <a:latin typeface="Calibri"/>
                <a:cs typeface="Calibri"/>
              </a:rPr>
              <a:t>PO </a:t>
            </a:r>
            <a:r>
              <a:rPr lang="pl-PL" sz="3400" spc="10" dirty="0" smtClean="0">
                <a:latin typeface="Calibri"/>
                <a:cs typeface="Calibri"/>
              </a:rPr>
              <a:t>po południu</a:t>
            </a:r>
            <a:endParaRPr sz="3400" dirty="0">
              <a:latin typeface="Calibri"/>
              <a:cs typeface="Calibri"/>
            </a:endParaRPr>
          </a:p>
          <a:p>
            <a:pPr marL="381000" indent="-368300">
              <a:lnSpc>
                <a:spcPct val="100000"/>
              </a:lnSpc>
              <a:spcBef>
                <a:spcPts val="919"/>
              </a:spcBef>
              <a:buFont typeface="Arial"/>
              <a:buChar char="•"/>
              <a:tabLst>
                <a:tab pos="380365" algn="l"/>
                <a:tab pos="381000" algn="l"/>
              </a:tabLst>
            </a:pPr>
            <a:r>
              <a:rPr sz="3400" spc="-340" dirty="0">
                <a:latin typeface="Calibri"/>
                <a:cs typeface="Calibri"/>
              </a:rPr>
              <a:t>3&gt;  </a:t>
            </a:r>
            <a:r>
              <a:rPr lang="pl-PL" sz="3400" spc="-340" dirty="0" smtClean="0">
                <a:latin typeface="Calibri"/>
                <a:cs typeface="Calibri"/>
              </a:rPr>
              <a:t>Receptury  </a:t>
            </a:r>
            <a:r>
              <a:rPr sz="3400" spc="-45" dirty="0" smtClean="0">
                <a:latin typeface="Calibri"/>
                <a:cs typeface="Calibri"/>
              </a:rPr>
              <a:t>Yang </a:t>
            </a:r>
            <a:r>
              <a:rPr sz="3400" dirty="0">
                <a:latin typeface="Calibri"/>
                <a:cs typeface="Calibri"/>
              </a:rPr>
              <a:t>Ming </a:t>
            </a:r>
            <a:r>
              <a:rPr lang="pl-PL" sz="3400" spc="5" dirty="0" smtClean="0">
                <a:latin typeface="Calibri"/>
                <a:cs typeface="Calibri"/>
              </a:rPr>
              <a:t>po każdym posiłku</a:t>
            </a:r>
            <a:endParaRPr sz="3400" dirty="0">
              <a:latin typeface="Calibri"/>
              <a:cs typeface="Calibri"/>
            </a:endParaRPr>
          </a:p>
          <a:p>
            <a:pPr marL="381000" marR="514984" indent="-368300">
              <a:lnSpc>
                <a:spcPct val="100499"/>
              </a:lnSpc>
              <a:spcBef>
                <a:spcPts val="800"/>
              </a:spcBef>
              <a:buFont typeface="Arial"/>
              <a:buChar char="•"/>
              <a:tabLst>
                <a:tab pos="380365" algn="l"/>
                <a:tab pos="381000" algn="l"/>
              </a:tabLst>
            </a:pPr>
            <a:r>
              <a:rPr sz="3400" spc="-340" dirty="0">
                <a:latin typeface="Calibri"/>
                <a:cs typeface="Calibri"/>
              </a:rPr>
              <a:t>4&gt; </a:t>
            </a:r>
            <a:r>
              <a:rPr lang="pl-PL" sz="3400" dirty="0" smtClean="0">
                <a:latin typeface="Calibri"/>
                <a:cs typeface="Calibri"/>
              </a:rPr>
              <a:t>Specyficzne receptury </a:t>
            </a:r>
            <a:r>
              <a:rPr sz="3400" dirty="0" smtClean="0">
                <a:latin typeface="Calibri"/>
                <a:cs typeface="Calibri"/>
              </a:rPr>
              <a:t> </a:t>
            </a:r>
            <a:r>
              <a:rPr sz="3400" spc="5" dirty="0">
                <a:latin typeface="Calibri"/>
                <a:cs typeface="Calibri"/>
              </a:rPr>
              <a:t>Zhong </a:t>
            </a:r>
            <a:r>
              <a:rPr sz="3400" spc="-5" dirty="0">
                <a:latin typeface="Calibri"/>
                <a:cs typeface="Calibri"/>
              </a:rPr>
              <a:t>Liu </a:t>
            </a:r>
            <a:r>
              <a:rPr lang="pl-PL" sz="3400" spc="5" dirty="0" smtClean="0">
                <a:latin typeface="Calibri"/>
                <a:cs typeface="Calibri"/>
              </a:rPr>
              <a:t>przed każdym posiłkiem</a:t>
            </a:r>
            <a:endParaRPr sz="3400" dirty="0">
              <a:latin typeface="Calibri"/>
              <a:cs typeface="Calibri"/>
            </a:endParaRPr>
          </a:p>
          <a:p>
            <a:pPr marL="381000" indent="-368300">
              <a:lnSpc>
                <a:spcPct val="100000"/>
              </a:lnSpc>
              <a:spcBef>
                <a:spcPts val="819"/>
              </a:spcBef>
              <a:buFont typeface="Arial"/>
              <a:buChar char="•"/>
              <a:tabLst>
                <a:tab pos="380365" algn="l"/>
                <a:tab pos="381000" algn="l"/>
                <a:tab pos="2856865" algn="l"/>
              </a:tabLst>
            </a:pPr>
            <a:r>
              <a:rPr sz="3400" spc="-340" dirty="0">
                <a:latin typeface="Calibri"/>
                <a:cs typeface="Calibri"/>
              </a:rPr>
              <a:t>5&gt; </a:t>
            </a:r>
            <a:r>
              <a:rPr sz="3400" spc="-335" dirty="0">
                <a:latin typeface="Calibri"/>
                <a:cs typeface="Calibri"/>
              </a:rPr>
              <a:t> </a:t>
            </a:r>
            <a:r>
              <a:rPr lang="pl-PL" sz="3400" spc="-10" dirty="0" smtClean="0">
                <a:latin typeface="Calibri"/>
                <a:cs typeface="Calibri"/>
              </a:rPr>
              <a:t>Procesy rozpraszania rano</a:t>
            </a:r>
            <a:endParaRPr sz="3400" dirty="0">
              <a:latin typeface="Calibri"/>
              <a:cs typeface="Calibri"/>
            </a:endParaRPr>
          </a:p>
          <a:p>
            <a:pPr marL="381000" indent="-368300">
              <a:lnSpc>
                <a:spcPct val="100000"/>
              </a:lnSpc>
              <a:spcBef>
                <a:spcPts val="919"/>
              </a:spcBef>
              <a:buFont typeface="Arial"/>
              <a:buChar char="•"/>
              <a:tabLst>
                <a:tab pos="380365" algn="l"/>
                <a:tab pos="381000" algn="l"/>
              </a:tabLst>
            </a:pPr>
            <a:r>
              <a:rPr sz="3400" spc="-340" dirty="0">
                <a:latin typeface="Calibri"/>
                <a:cs typeface="Calibri"/>
              </a:rPr>
              <a:t>6&gt;  </a:t>
            </a:r>
            <a:r>
              <a:rPr lang="pl-PL" sz="3400" spc="-30" dirty="0" smtClean="0">
                <a:latin typeface="Calibri"/>
                <a:cs typeface="Calibri"/>
              </a:rPr>
              <a:t>Wzmacnianie jest lepsze po południu</a:t>
            </a:r>
            <a:endParaRPr sz="3400" dirty="0">
              <a:latin typeface="Calibri"/>
              <a:cs typeface="Calibri"/>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00400" y="1402295"/>
            <a:ext cx="4114800" cy="547582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081989" y="357225"/>
            <a:ext cx="8529421" cy="720710"/>
          </a:xfrm>
          <a:prstGeom prst="rect">
            <a:avLst/>
          </a:prstGeom>
        </p:spPr>
        <p:txBody>
          <a:bodyPr vert="horz" wrap="square" lIns="0" tIns="58420" rIns="0" bIns="0" rtlCol="0">
            <a:spAutoFit/>
          </a:bodyPr>
          <a:lstStyle/>
          <a:p>
            <a:pPr marL="927100">
              <a:lnSpc>
                <a:spcPct val="100000"/>
              </a:lnSpc>
            </a:pPr>
            <a:r>
              <a:rPr lang="pl-PL" spc="-15" dirty="0" smtClean="0"/>
              <a:t>Dziękuję za waszą uwagę</a:t>
            </a:r>
            <a:endParaRPr spc="-10" dirty="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375"/>
              </a:lnSpc>
            </a:pPr>
            <a:fld id="{81D60167-4931-47E6-BA6A-407CBD079E47}" type="slidenum">
              <a:rPr spc="-5" dirty="0"/>
              <a:t>161</a:t>
            </a:fld>
            <a:endParaRPr spc="-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17</a:t>
            </a:fld>
            <a:endParaRPr spc="-5"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622300" marR="5080" indent="-609600">
              <a:lnSpc>
                <a:spcPts val="5100"/>
              </a:lnSpc>
            </a:pPr>
            <a:r>
              <a:rPr lang="pl-PL" spc="-35" dirty="0"/>
              <a:t>Poprawa </a:t>
            </a:r>
            <a:r>
              <a:rPr lang="pl-PL" spc="-35" dirty="0" smtClean="0"/>
              <a:t>synchronizacji </a:t>
            </a:r>
            <a:r>
              <a:rPr lang="pl-PL" spc="-35" dirty="0"/>
              <a:t>PO, </a:t>
            </a:r>
            <a:r>
              <a:rPr lang="pl-PL" spc="-5" dirty="0"/>
              <a:t>jasności </a:t>
            </a:r>
            <a:r>
              <a:rPr lang="pl-PL" spc="-5" dirty="0" err="1"/>
              <a:t>Shen</a:t>
            </a:r>
            <a:r>
              <a:rPr lang="pl-PL" spc="-5" dirty="0"/>
              <a:t> </a:t>
            </a:r>
            <a:r>
              <a:rPr lang="pl-PL" spc="-15" dirty="0"/>
              <a:t>oraz stabilności </a:t>
            </a:r>
            <a:r>
              <a:rPr lang="pl-PL" spc="-10" dirty="0"/>
              <a:t>HUN</a:t>
            </a:r>
            <a:endParaRPr spc="-10" dirty="0"/>
          </a:p>
        </p:txBody>
      </p:sp>
      <p:sp>
        <p:nvSpPr>
          <p:cNvPr id="3" name="object 3"/>
          <p:cNvSpPr txBox="1">
            <a:spLocks noGrp="1"/>
          </p:cNvSpPr>
          <p:nvPr>
            <p:ph type="body" idx="1"/>
          </p:nvPr>
        </p:nvSpPr>
        <p:spPr>
          <a:xfrm>
            <a:off x="1003300" y="1724025"/>
            <a:ext cx="8626855" cy="5257850"/>
          </a:xfrm>
          <a:prstGeom prst="rect">
            <a:avLst/>
          </a:prstGeom>
        </p:spPr>
        <p:txBody>
          <a:bodyPr vert="horz" wrap="square" lIns="0" tIns="0" rIns="0" bIns="0" rtlCol="0">
            <a:spAutoFit/>
          </a:bodyPr>
          <a:lstStyle/>
          <a:p>
            <a:pPr marL="809625" marR="5080" indent="-304800">
              <a:lnSpc>
                <a:spcPct val="100000"/>
              </a:lnSpc>
              <a:buFont typeface="Arial"/>
              <a:buChar char="–"/>
              <a:tabLst>
                <a:tab pos="810260" algn="l"/>
              </a:tabLst>
            </a:pPr>
            <a:r>
              <a:rPr lang="pl-PL" b="1" i="0" spc="-5" dirty="0" smtClean="0">
                <a:latin typeface="Calibri"/>
                <a:cs typeface="Calibri"/>
              </a:rPr>
              <a:t>Odżywienie Yin przy użyciu muszli by zakorzenić </a:t>
            </a:r>
            <a:r>
              <a:rPr b="1" i="0" spc="15" dirty="0" smtClean="0">
                <a:latin typeface="Calibri"/>
                <a:cs typeface="Calibri"/>
              </a:rPr>
              <a:t>HUN</a:t>
            </a:r>
            <a:r>
              <a:rPr b="1" i="0" spc="15" dirty="0">
                <a:latin typeface="Calibri"/>
                <a:cs typeface="Calibri"/>
              </a:rPr>
              <a:t>:  </a:t>
            </a:r>
            <a:r>
              <a:rPr i="1" spc="-25" dirty="0"/>
              <a:t>margaritae </a:t>
            </a:r>
            <a:r>
              <a:rPr i="1" spc="-40" dirty="0"/>
              <a:t>conchae </a:t>
            </a:r>
            <a:r>
              <a:rPr i="1" dirty="0"/>
              <a:t>- </a:t>
            </a:r>
            <a:r>
              <a:rPr i="1" spc="-20" dirty="0"/>
              <a:t>zhen </a:t>
            </a:r>
            <a:r>
              <a:rPr i="1" spc="-10" dirty="0"/>
              <a:t>zhu mu, </a:t>
            </a:r>
            <a:r>
              <a:rPr i="1" spc="-25" dirty="0"/>
              <a:t>margaritae  </a:t>
            </a:r>
            <a:r>
              <a:rPr spc="-20" dirty="0"/>
              <a:t>perla </a:t>
            </a:r>
            <a:r>
              <a:rPr dirty="0"/>
              <a:t>- </a:t>
            </a:r>
            <a:r>
              <a:rPr spc="-20" dirty="0"/>
              <a:t>zhen zhu, haliothidis </a:t>
            </a:r>
            <a:r>
              <a:rPr spc="-40" dirty="0"/>
              <a:t>conchae </a:t>
            </a:r>
            <a:r>
              <a:rPr dirty="0"/>
              <a:t>- </a:t>
            </a:r>
            <a:r>
              <a:rPr spc="-5" dirty="0"/>
              <a:t>shi </a:t>
            </a:r>
            <a:r>
              <a:rPr spc="-25" dirty="0"/>
              <a:t>jue </a:t>
            </a:r>
            <a:r>
              <a:rPr spc="-15" dirty="0"/>
              <a:t>ming,  </a:t>
            </a:r>
            <a:r>
              <a:rPr spc="-20" dirty="0"/>
              <a:t>ostrae </a:t>
            </a:r>
            <a:r>
              <a:rPr spc="-40" dirty="0"/>
              <a:t>concha </a:t>
            </a:r>
            <a:r>
              <a:rPr dirty="0"/>
              <a:t>- </a:t>
            </a:r>
            <a:r>
              <a:rPr spc="10" dirty="0"/>
              <a:t>mu</a:t>
            </a:r>
            <a:r>
              <a:rPr spc="140" dirty="0"/>
              <a:t> </a:t>
            </a:r>
            <a:r>
              <a:rPr spc="10" dirty="0"/>
              <a:t>li</a:t>
            </a:r>
          </a:p>
          <a:p>
            <a:pPr marL="809625" indent="-304800">
              <a:lnSpc>
                <a:spcPct val="100000"/>
              </a:lnSpc>
              <a:spcBef>
                <a:spcPts val="700"/>
              </a:spcBef>
              <a:buFont typeface="Arial"/>
              <a:buChar char="–"/>
              <a:tabLst>
                <a:tab pos="810260" algn="l"/>
              </a:tabLst>
            </a:pPr>
            <a:r>
              <a:rPr lang="pl-PL" b="1" i="0" spc="-5" dirty="0" smtClean="0">
                <a:latin typeface="Calibri"/>
                <a:cs typeface="Calibri"/>
              </a:rPr>
              <a:t>Odżywienie Yin przy użyciu kości by zakorzenić </a:t>
            </a:r>
            <a:r>
              <a:rPr b="1" i="0" spc="15" dirty="0" smtClean="0">
                <a:latin typeface="Calibri"/>
                <a:cs typeface="Calibri"/>
              </a:rPr>
              <a:t>HUN</a:t>
            </a:r>
            <a:r>
              <a:rPr b="1" i="0" spc="15" dirty="0">
                <a:latin typeface="Calibri"/>
                <a:cs typeface="Calibri"/>
              </a:rPr>
              <a:t>;</a:t>
            </a:r>
          </a:p>
          <a:p>
            <a:pPr marL="808990">
              <a:lnSpc>
                <a:spcPct val="100000"/>
              </a:lnSpc>
            </a:pPr>
            <a:r>
              <a:rPr i="1" spc="-35" dirty="0"/>
              <a:t>draconis </a:t>
            </a:r>
            <a:r>
              <a:rPr i="1" spc="-20" dirty="0"/>
              <a:t>os </a:t>
            </a:r>
            <a:r>
              <a:rPr i="1" dirty="0"/>
              <a:t>- </a:t>
            </a:r>
            <a:r>
              <a:rPr i="1" spc="-20" dirty="0"/>
              <a:t>long </a:t>
            </a:r>
            <a:r>
              <a:rPr i="1" spc="-30" dirty="0"/>
              <a:t>gu, </a:t>
            </a:r>
            <a:r>
              <a:rPr i="1" spc="-35" dirty="0"/>
              <a:t>dens draconis </a:t>
            </a:r>
            <a:r>
              <a:rPr i="1" dirty="0"/>
              <a:t>- </a:t>
            </a:r>
            <a:r>
              <a:rPr i="1" spc="-20" dirty="0"/>
              <a:t>long </a:t>
            </a:r>
            <a:r>
              <a:rPr i="1" spc="150" dirty="0"/>
              <a:t> </a:t>
            </a:r>
            <a:r>
              <a:rPr i="1" spc="-35" dirty="0"/>
              <a:t>chi</a:t>
            </a:r>
          </a:p>
          <a:p>
            <a:pPr marL="809625" marR="69215" indent="-304800">
              <a:lnSpc>
                <a:spcPct val="100000"/>
              </a:lnSpc>
              <a:spcBef>
                <a:spcPts val="700"/>
              </a:spcBef>
              <a:buFont typeface="Arial"/>
              <a:buChar char="–"/>
              <a:tabLst>
                <a:tab pos="810260" algn="l"/>
              </a:tabLst>
            </a:pPr>
            <a:r>
              <a:rPr lang="pl-PL" b="1" i="0" spc="-5" dirty="0" smtClean="0">
                <a:latin typeface="Calibri"/>
                <a:cs typeface="Calibri"/>
              </a:rPr>
              <a:t>Odżywienie Yin minerałami i metalami by zakorzenić </a:t>
            </a:r>
            <a:r>
              <a:rPr b="1" i="0" spc="15" dirty="0" smtClean="0">
                <a:latin typeface="Calibri"/>
                <a:cs typeface="Calibri"/>
              </a:rPr>
              <a:t>HUN</a:t>
            </a:r>
            <a:r>
              <a:rPr i="0" spc="15" dirty="0">
                <a:latin typeface="Calibri"/>
                <a:cs typeface="Calibri"/>
              </a:rPr>
              <a:t>: </a:t>
            </a:r>
            <a:r>
              <a:rPr i="1" spc="-20" dirty="0"/>
              <a:t>magnetitum/loadstone- </a:t>
            </a:r>
            <a:r>
              <a:rPr i="1" spc="-25" dirty="0"/>
              <a:t>ci </a:t>
            </a:r>
            <a:r>
              <a:rPr i="1" spc="-5" dirty="0"/>
              <a:t>shi, </a:t>
            </a:r>
            <a:r>
              <a:rPr i="1" spc="-25" dirty="0"/>
              <a:t>ferri  </a:t>
            </a:r>
            <a:r>
              <a:rPr spc="-15" dirty="0"/>
              <a:t>frustra </a:t>
            </a:r>
            <a:r>
              <a:rPr dirty="0"/>
              <a:t>- </a:t>
            </a:r>
            <a:r>
              <a:rPr spc="-20" dirty="0"/>
              <a:t>sheng </a:t>
            </a:r>
            <a:r>
              <a:rPr dirty="0"/>
              <a:t>tie </a:t>
            </a:r>
            <a:r>
              <a:rPr spc="5" dirty="0"/>
              <a:t>lo </a:t>
            </a:r>
            <a:r>
              <a:rPr dirty="0"/>
              <a:t>, </a:t>
            </a:r>
            <a:r>
              <a:rPr spc="-20" dirty="0"/>
              <a:t>haematitum </a:t>
            </a:r>
            <a:r>
              <a:rPr dirty="0"/>
              <a:t>- </a:t>
            </a:r>
            <a:r>
              <a:rPr spc="-30" dirty="0"/>
              <a:t>dai </a:t>
            </a:r>
            <a:r>
              <a:rPr spc="-10" dirty="0"/>
              <a:t>zhe</a:t>
            </a:r>
            <a:r>
              <a:rPr spc="245" dirty="0"/>
              <a:t> </a:t>
            </a:r>
            <a:r>
              <a:rPr spc="-5" dirty="0"/>
              <a:t>shi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18</a:t>
            </a:fld>
            <a:endParaRPr spc="-5"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622300" marR="5080" indent="-609600">
              <a:lnSpc>
                <a:spcPts val="5100"/>
              </a:lnSpc>
            </a:pPr>
            <a:r>
              <a:rPr lang="pl-PL" spc="-35" dirty="0"/>
              <a:t>Poprawa </a:t>
            </a:r>
            <a:r>
              <a:rPr lang="pl-PL" spc="-35" dirty="0" smtClean="0"/>
              <a:t>synchronizacji </a:t>
            </a:r>
            <a:r>
              <a:rPr lang="pl-PL" spc="-35" dirty="0"/>
              <a:t>PO, </a:t>
            </a:r>
            <a:r>
              <a:rPr lang="pl-PL" spc="-5" dirty="0"/>
              <a:t>jasności </a:t>
            </a:r>
            <a:r>
              <a:rPr lang="pl-PL" spc="-5" dirty="0" err="1"/>
              <a:t>Shen</a:t>
            </a:r>
            <a:r>
              <a:rPr lang="pl-PL" spc="-5" dirty="0"/>
              <a:t> </a:t>
            </a:r>
            <a:r>
              <a:rPr lang="pl-PL" spc="-15" dirty="0"/>
              <a:t>oraz stabilności </a:t>
            </a:r>
            <a:r>
              <a:rPr lang="pl-PL" spc="-10" dirty="0"/>
              <a:t>HUN</a:t>
            </a:r>
            <a:endParaRPr spc="-10" dirty="0"/>
          </a:p>
        </p:txBody>
      </p:sp>
      <p:sp>
        <p:nvSpPr>
          <p:cNvPr id="3" name="object 3"/>
          <p:cNvSpPr txBox="1">
            <a:spLocks noGrp="1"/>
          </p:cNvSpPr>
          <p:nvPr>
            <p:ph type="body" idx="1"/>
          </p:nvPr>
        </p:nvSpPr>
        <p:spPr>
          <a:xfrm>
            <a:off x="1033272" y="1848523"/>
            <a:ext cx="8626855" cy="3231654"/>
          </a:xfrm>
          <a:prstGeom prst="rect">
            <a:avLst/>
          </a:prstGeom>
        </p:spPr>
        <p:txBody>
          <a:bodyPr vert="horz" wrap="square" lIns="0" tIns="0" rIns="0" bIns="0" rtlCol="0">
            <a:spAutoFit/>
          </a:bodyPr>
          <a:lstStyle/>
          <a:p>
            <a:pPr marL="808990" marR="5080" indent="-304800">
              <a:lnSpc>
                <a:spcPct val="100000"/>
              </a:lnSpc>
            </a:pPr>
            <a:r>
              <a:rPr i="0" dirty="0">
                <a:latin typeface="Arial"/>
                <a:cs typeface="Arial"/>
              </a:rPr>
              <a:t>– </a:t>
            </a:r>
            <a:r>
              <a:rPr lang="pl-PL" b="1" i="0" spc="-5" dirty="0" smtClean="0">
                <a:latin typeface="Calibri"/>
                <a:cs typeface="Calibri"/>
              </a:rPr>
              <a:t>Użycie produktów odzwierzęcych by otworzyć </a:t>
            </a:r>
            <a:r>
              <a:rPr b="1" i="0" spc="-10" dirty="0" smtClean="0">
                <a:latin typeface="Calibri"/>
                <a:cs typeface="Calibri"/>
              </a:rPr>
              <a:t>LUO </a:t>
            </a:r>
            <a:r>
              <a:rPr b="1" i="0" spc="-15" dirty="0">
                <a:latin typeface="Calibri"/>
                <a:cs typeface="Calibri"/>
              </a:rPr>
              <a:t>MAI </a:t>
            </a:r>
            <a:r>
              <a:rPr lang="pl-PL" b="1" i="0" spc="-15" dirty="0" smtClean="0">
                <a:latin typeface="Calibri"/>
                <a:cs typeface="Calibri"/>
              </a:rPr>
              <a:t>, zapobiegać nagromadzeniu zastoju Krwi i Śluzu, blokującemu przepływ </a:t>
            </a:r>
            <a:r>
              <a:rPr b="1" i="0" spc="10" dirty="0" smtClean="0">
                <a:latin typeface="Calibri"/>
                <a:cs typeface="Calibri"/>
              </a:rPr>
              <a:t>QI</a:t>
            </a:r>
            <a:r>
              <a:rPr b="1" i="0" spc="10" dirty="0">
                <a:latin typeface="Calibri"/>
                <a:cs typeface="Calibri"/>
              </a:rPr>
              <a:t>: </a:t>
            </a:r>
            <a:endParaRPr lang="pl-PL" b="1" i="0" spc="10" dirty="0" smtClean="0">
              <a:latin typeface="Calibri"/>
              <a:cs typeface="Calibri"/>
            </a:endParaRPr>
          </a:p>
          <a:p>
            <a:pPr marL="808990" marR="5080" indent="-304800">
              <a:lnSpc>
                <a:spcPct val="100000"/>
              </a:lnSpc>
            </a:pPr>
            <a:r>
              <a:rPr i="1" spc="-45" dirty="0" err="1" smtClean="0"/>
              <a:t>zaocys</a:t>
            </a:r>
            <a:r>
              <a:rPr i="1" spc="-45" dirty="0" smtClean="0"/>
              <a:t> </a:t>
            </a:r>
            <a:r>
              <a:rPr i="1" dirty="0"/>
              <a:t>- </a:t>
            </a:r>
            <a:r>
              <a:rPr i="1" spc="-25" dirty="0"/>
              <a:t>wu </a:t>
            </a:r>
            <a:r>
              <a:rPr i="1" spc="-15" dirty="0"/>
              <a:t>shao she, </a:t>
            </a:r>
            <a:r>
              <a:rPr i="1" spc="-20" dirty="0"/>
              <a:t>agkistrodon </a:t>
            </a:r>
            <a:r>
              <a:rPr i="1" dirty="0"/>
              <a:t>- </a:t>
            </a:r>
            <a:r>
              <a:rPr i="1" spc="-45" dirty="0"/>
              <a:t>bai  </a:t>
            </a:r>
            <a:r>
              <a:rPr spc="-30" dirty="0"/>
              <a:t>hua </a:t>
            </a:r>
            <a:r>
              <a:rPr spc="-15" dirty="0"/>
              <a:t>she, </a:t>
            </a:r>
            <a:r>
              <a:rPr spc="-20" dirty="0"/>
              <a:t>serpentis </a:t>
            </a:r>
            <a:r>
              <a:rPr spc="-25" dirty="0"/>
              <a:t>periostracum </a:t>
            </a:r>
            <a:r>
              <a:rPr dirty="0"/>
              <a:t>- </a:t>
            </a:r>
            <a:r>
              <a:rPr spc="-5" dirty="0"/>
              <a:t>she </a:t>
            </a:r>
            <a:r>
              <a:rPr spc="-20" dirty="0"/>
              <a:t>tui </a:t>
            </a:r>
            <a:r>
              <a:rPr dirty="0"/>
              <a:t>, </a:t>
            </a:r>
            <a:r>
              <a:rPr spc="-40" dirty="0"/>
              <a:t>buthus  </a:t>
            </a:r>
            <a:r>
              <a:rPr spc="-15" dirty="0"/>
              <a:t>marthensis </a:t>
            </a:r>
            <a:r>
              <a:rPr dirty="0"/>
              <a:t>- </a:t>
            </a:r>
            <a:r>
              <a:rPr spc="-35" dirty="0"/>
              <a:t>quan </a:t>
            </a:r>
            <a:r>
              <a:rPr dirty="0"/>
              <a:t>xie , </a:t>
            </a:r>
            <a:r>
              <a:rPr spc="-30" dirty="0"/>
              <a:t>scolopendra </a:t>
            </a:r>
            <a:r>
              <a:rPr dirty="0"/>
              <a:t>- </a:t>
            </a:r>
            <a:r>
              <a:rPr spc="-25" dirty="0"/>
              <a:t>wu </a:t>
            </a:r>
            <a:r>
              <a:rPr spc="-35" dirty="0"/>
              <a:t>gong </a:t>
            </a:r>
            <a:r>
              <a:rPr dirty="0"/>
              <a:t>,  </a:t>
            </a:r>
            <a:r>
              <a:rPr spc="-20" dirty="0"/>
              <a:t>lumbricus </a:t>
            </a:r>
            <a:r>
              <a:rPr dirty="0"/>
              <a:t>- </a:t>
            </a:r>
            <a:r>
              <a:rPr spc="-25" dirty="0"/>
              <a:t>di</a:t>
            </a:r>
            <a:r>
              <a:rPr spc="120" dirty="0"/>
              <a:t> </a:t>
            </a:r>
            <a:r>
              <a:rPr spc="-20" dirty="0"/>
              <a:t>long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41500" y="276225"/>
            <a:ext cx="8529421" cy="1624226"/>
          </a:xfrm>
          <a:prstGeom prst="rect">
            <a:avLst/>
          </a:prstGeom>
        </p:spPr>
        <p:txBody>
          <a:bodyPr vert="horz" wrap="square" lIns="0" tIns="297878" rIns="0" bIns="0" rtlCol="0">
            <a:spAutoFit/>
          </a:bodyPr>
          <a:lstStyle/>
          <a:p>
            <a:pPr marL="152400">
              <a:lnSpc>
                <a:spcPct val="100000"/>
              </a:lnSpc>
            </a:pPr>
            <a:r>
              <a:rPr lang="pl-PL" spc="-5" dirty="0" smtClean="0"/>
              <a:t>Insekty dla wzmocnienia synchronizacji  </a:t>
            </a:r>
            <a:r>
              <a:rPr spc="10" dirty="0" smtClean="0"/>
              <a:t>PO</a:t>
            </a:r>
            <a:endParaRPr spc="10" dirty="0"/>
          </a:p>
        </p:txBody>
      </p:sp>
      <p:sp>
        <p:nvSpPr>
          <p:cNvPr id="3" name="object 3"/>
          <p:cNvSpPr txBox="1"/>
          <p:nvPr/>
        </p:nvSpPr>
        <p:spPr>
          <a:xfrm>
            <a:off x="1996351" y="2045182"/>
            <a:ext cx="2225675" cy="628015"/>
          </a:xfrm>
          <a:prstGeom prst="rect">
            <a:avLst/>
          </a:prstGeom>
        </p:spPr>
        <p:txBody>
          <a:bodyPr vert="horz" wrap="square" lIns="0" tIns="0" rIns="0" bIns="0" rtlCol="0">
            <a:spAutoFit/>
          </a:bodyPr>
          <a:lstStyle/>
          <a:p>
            <a:pPr marL="444500" marR="5080" indent="-431800">
              <a:lnSpc>
                <a:spcPct val="100000"/>
              </a:lnSpc>
            </a:pPr>
            <a:r>
              <a:rPr sz="2000" b="1" spc="-5" dirty="0">
                <a:latin typeface="Calibri"/>
                <a:cs typeface="Calibri"/>
              </a:rPr>
              <a:t>bombyx </a:t>
            </a:r>
            <a:r>
              <a:rPr sz="2000" b="1" dirty="0">
                <a:latin typeface="Calibri"/>
                <a:cs typeface="Calibri"/>
              </a:rPr>
              <a:t>batryticatus  </a:t>
            </a:r>
            <a:r>
              <a:rPr sz="2000" b="1" spc="10" dirty="0">
                <a:latin typeface="Calibri"/>
                <a:cs typeface="Calibri"/>
              </a:rPr>
              <a:t>bai </a:t>
            </a:r>
            <a:r>
              <a:rPr sz="2000" b="1" dirty="0">
                <a:latin typeface="Calibri"/>
                <a:cs typeface="Calibri"/>
              </a:rPr>
              <a:t>jiang</a:t>
            </a:r>
            <a:r>
              <a:rPr sz="2000" b="1" spc="-20" dirty="0">
                <a:latin typeface="Calibri"/>
                <a:cs typeface="Calibri"/>
              </a:rPr>
              <a:t> </a:t>
            </a:r>
            <a:r>
              <a:rPr sz="2000" b="1" spc="-15" dirty="0">
                <a:latin typeface="Calibri"/>
                <a:cs typeface="Calibri"/>
              </a:rPr>
              <a:t>can</a:t>
            </a:r>
            <a:endParaRPr sz="2000">
              <a:latin typeface="Calibri"/>
              <a:cs typeface="Calibri"/>
            </a:endParaRPr>
          </a:p>
        </p:txBody>
      </p:sp>
      <p:sp>
        <p:nvSpPr>
          <p:cNvPr id="4" name="object 4"/>
          <p:cNvSpPr/>
          <p:nvPr/>
        </p:nvSpPr>
        <p:spPr>
          <a:xfrm>
            <a:off x="939800" y="3095332"/>
            <a:ext cx="4318000" cy="3461343"/>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431089" y="2045182"/>
            <a:ext cx="2299970" cy="628015"/>
          </a:xfrm>
          <a:prstGeom prst="rect">
            <a:avLst/>
          </a:prstGeom>
        </p:spPr>
        <p:txBody>
          <a:bodyPr vert="horz" wrap="square" lIns="0" tIns="0" rIns="0" bIns="0" rtlCol="0">
            <a:spAutoFit/>
          </a:bodyPr>
          <a:lstStyle/>
          <a:p>
            <a:pPr marL="711200" marR="5080" indent="-698500">
              <a:lnSpc>
                <a:spcPct val="100000"/>
              </a:lnSpc>
            </a:pPr>
            <a:r>
              <a:rPr sz="2000" b="1" dirty="0">
                <a:latin typeface="Calibri"/>
                <a:cs typeface="Calibri"/>
              </a:rPr>
              <a:t>periostracum </a:t>
            </a:r>
            <a:r>
              <a:rPr sz="2000" b="1" spc="-5" dirty="0">
                <a:latin typeface="Calibri"/>
                <a:cs typeface="Calibri"/>
              </a:rPr>
              <a:t>cicadae  chan </a:t>
            </a:r>
            <a:r>
              <a:rPr sz="2000" b="1" spc="5" dirty="0">
                <a:latin typeface="Calibri"/>
                <a:cs typeface="Calibri"/>
              </a:rPr>
              <a:t>tui</a:t>
            </a:r>
            <a:endParaRPr sz="2000">
              <a:latin typeface="Calibri"/>
              <a:cs typeface="Calibri"/>
            </a:endParaRPr>
          </a:p>
        </p:txBody>
      </p:sp>
      <p:sp>
        <p:nvSpPr>
          <p:cNvPr id="6" name="object 6"/>
          <p:cNvSpPr/>
          <p:nvPr/>
        </p:nvSpPr>
        <p:spPr>
          <a:xfrm>
            <a:off x="5422900" y="3741483"/>
            <a:ext cx="4318000" cy="2169058"/>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4"/>
              </a:rPr>
              <a:t>www.diolosa.com</a:t>
            </a:r>
            <a:r>
              <a:rPr spc="-35" dirty="0"/>
              <a:t> </a:t>
            </a:r>
            <a:r>
              <a:rPr spc="-20" dirty="0">
                <a:hlinkClick r:id="rId4"/>
              </a:rPr>
              <a:t>www.diolosa.com</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19</a:t>
            </a:fld>
            <a:endParaRPr spc="-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03200">
              <a:lnSpc>
                <a:spcPts val="1375"/>
              </a:lnSpc>
            </a:pPr>
            <a:fld id="{81D60167-4931-47E6-BA6A-407CBD079E47}" type="slidenum">
              <a:rPr spc="-5" dirty="0"/>
              <a:t>2</a:t>
            </a:fld>
            <a:endParaRPr spc="-5" dirty="0"/>
          </a:p>
        </p:txBody>
      </p:sp>
      <p:sp>
        <p:nvSpPr>
          <p:cNvPr id="2" name="object 2"/>
          <p:cNvSpPr txBox="1">
            <a:spLocks noGrp="1"/>
          </p:cNvSpPr>
          <p:nvPr>
            <p:ph type="title"/>
          </p:nvPr>
        </p:nvSpPr>
        <p:spPr>
          <a:xfrm>
            <a:off x="1592808" y="2507960"/>
            <a:ext cx="7488555" cy="2169825"/>
          </a:xfrm>
          <a:prstGeom prst="rect">
            <a:avLst/>
          </a:prstGeom>
        </p:spPr>
        <p:txBody>
          <a:bodyPr vert="horz" wrap="square" lIns="0" tIns="0" rIns="0" bIns="0" rtlCol="0">
            <a:spAutoFit/>
          </a:bodyPr>
          <a:lstStyle/>
          <a:p>
            <a:pPr marL="12700" marR="5080" algn="ctr">
              <a:lnSpc>
                <a:spcPct val="100200"/>
              </a:lnSpc>
            </a:pPr>
            <a:r>
              <a:rPr sz="4700" spc="-295" dirty="0" smtClean="0"/>
              <a:t>„</a:t>
            </a:r>
            <a:r>
              <a:rPr lang="pl-PL" sz="4700" spc="-295" dirty="0"/>
              <a:t>L</a:t>
            </a:r>
            <a:r>
              <a:rPr lang="pl-PL" sz="4700" spc="-295" dirty="0" smtClean="0"/>
              <a:t>eczyć chorobę </a:t>
            </a:r>
            <a:r>
              <a:rPr sz="4700" spc="-5" dirty="0" smtClean="0"/>
              <a:t>(</a:t>
            </a:r>
            <a:r>
              <a:rPr lang="pl-PL" sz="4700" spc="-5" dirty="0" smtClean="0"/>
              <a:t>gałęzie</a:t>
            </a:r>
            <a:r>
              <a:rPr sz="4700" spc="-5" dirty="0" smtClean="0"/>
              <a:t>)  </a:t>
            </a:r>
            <a:r>
              <a:rPr lang="pl-PL" sz="4700" spc="-5" dirty="0" smtClean="0"/>
              <a:t>bez znajomości przyczyn </a:t>
            </a:r>
            <a:r>
              <a:rPr sz="4700" spc="-25" dirty="0" smtClean="0"/>
              <a:t>(</a:t>
            </a:r>
            <a:r>
              <a:rPr lang="pl-PL" sz="4700" spc="-25" dirty="0" smtClean="0"/>
              <a:t>korzeni</a:t>
            </a:r>
            <a:r>
              <a:rPr sz="4700" spc="-25" dirty="0" smtClean="0"/>
              <a:t>) </a:t>
            </a:r>
            <a:r>
              <a:rPr lang="pl-PL" sz="4700" spc="20" dirty="0" smtClean="0"/>
              <a:t>jest bezcelowe</a:t>
            </a:r>
            <a:r>
              <a:rPr sz="4700" spc="15" dirty="0" smtClean="0"/>
              <a:t>“</a:t>
            </a:r>
            <a:endParaRPr sz="4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8529421" cy="1226343"/>
          </a:xfrm>
          <a:prstGeom prst="rect">
            <a:avLst/>
          </a:prstGeom>
        </p:spPr>
        <p:txBody>
          <a:bodyPr vert="horz" wrap="square" lIns="0" tIns="44686" rIns="0" bIns="0" rtlCol="0">
            <a:spAutoFit/>
          </a:bodyPr>
          <a:lstStyle/>
          <a:p>
            <a:pPr marL="622300" marR="5080" indent="-279400">
              <a:lnSpc>
                <a:spcPct val="100899"/>
              </a:lnSpc>
            </a:pPr>
            <a:r>
              <a:rPr lang="pl-PL" sz="3800" spc="-20" dirty="0" smtClean="0"/>
              <a:t>Pajęczaki i węże dla otwarcia </a:t>
            </a:r>
            <a:r>
              <a:rPr sz="3800" spc="-35" dirty="0" smtClean="0"/>
              <a:t>LUO  </a:t>
            </a:r>
            <a:r>
              <a:rPr sz="3800" spc="-10" dirty="0"/>
              <a:t>MAI </a:t>
            </a:r>
            <a:r>
              <a:rPr lang="pl-PL" sz="3800" spc="-10" dirty="0" smtClean="0"/>
              <a:t>oraz promowania synchronizacji </a:t>
            </a:r>
            <a:r>
              <a:rPr sz="3800" spc="-25" dirty="0" smtClean="0"/>
              <a:t>PO</a:t>
            </a:r>
            <a:endParaRPr sz="3800" dirty="0"/>
          </a:p>
        </p:txBody>
      </p:sp>
      <p:sp>
        <p:nvSpPr>
          <p:cNvPr id="3" name="object 3"/>
          <p:cNvSpPr txBox="1"/>
          <p:nvPr/>
        </p:nvSpPr>
        <p:spPr>
          <a:xfrm>
            <a:off x="1691551" y="2249500"/>
            <a:ext cx="2833370" cy="415925"/>
          </a:xfrm>
          <a:prstGeom prst="rect">
            <a:avLst/>
          </a:prstGeom>
        </p:spPr>
        <p:txBody>
          <a:bodyPr vert="horz" wrap="square" lIns="0" tIns="0" rIns="0" bIns="0" rtlCol="0">
            <a:spAutoFit/>
          </a:bodyPr>
          <a:lstStyle/>
          <a:p>
            <a:pPr marL="12700">
              <a:lnSpc>
                <a:spcPct val="100000"/>
              </a:lnSpc>
            </a:pPr>
            <a:r>
              <a:rPr sz="2600" b="1" spc="-10" dirty="0">
                <a:latin typeface="Calibri"/>
                <a:cs typeface="Calibri"/>
              </a:rPr>
              <a:t>zaocys </a:t>
            </a:r>
            <a:r>
              <a:rPr sz="2600" b="1" spc="-495" dirty="0">
                <a:latin typeface="Calibri"/>
                <a:cs typeface="Calibri"/>
              </a:rPr>
              <a:t>T      </a:t>
            </a:r>
            <a:r>
              <a:rPr sz="2600" b="1" spc="-20" dirty="0">
                <a:latin typeface="Calibri"/>
                <a:cs typeface="Calibri"/>
              </a:rPr>
              <a:t>wu </a:t>
            </a:r>
            <a:r>
              <a:rPr sz="2600" b="1" spc="-5" dirty="0">
                <a:latin typeface="Calibri"/>
                <a:cs typeface="Calibri"/>
              </a:rPr>
              <a:t>shao</a:t>
            </a:r>
            <a:r>
              <a:rPr sz="2600" b="1" spc="-200" dirty="0">
                <a:latin typeface="Calibri"/>
                <a:cs typeface="Calibri"/>
              </a:rPr>
              <a:t> </a:t>
            </a:r>
            <a:r>
              <a:rPr sz="2600" b="1" spc="-15" dirty="0">
                <a:latin typeface="Calibri"/>
                <a:cs typeface="Calibri"/>
              </a:rPr>
              <a:t>she</a:t>
            </a:r>
            <a:endParaRPr sz="2600">
              <a:latin typeface="Calibri"/>
              <a:cs typeface="Calibri"/>
            </a:endParaRPr>
          </a:p>
        </p:txBody>
      </p:sp>
      <p:sp>
        <p:nvSpPr>
          <p:cNvPr id="4" name="object 4"/>
          <p:cNvSpPr txBox="1"/>
          <p:nvPr/>
        </p:nvSpPr>
        <p:spPr>
          <a:xfrm>
            <a:off x="5605614" y="2249500"/>
            <a:ext cx="3950970" cy="415925"/>
          </a:xfrm>
          <a:prstGeom prst="rect">
            <a:avLst/>
          </a:prstGeom>
        </p:spPr>
        <p:txBody>
          <a:bodyPr vert="horz" wrap="square" lIns="0" tIns="0" rIns="0" bIns="0" rtlCol="0">
            <a:spAutoFit/>
          </a:bodyPr>
          <a:lstStyle/>
          <a:p>
            <a:pPr marL="12700">
              <a:lnSpc>
                <a:spcPct val="100000"/>
              </a:lnSpc>
            </a:pPr>
            <a:r>
              <a:rPr sz="2600" b="1" spc="-5" dirty="0">
                <a:latin typeface="Calibri"/>
                <a:cs typeface="Calibri"/>
              </a:rPr>
              <a:t>buthus </a:t>
            </a:r>
            <a:r>
              <a:rPr sz="2600" b="1" spc="-15" dirty="0">
                <a:latin typeface="Calibri"/>
                <a:cs typeface="Calibri"/>
              </a:rPr>
              <a:t>marthensis </a:t>
            </a:r>
            <a:r>
              <a:rPr sz="2600" b="1" spc="-495" dirty="0">
                <a:latin typeface="Calibri"/>
                <a:cs typeface="Calibri"/>
              </a:rPr>
              <a:t>T     </a:t>
            </a:r>
            <a:r>
              <a:rPr sz="2600" b="1" dirty="0">
                <a:latin typeface="Calibri"/>
                <a:cs typeface="Calibri"/>
              </a:rPr>
              <a:t>quan</a:t>
            </a:r>
            <a:r>
              <a:rPr sz="2600" b="1" spc="-190" dirty="0">
                <a:latin typeface="Calibri"/>
                <a:cs typeface="Calibri"/>
              </a:rPr>
              <a:t> </a:t>
            </a:r>
            <a:r>
              <a:rPr sz="2600" b="1" spc="-15" dirty="0">
                <a:latin typeface="Calibri"/>
                <a:cs typeface="Calibri"/>
              </a:rPr>
              <a:t>xie</a:t>
            </a:r>
            <a:endParaRPr sz="2600">
              <a:latin typeface="Calibri"/>
              <a:cs typeface="Calibri"/>
            </a:endParaRPr>
          </a:p>
        </p:txBody>
      </p:sp>
      <p:sp>
        <p:nvSpPr>
          <p:cNvPr id="5" name="object 5"/>
          <p:cNvSpPr/>
          <p:nvPr/>
        </p:nvSpPr>
        <p:spPr>
          <a:xfrm>
            <a:off x="939800" y="2705105"/>
            <a:ext cx="4318000" cy="36830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791200" y="2908300"/>
            <a:ext cx="3568700" cy="327660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4"/>
              </a:rPr>
              <a:t>www.diolosa.com</a:t>
            </a:r>
            <a:r>
              <a:rPr spc="-35" dirty="0"/>
              <a:t> </a:t>
            </a:r>
            <a:r>
              <a:rPr spc="-20" dirty="0">
                <a:hlinkClick r:id="rId4"/>
              </a:rPr>
              <a:t>www.diolosa.com</a:t>
            </a:r>
          </a:p>
        </p:txBody>
      </p:sp>
      <p:sp>
        <p:nvSpPr>
          <p:cNvPr id="8" name="object 8"/>
          <p:cNvSpPr txBox="1"/>
          <p:nvPr/>
        </p:nvSpPr>
        <p:spPr>
          <a:xfrm>
            <a:off x="9446348" y="7017467"/>
            <a:ext cx="203835" cy="191135"/>
          </a:xfrm>
          <a:prstGeom prst="rect">
            <a:avLst/>
          </a:prstGeom>
        </p:spPr>
        <p:txBody>
          <a:bodyPr vert="horz" wrap="square" lIns="0" tIns="0" rIns="0" bIns="0" rtlCol="0">
            <a:spAutoFit/>
          </a:bodyPr>
          <a:lstStyle/>
          <a:p>
            <a:pPr marL="12700">
              <a:lnSpc>
                <a:spcPts val="1375"/>
              </a:lnSpc>
            </a:pPr>
            <a:r>
              <a:rPr sz="1300" spc="30" dirty="0">
                <a:solidFill>
                  <a:srgbClr val="898989"/>
                </a:solidFill>
                <a:latin typeface="Calibri"/>
                <a:cs typeface="Calibri"/>
              </a:rPr>
              <a:t>20</a:t>
            </a:r>
            <a:endParaRPr sz="130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8529421" cy="1308050"/>
          </a:xfrm>
          <a:prstGeom prst="rect">
            <a:avLst/>
          </a:prstGeom>
        </p:spPr>
        <p:txBody>
          <a:bodyPr vert="horz" wrap="square" lIns="0" tIns="0" rIns="0" bIns="0" rtlCol="0">
            <a:spAutoFit/>
          </a:bodyPr>
          <a:lstStyle/>
          <a:p>
            <a:pPr marL="1243965" marR="5080" indent="-685800">
              <a:lnSpc>
                <a:spcPts val="5100"/>
              </a:lnSpc>
            </a:pPr>
            <a:r>
              <a:rPr lang="pl-PL" spc="-5" dirty="0" smtClean="0"/>
              <a:t>Insekty dla otwarcia </a:t>
            </a:r>
            <a:r>
              <a:rPr spc="-45" dirty="0" smtClean="0"/>
              <a:t>LUO </a:t>
            </a:r>
            <a:r>
              <a:rPr spc="5" dirty="0"/>
              <a:t>MAI</a:t>
            </a:r>
            <a:r>
              <a:rPr spc="-400" dirty="0"/>
              <a:t> </a:t>
            </a:r>
            <a:r>
              <a:rPr lang="pl-PL" spc="-15" dirty="0" smtClean="0"/>
              <a:t>oraz wzmocnienia synchronizacji </a:t>
            </a:r>
            <a:r>
              <a:rPr spc="10" dirty="0" smtClean="0"/>
              <a:t>PO</a:t>
            </a:r>
            <a:endParaRPr spc="10" dirty="0"/>
          </a:p>
        </p:txBody>
      </p:sp>
      <p:sp>
        <p:nvSpPr>
          <p:cNvPr id="3" name="object 3"/>
          <p:cNvSpPr txBox="1"/>
          <p:nvPr/>
        </p:nvSpPr>
        <p:spPr>
          <a:xfrm>
            <a:off x="1564589" y="2249500"/>
            <a:ext cx="3077845" cy="415925"/>
          </a:xfrm>
          <a:prstGeom prst="rect">
            <a:avLst/>
          </a:prstGeom>
        </p:spPr>
        <p:txBody>
          <a:bodyPr vert="horz" wrap="square" lIns="0" tIns="0" rIns="0" bIns="0" rtlCol="0">
            <a:spAutoFit/>
          </a:bodyPr>
          <a:lstStyle/>
          <a:p>
            <a:pPr marL="12700">
              <a:lnSpc>
                <a:spcPct val="100000"/>
              </a:lnSpc>
            </a:pPr>
            <a:r>
              <a:rPr sz="2600" b="1" spc="-20" dirty="0" err="1">
                <a:latin typeface="Calibri"/>
                <a:cs typeface="Calibri"/>
              </a:rPr>
              <a:t>scolopendra</a:t>
            </a:r>
            <a:r>
              <a:rPr sz="2600" b="1" spc="-20" dirty="0">
                <a:latin typeface="Calibri"/>
                <a:cs typeface="Calibri"/>
              </a:rPr>
              <a:t> </a:t>
            </a:r>
            <a:r>
              <a:rPr lang="pl-PL" sz="2600" b="1" spc="-495" dirty="0">
                <a:latin typeface="Calibri"/>
                <a:cs typeface="Calibri"/>
              </a:rPr>
              <a:t> </a:t>
            </a:r>
            <a:r>
              <a:rPr lang="pl-PL" sz="2600" b="1" spc="-495" dirty="0" smtClean="0">
                <a:latin typeface="Calibri"/>
                <a:cs typeface="Calibri"/>
              </a:rPr>
              <a:t> </a:t>
            </a:r>
            <a:r>
              <a:rPr sz="2600" b="1" spc="-20" dirty="0" err="1" smtClean="0">
                <a:latin typeface="Calibri"/>
                <a:cs typeface="Calibri"/>
              </a:rPr>
              <a:t>wu</a:t>
            </a:r>
            <a:r>
              <a:rPr sz="2600" b="1" spc="-160" dirty="0" smtClean="0">
                <a:latin typeface="Calibri"/>
                <a:cs typeface="Calibri"/>
              </a:rPr>
              <a:t> </a:t>
            </a:r>
            <a:r>
              <a:rPr sz="2600" b="1" spc="-10" dirty="0">
                <a:latin typeface="Calibri"/>
                <a:cs typeface="Calibri"/>
              </a:rPr>
              <a:t>gong</a:t>
            </a:r>
            <a:endParaRPr sz="2600" dirty="0">
              <a:latin typeface="Calibri"/>
              <a:cs typeface="Calibri"/>
            </a:endParaRPr>
          </a:p>
        </p:txBody>
      </p:sp>
      <p:sp>
        <p:nvSpPr>
          <p:cNvPr id="4" name="object 4"/>
          <p:cNvSpPr txBox="1"/>
          <p:nvPr/>
        </p:nvSpPr>
        <p:spPr>
          <a:xfrm>
            <a:off x="6316789" y="2249500"/>
            <a:ext cx="2519045" cy="415925"/>
          </a:xfrm>
          <a:prstGeom prst="rect">
            <a:avLst/>
          </a:prstGeom>
        </p:spPr>
        <p:txBody>
          <a:bodyPr vert="horz" wrap="square" lIns="0" tIns="0" rIns="0" bIns="0" rtlCol="0">
            <a:spAutoFit/>
          </a:bodyPr>
          <a:lstStyle/>
          <a:p>
            <a:pPr marL="12700">
              <a:lnSpc>
                <a:spcPct val="100000"/>
              </a:lnSpc>
            </a:pPr>
            <a:r>
              <a:rPr sz="2600" b="1" spc="-15" dirty="0" err="1">
                <a:latin typeface="Calibri"/>
                <a:cs typeface="Calibri"/>
              </a:rPr>
              <a:t>lumbricus</a:t>
            </a:r>
            <a:r>
              <a:rPr sz="2600" b="1" spc="-15" dirty="0">
                <a:latin typeface="Calibri"/>
                <a:cs typeface="Calibri"/>
              </a:rPr>
              <a:t> </a:t>
            </a:r>
            <a:r>
              <a:rPr lang="pl-PL" sz="2600" b="1" spc="-495" dirty="0">
                <a:latin typeface="Calibri"/>
                <a:cs typeface="Calibri"/>
              </a:rPr>
              <a:t> </a:t>
            </a:r>
            <a:r>
              <a:rPr sz="2600" b="1" dirty="0" smtClean="0">
                <a:latin typeface="Calibri"/>
                <a:cs typeface="Calibri"/>
              </a:rPr>
              <a:t>di</a:t>
            </a:r>
            <a:r>
              <a:rPr sz="2600" b="1" spc="-65" dirty="0" smtClean="0">
                <a:latin typeface="Calibri"/>
                <a:cs typeface="Calibri"/>
              </a:rPr>
              <a:t> </a:t>
            </a:r>
            <a:r>
              <a:rPr sz="2600" b="1" spc="-10" dirty="0">
                <a:latin typeface="Calibri"/>
                <a:cs typeface="Calibri"/>
              </a:rPr>
              <a:t>long</a:t>
            </a:r>
            <a:endParaRPr sz="2600" dirty="0">
              <a:latin typeface="Calibri"/>
              <a:cs typeface="Calibri"/>
            </a:endParaRPr>
          </a:p>
        </p:txBody>
      </p:sp>
      <p:sp>
        <p:nvSpPr>
          <p:cNvPr id="5" name="object 5"/>
          <p:cNvSpPr/>
          <p:nvPr/>
        </p:nvSpPr>
        <p:spPr>
          <a:xfrm>
            <a:off x="939800" y="3746500"/>
            <a:ext cx="4318000" cy="16129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943600" y="3556000"/>
            <a:ext cx="3263900" cy="199390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4"/>
              </a:rPr>
              <a:t>www.diolosa.com</a:t>
            </a:r>
            <a:r>
              <a:rPr spc="-35" dirty="0"/>
              <a:t> </a:t>
            </a:r>
            <a:r>
              <a:rPr spc="-20" dirty="0">
                <a:hlinkClick r:id="rId4"/>
              </a:rPr>
              <a:t>www.diolosa.com</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21</a:t>
            </a:fld>
            <a:endParaRPr spc="-5"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39801" y="357225"/>
            <a:ext cx="8597900" cy="1308050"/>
          </a:xfrm>
          <a:prstGeom prst="rect">
            <a:avLst/>
          </a:prstGeom>
        </p:spPr>
        <p:txBody>
          <a:bodyPr vert="horz" wrap="square" lIns="0" tIns="0" rIns="0" bIns="0" rtlCol="0">
            <a:spAutoFit/>
          </a:bodyPr>
          <a:lstStyle/>
          <a:p>
            <a:pPr marL="2640965" marR="5080" indent="-2628900">
              <a:lnSpc>
                <a:spcPts val="5100"/>
              </a:lnSpc>
            </a:pPr>
            <a:r>
              <a:rPr lang="pl-PL" sz="4300" b="1" spc="-35" dirty="0" smtClean="0">
                <a:latin typeface="Calibri"/>
                <a:cs typeface="Calibri"/>
              </a:rPr>
              <a:t>Naturalne żywice dla oczyszczania kanałów Serca </a:t>
            </a:r>
            <a:endParaRPr sz="4300" dirty="0">
              <a:latin typeface="Calibri"/>
              <a:cs typeface="Calibri"/>
            </a:endParaRPr>
          </a:p>
        </p:txBody>
      </p:sp>
      <p:sp>
        <p:nvSpPr>
          <p:cNvPr id="3" name="object 3"/>
          <p:cNvSpPr/>
          <p:nvPr/>
        </p:nvSpPr>
        <p:spPr>
          <a:xfrm>
            <a:off x="939800" y="2669278"/>
            <a:ext cx="4318000" cy="3754653"/>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805889" y="1974075"/>
            <a:ext cx="7550784" cy="396240"/>
          </a:xfrm>
          <a:prstGeom prst="rect">
            <a:avLst/>
          </a:prstGeom>
        </p:spPr>
        <p:txBody>
          <a:bodyPr vert="horz" wrap="square" lIns="0" tIns="0" rIns="0" bIns="0" rtlCol="0">
            <a:spAutoFit/>
          </a:bodyPr>
          <a:lstStyle/>
          <a:p>
            <a:pPr marL="12700">
              <a:lnSpc>
                <a:spcPct val="100000"/>
              </a:lnSpc>
              <a:tabLst>
                <a:tab pos="4015104" algn="l"/>
              </a:tabLst>
            </a:pPr>
            <a:r>
              <a:rPr sz="2600" b="1" spc="-35" dirty="0" err="1">
                <a:latin typeface="Calibri"/>
                <a:cs typeface="Calibri"/>
              </a:rPr>
              <a:t>styrax</a:t>
            </a:r>
            <a:r>
              <a:rPr sz="2600" b="1" spc="-35" dirty="0">
                <a:latin typeface="Calibri"/>
                <a:cs typeface="Calibri"/>
              </a:rPr>
              <a:t> </a:t>
            </a:r>
            <a:r>
              <a:rPr lang="pl-PL" sz="2600" b="1" spc="-495" dirty="0">
                <a:latin typeface="Calibri"/>
                <a:cs typeface="Calibri"/>
              </a:rPr>
              <a:t> </a:t>
            </a:r>
            <a:r>
              <a:rPr sz="2600" b="1" spc="-495" dirty="0" smtClean="0">
                <a:latin typeface="Calibri"/>
                <a:cs typeface="Calibri"/>
              </a:rPr>
              <a:t> </a:t>
            </a:r>
            <a:r>
              <a:rPr sz="2600" b="1" spc="-20" dirty="0">
                <a:latin typeface="Calibri"/>
                <a:cs typeface="Calibri"/>
              </a:rPr>
              <a:t>su</a:t>
            </a:r>
            <a:r>
              <a:rPr sz="2600" b="1" spc="114" dirty="0">
                <a:latin typeface="Calibri"/>
                <a:cs typeface="Calibri"/>
              </a:rPr>
              <a:t> </a:t>
            </a:r>
            <a:r>
              <a:rPr sz="2600" b="1" dirty="0">
                <a:latin typeface="Calibri"/>
                <a:cs typeface="Calibri"/>
              </a:rPr>
              <a:t>he </a:t>
            </a:r>
            <a:r>
              <a:rPr sz="2600" b="1" spc="-5" dirty="0">
                <a:latin typeface="Calibri"/>
                <a:cs typeface="Calibri"/>
              </a:rPr>
              <a:t>xiang	</a:t>
            </a:r>
            <a:r>
              <a:rPr sz="2600" b="1" spc="-10" dirty="0">
                <a:latin typeface="Calibri"/>
                <a:cs typeface="Calibri"/>
              </a:rPr>
              <a:t>olibanum </a:t>
            </a:r>
            <a:r>
              <a:rPr sz="2600" b="1" spc="-20" dirty="0" err="1">
                <a:latin typeface="Calibri"/>
                <a:cs typeface="Calibri"/>
              </a:rPr>
              <a:t>resina</a:t>
            </a:r>
            <a:r>
              <a:rPr sz="2600" b="1" spc="-20" dirty="0">
                <a:latin typeface="Calibri"/>
                <a:cs typeface="Calibri"/>
              </a:rPr>
              <a:t> </a:t>
            </a:r>
            <a:r>
              <a:rPr lang="pl-PL" sz="2600" b="1" spc="-495" dirty="0">
                <a:latin typeface="Calibri"/>
                <a:cs typeface="Calibri"/>
              </a:rPr>
              <a:t> </a:t>
            </a:r>
            <a:r>
              <a:rPr sz="2600" b="1" spc="-15" dirty="0" err="1" smtClean="0">
                <a:latin typeface="Calibri"/>
                <a:cs typeface="Calibri"/>
              </a:rPr>
              <a:t>ru</a:t>
            </a:r>
            <a:r>
              <a:rPr sz="2600" b="1" spc="-65" dirty="0" smtClean="0">
                <a:latin typeface="Calibri"/>
                <a:cs typeface="Calibri"/>
              </a:rPr>
              <a:t> </a:t>
            </a:r>
            <a:r>
              <a:rPr sz="2600" b="1" spc="-5" dirty="0">
                <a:latin typeface="Calibri"/>
                <a:cs typeface="Calibri"/>
              </a:rPr>
              <a:t>xiang</a:t>
            </a:r>
            <a:endParaRPr sz="2600" dirty="0">
              <a:latin typeface="Calibri"/>
              <a:cs typeface="Calibri"/>
            </a:endParaRPr>
          </a:p>
        </p:txBody>
      </p:sp>
      <p:sp>
        <p:nvSpPr>
          <p:cNvPr id="5" name="object 5"/>
          <p:cNvSpPr/>
          <p:nvPr/>
        </p:nvSpPr>
        <p:spPr>
          <a:xfrm>
            <a:off x="5422900" y="2929242"/>
            <a:ext cx="4318000" cy="323472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4"/>
              </a:rPr>
              <a:t>www.diolosa.com</a:t>
            </a:r>
            <a:r>
              <a:rPr spc="-35" dirty="0"/>
              <a:t> </a:t>
            </a:r>
            <a:r>
              <a:rPr spc="-20" dirty="0">
                <a:hlinkClick r:id="rId4"/>
              </a:rPr>
              <a:t>www.diolosa.com</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22</a:t>
            </a:fld>
            <a:endParaRPr spc="-5"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8529421" cy="1308050"/>
          </a:xfrm>
          <a:prstGeom prst="rect">
            <a:avLst/>
          </a:prstGeom>
        </p:spPr>
        <p:txBody>
          <a:bodyPr vert="horz" wrap="square" lIns="0" tIns="0" rIns="0" bIns="0" rtlCol="0">
            <a:spAutoFit/>
          </a:bodyPr>
          <a:lstStyle/>
          <a:p>
            <a:pPr marL="3048000" marR="5080" indent="-2971800">
              <a:lnSpc>
                <a:spcPts val="5100"/>
              </a:lnSpc>
            </a:pPr>
            <a:r>
              <a:rPr lang="pl-PL" spc="10" dirty="0" smtClean="0"/>
              <a:t>Muszle i perły by zakorzenić </a:t>
            </a:r>
            <a:r>
              <a:rPr lang="pl-PL" spc="-5" dirty="0" smtClean="0"/>
              <a:t>Duszę Spirytualną</a:t>
            </a:r>
            <a:r>
              <a:rPr dirty="0" smtClean="0"/>
              <a:t>:</a:t>
            </a:r>
            <a:r>
              <a:rPr spc="-70" dirty="0" smtClean="0"/>
              <a:t> </a:t>
            </a:r>
            <a:r>
              <a:rPr spc="-10" dirty="0"/>
              <a:t>HUN</a:t>
            </a:r>
          </a:p>
        </p:txBody>
      </p:sp>
      <p:sp>
        <p:nvSpPr>
          <p:cNvPr id="3" name="object 3"/>
          <p:cNvSpPr txBox="1"/>
          <p:nvPr/>
        </p:nvSpPr>
        <p:spPr>
          <a:xfrm>
            <a:off x="1030477" y="2006650"/>
            <a:ext cx="4157979" cy="369332"/>
          </a:xfrm>
          <a:prstGeom prst="rect">
            <a:avLst/>
          </a:prstGeom>
        </p:spPr>
        <p:txBody>
          <a:bodyPr vert="horz" wrap="square" lIns="0" tIns="0" rIns="0" bIns="0" rtlCol="0">
            <a:spAutoFit/>
          </a:bodyPr>
          <a:lstStyle/>
          <a:p>
            <a:pPr marL="12700">
              <a:lnSpc>
                <a:spcPct val="100000"/>
              </a:lnSpc>
            </a:pPr>
            <a:r>
              <a:rPr sz="2400" b="1" dirty="0">
                <a:latin typeface="Calibri"/>
                <a:cs typeface="Calibri"/>
              </a:rPr>
              <a:t>haliothidis</a:t>
            </a:r>
            <a:r>
              <a:rPr sz="2400" b="1" spc="-204" dirty="0">
                <a:latin typeface="Calibri"/>
                <a:cs typeface="Calibri"/>
              </a:rPr>
              <a:t> </a:t>
            </a:r>
            <a:r>
              <a:rPr sz="2400" b="1" dirty="0">
                <a:latin typeface="Calibri"/>
                <a:cs typeface="Calibri"/>
              </a:rPr>
              <a:t>conchae</a:t>
            </a:r>
            <a:r>
              <a:rPr sz="2400" b="1" spc="-260" dirty="0">
                <a:latin typeface="Calibri"/>
                <a:cs typeface="Calibri"/>
              </a:rPr>
              <a:t> </a:t>
            </a:r>
            <a:r>
              <a:rPr lang="pl-PL" sz="2400" b="1" spc="-455" dirty="0">
                <a:latin typeface="Calibri"/>
                <a:cs typeface="Calibri"/>
              </a:rPr>
              <a:t> </a:t>
            </a:r>
            <a:r>
              <a:rPr sz="2400" b="1" spc="15" dirty="0" err="1" smtClean="0">
                <a:latin typeface="Calibri"/>
                <a:cs typeface="Calibri"/>
              </a:rPr>
              <a:t>shi</a:t>
            </a:r>
            <a:r>
              <a:rPr sz="2400" b="1" spc="-140" dirty="0" smtClean="0">
                <a:latin typeface="Calibri"/>
                <a:cs typeface="Calibri"/>
              </a:rPr>
              <a:t> </a:t>
            </a:r>
            <a:r>
              <a:rPr sz="2400" b="1" spc="-5" dirty="0">
                <a:latin typeface="Calibri"/>
                <a:cs typeface="Calibri"/>
              </a:rPr>
              <a:t>jue</a:t>
            </a:r>
            <a:r>
              <a:rPr sz="2400" b="1" spc="-65" dirty="0">
                <a:latin typeface="Calibri"/>
                <a:cs typeface="Calibri"/>
              </a:rPr>
              <a:t> </a:t>
            </a:r>
            <a:r>
              <a:rPr sz="2400" b="1" spc="-10" dirty="0">
                <a:latin typeface="Calibri"/>
                <a:cs typeface="Calibri"/>
              </a:rPr>
              <a:t>ming</a:t>
            </a:r>
            <a:endParaRPr sz="2400" dirty="0">
              <a:latin typeface="Calibri"/>
              <a:cs typeface="Calibri"/>
            </a:endParaRPr>
          </a:p>
        </p:txBody>
      </p:sp>
      <p:sp>
        <p:nvSpPr>
          <p:cNvPr id="4" name="object 4"/>
          <p:cNvSpPr/>
          <p:nvPr/>
        </p:nvSpPr>
        <p:spPr>
          <a:xfrm>
            <a:off x="987308" y="2438405"/>
            <a:ext cx="4222978" cy="42164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503303" y="1974075"/>
            <a:ext cx="3721100" cy="415925"/>
          </a:xfrm>
          <a:prstGeom prst="rect">
            <a:avLst/>
          </a:prstGeom>
        </p:spPr>
        <p:txBody>
          <a:bodyPr vert="horz" wrap="square" lIns="0" tIns="0" rIns="0" bIns="0" rtlCol="0">
            <a:spAutoFit/>
          </a:bodyPr>
          <a:lstStyle/>
          <a:p>
            <a:pPr marL="12700">
              <a:lnSpc>
                <a:spcPct val="100000"/>
              </a:lnSpc>
            </a:pPr>
            <a:r>
              <a:rPr sz="2600" b="1" spc="-15" dirty="0" err="1">
                <a:latin typeface="Calibri"/>
                <a:cs typeface="Calibri"/>
              </a:rPr>
              <a:t>margaritae</a:t>
            </a:r>
            <a:r>
              <a:rPr sz="2600" b="1" spc="-15" dirty="0">
                <a:latin typeface="Calibri"/>
                <a:cs typeface="Calibri"/>
              </a:rPr>
              <a:t> </a:t>
            </a:r>
            <a:r>
              <a:rPr sz="2600" b="1" spc="-20" dirty="0" err="1" smtClean="0">
                <a:latin typeface="Calibri"/>
                <a:cs typeface="Calibri"/>
              </a:rPr>
              <a:t>perla</a:t>
            </a:r>
            <a:r>
              <a:rPr lang="pl-PL" sz="2600" b="1" spc="-20" dirty="0">
                <a:latin typeface="Calibri"/>
                <a:cs typeface="Calibri"/>
              </a:rPr>
              <a:t> </a:t>
            </a:r>
            <a:r>
              <a:rPr sz="2600" b="1" spc="-495" dirty="0" smtClean="0">
                <a:latin typeface="Calibri"/>
                <a:cs typeface="Calibri"/>
              </a:rPr>
              <a:t>  </a:t>
            </a:r>
            <a:r>
              <a:rPr sz="2600" b="1" spc="-10" dirty="0">
                <a:latin typeface="Calibri"/>
                <a:cs typeface="Calibri"/>
              </a:rPr>
              <a:t>zhen</a:t>
            </a:r>
            <a:r>
              <a:rPr sz="2600" b="1" spc="-114" dirty="0">
                <a:latin typeface="Calibri"/>
                <a:cs typeface="Calibri"/>
              </a:rPr>
              <a:t> </a:t>
            </a:r>
            <a:r>
              <a:rPr sz="2600" b="1" spc="-10" dirty="0">
                <a:latin typeface="Calibri"/>
                <a:cs typeface="Calibri"/>
              </a:rPr>
              <a:t>zhu</a:t>
            </a:r>
            <a:endParaRPr sz="2600" dirty="0">
              <a:latin typeface="Calibri"/>
              <a:cs typeface="Calibri"/>
            </a:endParaRPr>
          </a:p>
        </p:txBody>
      </p:sp>
      <p:sp>
        <p:nvSpPr>
          <p:cNvPr id="6" name="object 6"/>
          <p:cNvSpPr/>
          <p:nvPr/>
        </p:nvSpPr>
        <p:spPr>
          <a:xfrm>
            <a:off x="5422900" y="3396488"/>
            <a:ext cx="4318000" cy="2300236"/>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4"/>
              </a:rPr>
              <a:t>www.diolosa.com</a:t>
            </a:r>
            <a:r>
              <a:rPr spc="-35" dirty="0"/>
              <a:t> </a:t>
            </a:r>
            <a:r>
              <a:rPr spc="-20" dirty="0">
                <a:hlinkClick r:id="rId4"/>
              </a:rPr>
              <a:t>www.diolosa.com</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23</a:t>
            </a:fld>
            <a:endParaRPr spc="-5"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74700" y="357225"/>
            <a:ext cx="9220199" cy="1308050"/>
          </a:xfrm>
          <a:prstGeom prst="rect">
            <a:avLst/>
          </a:prstGeom>
        </p:spPr>
        <p:txBody>
          <a:bodyPr vert="horz" wrap="square" lIns="0" tIns="0" rIns="0" bIns="0" rtlCol="0">
            <a:spAutoFit/>
          </a:bodyPr>
          <a:lstStyle/>
          <a:p>
            <a:pPr marL="3238500" marR="5080" indent="-3225800" algn="just">
              <a:lnSpc>
                <a:spcPts val="5100"/>
              </a:lnSpc>
            </a:pPr>
            <a:r>
              <a:rPr lang="pl-PL" sz="4300" b="1" spc="15" dirty="0" smtClean="0">
                <a:latin typeface="Calibri"/>
                <a:cs typeface="Calibri"/>
              </a:rPr>
              <a:t>Metale dla zakorzenienia Duszy Spirytualnej </a:t>
            </a:r>
            <a:r>
              <a:rPr sz="4300" b="1" dirty="0" smtClean="0">
                <a:latin typeface="Calibri"/>
                <a:cs typeface="Calibri"/>
              </a:rPr>
              <a:t>:  </a:t>
            </a:r>
            <a:r>
              <a:rPr sz="4300" b="1" spc="-10" dirty="0">
                <a:latin typeface="Calibri"/>
                <a:cs typeface="Calibri"/>
              </a:rPr>
              <a:t>HUN</a:t>
            </a:r>
            <a:endParaRPr sz="4300" dirty="0">
              <a:latin typeface="Calibri"/>
              <a:cs typeface="Calibri"/>
            </a:endParaRPr>
          </a:p>
        </p:txBody>
      </p:sp>
      <p:sp>
        <p:nvSpPr>
          <p:cNvPr id="3" name="object 3"/>
          <p:cNvSpPr txBox="1"/>
          <p:nvPr/>
        </p:nvSpPr>
        <p:spPr>
          <a:xfrm>
            <a:off x="1030477" y="1974075"/>
            <a:ext cx="8275320" cy="396240"/>
          </a:xfrm>
          <a:prstGeom prst="rect">
            <a:avLst/>
          </a:prstGeom>
        </p:spPr>
        <p:txBody>
          <a:bodyPr vert="horz" wrap="square" lIns="0" tIns="0" rIns="0" bIns="0" rtlCol="0">
            <a:spAutoFit/>
          </a:bodyPr>
          <a:lstStyle/>
          <a:p>
            <a:pPr marL="12700">
              <a:lnSpc>
                <a:spcPct val="100000"/>
              </a:lnSpc>
              <a:tabLst>
                <a:tab pos="4916805" algn="l"/>
              </a:tabLst>
            </a:pPr>
            <a:r>
              <a:rPr sz="2600" b="1" spc="-35" dirty="0">
                <a:latin typeface="Calibri"/>
                <a:cs typeface="Calibri"/>
              </a:rPr>
              <a:t>magnetitum/loadstoneT</a:t>
            </a:r>
            <a:r>
              <a:rPr sz="2600" b="1" spc="-175" dirty="0">
                <a:latin typeface="Calibri"/>
                <a:cs typeface="Calibri"/>
              </a:rPr>
              <a:t> </a:t>
            </a:r>
            <a:r>
              <a:rPr sz="2600" b="1" spc="5" dirty="0">
                <a:latin typeface="Calibri"/>
                <a:cs typeface="Calibri"/>
              </a:rPr>
              <a:t>ci</a:t>
            </a:r>
            <a:r>
              <a:rPr sz="2600" b="1" spc="-120" dirty="0">
                <a:latin typeface="Calibri"/>
                <a:cs typeface="Calibri"/>
              </a:rPr>
              <a:t> </a:t>
            </a:r>
            <a:r>
              <a:rPr sz="2600" b="1" spc="-15" dirty="0">
                <a:latin typeface="Calibri"/>
                <a:cs typeface="Calibri"/>
              </a:rPr>
              <a:t>shi	</a:t>
            </a:r>
            <a:r>
              <a:rPr sz="2600" b="1" spc="-10" dirty="0">
                <a:latin typeface="Calibri"/>
                <a:cs typeface="Calibri"/>
              </a:rPr>
              <a:t>haematitum </a:t>
            </a:r>
            <a:r>
              <a:rPr sz="2600" b="1" spc="-495" dirty="0">
                <a:latin typeface="Calibri"/>
                <a:cs typeface="Calibri"/>
              </a:rPr>
              <a:t>T     </a:t>
            </a:r>
            <a:r>
              <a:rPr sz="2600" b="1" spc="5" dirty="0">
                <a:latin typeface="Calibri"/>
                <a:cs typeface="Calibri"/>
              </a:rPr>
              <a:t>dai </a:t>
            </a:r>
            <a:r>
              <a:rPr sz="2600" b="1" spc="-10" dirty="0">
                <a:latin typeface="Calibri"/>
                <a:cs typeface="Calibri"/>
              </a:rPr>
              <a:t>zhe</a:t>
            </a:r>
            <a:r>
              <a:rPr sz="2600" b="1" spc="-135" dirty="0">
                <a:latin typeface="Calibri"/>
                <a:cs typeface="Calibri"/>
              </a:rPr>
              <a:t> </a:t>
            </a:r>
            <a:r>
              <a:rPr sz="2600" b="1" spc="-15" dirty="0">
                <a:latin typeface="Calibri"/>
                <a:cs typeface="Calibri"/>
              </a:rPr>
              <a:t>shi</a:t>
            </a:r>
            <a:endParaRPr sz="2600">
              <a:latin typeface="Calibri"/>
              <a:cs typeface="Calibri"/>
            </a:endParaRPr>
          </a:p>
        </p:txBody>
      </p:sp>
      <p:sp>
        <p:nvSpPr>
          <p:cNvPr id="4" name="object 4"/>
          <p:cNvSpPr/>
          <p:nvPr/>
        </p:nvSpPr>
        <p:spPr>
          <a:xfrm>
            <a:off x="5422900" y="2438405"/>
            <a:ext cx="4318000" cy="42164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320800" y="3035300"/>
            <a:ext cx="3568700" cy="3022600"/>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4"/>
              </a:rPr>
              <a:t>www.diolosa.com</a:t>
            </a:r>
            <a:r>
              <a:rPr spc="-35" dirty="0"/>
              <a:t> </a:t>
            </a:r>
            <a:r>
              <a:rPr spc="-20" dirty="0">
                <a:hlinkClick r:id="rId4"/>
              </a:rPr>
              <a:t>www.diolosa.com</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24</a:t>
            </a:fld>
            <a:endParaRPr spc="-5"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8529421" cy="1308050"/>
          </a:xfrm>
          <a:prstGeom prst="rect">
            <a:avLst/>
          </a:prstGeom>
        </p:spPr>
        <p:txBody>
          <a:bodyPr vert="horz" wrap="square" lIns="0" tIns="0" rIns="0" bIns="0" rtlCol="0">
            <a:spAutoFit/>
          </a:bodyPr>
          <a:lstStyle/>
          <a:p>
            <a:pPr marL="1968500" marR="5080" indent="-520700">
              <a:lnSpc>
                <a:spcPts val="5100"/>
              </a:lnSpc>
            </a:pPr>
            <a:r>
              <a:rPr spc="15" dirty="0" smtClean="0"/>
              <a:t>S</a:t>
            </a:r>
            <a:r>
              <a:rPr lang="pl-PL" spc="15" dirty="0" smtClean="0"/>
              <a:t>en</a:t>
            </a:r>
            <a:r>
              <a:rPr spc="15" dirty="0" smtClean="0"/>
              <a:t> </a:t>
            </a:r>
            <a:r>
              <a:rPr dirty="0"/>
              <a:t>=</a:t>
            </a:r>
            <a:r>
              <a:rPr spc="-260" dirty="0"/>
              <a:t> </a:t>
            </a:r>
            <a:r>
              <a:rPr lang="pl-PL" spc="-10" dirty="0" smtClean="0"/>
              <a:t>Przywracanie kształtu zdefragmentowanemu </a:t>
            </a:r>
            <a:r>
              <a:rPr spc="10" dirty="0" smtClean="0"/>
              <a:t>PO</a:t>
            </a:r>
            <a:endParaRPr spc="10" dirty="0"/>
          </a:p>
        </p:txBody>
      </p:sp>
      <p:sp>
        <p:nvSpPr>
          <p:cNvPr id="3" name="object 3"/>
          <p:cNvSpPr/>
          <p:nvPr/>
        </p:nvSpPr>
        <p:spPr>
          <a:xfrm>
            <a:off x="1710131" y="1828805"/>
            <a:ext cx="7260437" cy="4826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25</a:t>
            </a:fld>
            <a:endParaRPr spc="-5"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26</a:t>
            </a:fld>
            <a:endParaRPr spc="-5" dirty="0"/>
          </a:p>
        </p:txBody>
      </p:sp>
      <p:sp>
        <p:nvSpPr>
          <p:cNvPr id="2" name="object 2"/>
          <p:cNvSpPr txBox="1">
            <a:spLocks noGrp="1"/>
          </p:cNvSpPr>
          <p:nvPr>
            <p:ph type="ctrTitle"/>
          </p:nvPr>
        </p:nvSpPr>
        <p:spPr>
          <a:xfrm>
            <a:off x="1627873" y="2414848"/>
            <a:ext cx="7437653" cy="1461041"/>
          </a:xfrm>
          <a:prstGeom prst="rect">
            <a:avLst/>
          </a:prstGeom>
        </p:spPr>
        <p:txBody>
          <a:bodyPr vert="horz" wrap="square" lIns="0" tIns="0" rIns="0" bIns="0" rtlCol="0">
            <a:spAutoFit/>
          </a:bodyPr>
          <a:lstStyle/>
          <a:p>
            <a:pPr marL="1971039" marR="5080" indent="-1917700">
              <a:lnSpc>
                <a:spcPct val="101099"/>
              </a:lnSpc>
            </a:pPr>
            <a:r>
              <a:rPr lang="pl-PL" spc="-20" dirty="0" smtClean="0"/>
              <a:t>Ciało zdrowieje z powodu Twojej nieobecności</a:t>
            </a:r>
            <a:r>
              <a:rPr spc="5" dirty="0" smtClean="0"/>
              <a:t>!</a:t>
            </a:r>
            <a:endParaRPr spc="5" dirty="0"/>
          </a:p>
        </p:txBody>
      </p:sp>
      <p:sp>
        <p:nvSpPr>
          <p:cNvPr id="3" name="object 3"/>
          <p:cNvSpPr txBox="1"/>
          <p:nvPr/>
        </p:nvSpPr>
        <p:spPr>
          <a:xfrm>
            <a:off x="2223681" y="4188081"/>
            <a:ext cx="6229350" cy="1255728"/>
          </a:xfrm>
          <a:prstGeom prst="rect">
            <a:avLst/>
          </a:prstGeom>
        </p:spPr>
        <p:txBody>
          <a:bodyPr vert="horz" wrap="square" lIns="0" tIns="0" rIns="0" bIns="0" rtlCol="0">
            <a:spAutoFit/>
          </a:bodyPr>
          <a:lstStyle/>
          <a:p>
            <a:pPr marL="1828800" marR="5080" indent="-1816100">
              <a:lnSpc>
                <a:spcPct val="120100"/>
              </a:lnSpc>
            </a:pPr>
            <a:r>
              <a:rPr sz="3400" b="1" spc="-15" dirty="0">
                <a:solidFill>
                  <a:srgbClr val="898989"/>
                </a:solidFill>
                <a:latin typeface="Calibri"/>
                <a:cs typeface="Calibri"/>
              </a:rPr>
              <a:t>Shen </a:t>
            </a:r>
            <a:r>
              <a:rPr lang="pl-PL" sz="3400" b="1" spc="-5" dirty="0" smtClean="0">
                <a:solidFill>
                  <a:srgbClr val="898989"/>
                </a:solidFill>
                <a:latin typeface="Calibri"/>
                <a:cs typeface="Calibri"/>
              </a:rPr>
              <a:t>oraz</a:t>
            </a:r>
            <a:r>
              <a:rPr sz="3400" b="1" spc="-5" dirty="0" smtClean="0">
                <a:solidFill>
                  <a:srgbClr val="898989"/>
                </a:solidFill>
                <a:latin typeface="Calibri"/>
                <a:cs typeface="Calibri"/>
              </a:rPr>
              <a:t> </a:t>
            </a:r>
            <a:r>
              <a:rPr sz="3400" b="1" spc="-35" dirty="0">
                <a:solidFill>
                  <a:srgbClr val="898989"/>
                </a:solidFill>
                <a:latin typeface="Calibri"/>
                <a:cs typeface="Calibri"/>
              </a:rPr>
              <a:t>Yi </a:t>
            </a:r>
            <a:r>
              <a:rPr lang="pl-PL" sz="3400" b="1" dirty="0" smtClean="0">
                <a:solidFill>
                  <a:srgbClr val="898989"/>
                </a:solidFill>
                <a:latin typeface="Calibri"/>
                <a:cs typeface="Calibri"/>
              </a:rPr>
              <a:t>oboje są wrogami </a:t>
            </a:r>
            <a:r>
              <a:rPr sz="3400" b="1" spc="-5" dirty="0" smtClean="0">
                <a:solidFill>
                  <a:srgbClr val="898989"/>
                </a:solidFill>
                <a:latin typeface="Calibri"/>
                <a:cs typeface="Calibri"/>
              </a:rPr>
              <a:t>PO </a:t>
            </a:r>
            <a:r>
              <a:rPr lang="pl-PL" sz="3400" b="1" spc="-5" dirty="0" smtClean="0">
                <a:solidFill>
                  <a:srgbClr val="898989"/>
                </a:solidFill>
                <a:latin typeface="Calibri"/>
                <a:cs typeface="Calibri"/>
              </a:rPr>
              <a:t>oraz </a:t>
            </a:r>
            <a:r>
              <a:rPr lang="pl-PL" sz="3400" b="1" spc="-10" dirty="0" smtClean="0">
                <a:solidFill>
                  <a:srgbClr val="898989"/>
                </a:solidFill>
                <a:latin typeface="Calibri"/>
                <a:cs typeface="Calibri"/>
              </a:rPr>
              <a:t>Zdrowia</a:t>
            </a:r>
            <a:endParaRPr sz="3400" dirty="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7500" y="357225"/>
            <a:ext cx="9982199" cy="654025"/>
          </a:xfrm>
          <a:prstGeom prst="rect">
            <a:avLst/>
          </a:prstGeom>
        </p:spPr>
        <p:txBody>
          <a:bodyPr vert="horz" wrap="square" lIns="0" tIns="0" rIns="0" bIns="0" rtlCol="0">
            <a:spAutoFit/>
          </a:bodyPr>
          <a:lstStyle/>
          <a:p>
            <a:pPr marL="1841500" marR="5080" indent="-1828800" algn="ctr">
              <a:lnSpc>
                <a:spcPts val="5100"/>
              </a:lnSpc>
            </a:pPr>
            <a:r>
              <a:rPr spc="-45" dirty="0" smtClean="0"/>
              <a:t>P</a:t>
            </a:r>
            <a:r>
              <a:rPr lang="pl-PL" spc="-45" dirty="0" smtClean="0"/>
              <a:t>O</a:t>
            </a:r>
            <a:r>
              <a:rPr spc="-45" dirty="0" smtClean="0"/>
              <a:t> </a:t>
            </a:r>
            <a:r>
              <a:rPr lang="pl-PL" spc="-15" dirty="0" smtClean="0"/>
              <a:t>oraz system immunologiczny </a:t>
            </a:r>
            <a:r>
              <a:rPr spc="-25" dirty="0" smtClean="0"/>
              <a:t>Wei</a:t>
            </a:r>
            <a:r>
              <a:rPr spc="-215" dirty="0" smtClean="0"/>
              <a:t> </a:t>
            </a:r>
            <a:r>
              <a:rPr spc="-95" dirty="0"/>
              <a:t>Yang</a:t>
            </a:r>
          </a:p>
        </p:txBody>
      </p:sp>
      <p:sp>
        <p:nvSpPr>
          <p:cNvPr id="3" name="object 3"/>
          <p:cNvSpPr/>
          <p:nvPr/>
        </p:nvSpPr>
        <p:spPr>
          <a:xfrm>
            <a:off x="1934768" y="1828805"/>
            <a:ext cx="6811149" cy="4826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27</a:t>
            </a:fld>
            <a:endParaRPr spc="-5"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28</a:t>
            </a:fld>
            <a:endParaRPr spc="-5" dirty="0"/>
          </a:p>
        </p:txBody>
      </p:sp>
      <p:sp>
        <p:nvSpPr>
          <p:cNvPr id="2" name="object 2"/>
          <p:cNvSpPr txBox="1">
            <a:spLocks noGrp="1"/>
          </p:cNvSpPr>
          <p:nvPr>
            <p:ph type="title"/>
          </p:nvPr>
        </p:nvSpPr>
        <p:spPr>
          <a:xfrm>
            <a:off x="1630946" y="2414848"/>
            <a:ext cx="7425055" cy="1437509"/>
          </a:xfrm>
          <a:prstGeom prst="rect">
            <a:avLst/>
          </a:prstGeom>
        </p:spPr>
        <p:txBody>
          <a:bodyPr vert="horz" wrap="square" lIns="0" tIns="0" rIns="0" bIns="0" rtlCol="0">
            <a:spAutoFit/>
          </a:bodyPr>
          <a:lstStyle/>
          <a:p>
            <a:pPr marL="88900" marR="5080" indent="-76200">
              <a:lnSpc>
                <a:spcPct val="101099"/>
              </a:lnSpc>
            </a:pPr>
            <a:r>
              <a:rPr sz="4700" spc="-5" dirty="0"/>
              <a:t>PO </a:t>
            </a:r>
            <a:r>
              <a:rPr lang="pl-PL" sz="4700" spc="-10" dirty="0" smtClean="0"/>
              <a:t>dba o przetrwanie organizmu ale nie CIEBIE</a:t>
            </a:r>
            <a:r>
              <a:rPr sz="4700" spc="-50" dirty="0" smtClean="0"/>
              <a:t>!</a:t>
            </a:r>
            <a:endParaRPr sz="4700" dirty="0"/>
          </a:p>
        </p:txBody>
      </p:sp>
      <p:sp>
        <p:nvSpPr>
          <p:cNvPr id="3" name="object 3"/>
          <p:cNvSpPr txBox="1"/>
          <p:nvPr/>
        </p:nvSpPr>
        <p:spPr>
          <a:xfrm>
            <a:off x="2871419" y="4292231"/>
            <a:ext cx="4932045" cy="1141095"/>
          </a:xfrm>
          <a:prstGeom prst="rect">
            <a:avLst/>
          </a:prstGeom>
        </p:spPr>
        <p:txBody>
          <a:bodyPr vert="horz" wrap="square" lIns="0" tIns="0" rIns="0" bIns="0" rtlCol="0">
            <a:spAutoFit/>
          </a:bodyPr>
          <a:lstStyle/>
          <a:p>
            <a:pPr algn="ctr">
              <a:lnSpc>
                <a:spcPct val="100000"/>
              </a:lnSpc>
            </a:pPr>
            <a:r>
              <a:rPr lang="pl-PL" sz="3400" b="1" spc="-25" dirty="0" smtClean="0">
                <a:solidFill>
                  <a:srgbClr val="898989"/>
                </a:solidFill>
                <a:latin typeface="Calibri"/>
                <a:cs typeface="Calibri"/>
              </a:rPr>
              <a:t>Płuca</a:t>
            </a:r>
            <a:r>
              <a:rPr sz="3400" b="1" spc="-20" dirty="0" smtClean="0">
                <a:solidFill>
                  <a:srgbClr val="898989"/>
                </a:solidFill>
                <a:latin typeface="Calibri"/>
                <a:cs typeface="Calibri"/>
              </a:rPr>
              <a:t> </a:t>
            </a:r>
            <a:r>
              <a:rPr sz="3400" b="1" dirty="0">
                <a:solidFill>
                  <a:srgbClr val="898989"/>
                </a:solidFill>
                <a:latin typeface="Calibri"/>
                <a:cs typeface="Calibri"/>
              </a:rPr>
              <a:t>=</a:t>
            </a:r>
            <a:r>
              <a:rPr sz="3400" b="1" spc="220" dirty="0">
                <a:solidFill>
                  <a:srgbClr val="898989"/>
                </a:solidFill>
                <a:latin typeface="Calibri"/>
                <a:cs typeface="Calibri"/>
              </a:rPr>
              <a:t> </a:t>
            </a:r>
            <a:r>
              <a:rPr lang="pl-PL" sz="3400" b="1" spc="220" dirty="0" smtClean="0">
                <a:solidFill>
                  <a:srgbClr val="898989"/>
                </a:solidFill>
                <a:latin typeface="Calibri"/>
                <a:cs typeface="Calibri"/>
              </a:rPr>
              <a:t>Skóra=</a:t>
            </a:r>
            <a:r>
              <a:rPr sz="3400" b="1" spc="-60" dirty="0" smtClean="0">
                <a:solidFill>
                  <a:srgbClr val="898989"/>
                </a:solidFill>
                <a:latin typeface="Calibri"/>
                <a:cs typeface="Calibri"/>
              </a:rPr>
              <a:t>Po</a:t>
            </a:r>
            <a:endParaRPr sz="3400" dirty="0">
              <a:latin typeface="Calibri"/>
              <a:cs typeface="Calibri"/>
            </a:endParaRPr>
          </a:p>
          <a:p>
            <a:pPr algn="ctr">
              <a:lnSpc>
                <a:spcPct val="100000"/>
              </a:lnSpc>
              <a:spcBef>
                <a:spcPts val="819"/>
              </a:spcBef>
            </a:pPr>
            <a:r>
              <a:rPr sz="3400" b="1" spc="-55" dirty="0">
                <a:solidFill>
                  <a:srgbClr val="898989"/>
                </a:solidFill>
                <a:latin typeface="Calibri"/>
                <a:cs typeface="Calibri"/>
              </a:rPr>
              <a:t>Po </a:t>
            </a:r>
            <a:r>
              <a:rPr sz="3400" b="1" dirty="0">
                <a:solidFill>
                  <a:srgbClr val="898989"/>
                </a:solidFill>
                <a:latin typeface="Calibri"/>
                <a:cs typeface="Calibri"/>
              </a:rPr>
              <a:t>= </a:t>
            </a:r>
            <a:r>
              <a:rPr sz="3400" b="1" spc="-40" dirty="0">
                <a:solidFill>
                  <a:srgbClr val="898989"/>
                </a:solidFill>
                <a:latin typeface="Calibri"/>
                <a:cs typeface="Calibri"/>
              </a:rPr>
              <a:t>Yin </a:t>
            </a:r>
            <a:r>
              <a:rPr lang="pl-PL" sz="3400" b="1" spc="-5" dirty="0" smtClean="0">
                <a:solidFill>
                  <a:srgbClr val="898989"/>
                </a:solidFill>
                <a:latin typeface="Calibri"/>
                <a:cs typeface="Calibri"/>
              </a:rPr>
              <a:t>i</a:t>
            </a:r>
            <a:r>
              <a:rPr sz="3400" b="1" spc="-5" dirty="0" smtClean="0">
                <a:solidFill>
                  <a:srgbClr val="898989"/>
                </a:solidFill>
                <a:latin typeface="Calibri"/>
                <a:cs typeface="Calibri"/>
              </a:rPr>
              <a:t> </a:t>
            </a:r>
            <a:r>
              <a:rPr sz="3400" b="1" spc="-45" dirty="0">
                <a:solidFill>
                  <a:srgbClr val="898989"/>
                </a:solidFill>
                <a:latin typeface="Calibri"/>
                <a:cs typeface="Calibri"/>
              </a:rPr>
              <a:t>Yang </a:t>
            </a:r>
            <a:r>
              <a:rPr sz="3400" b="1" spc="-15" dirty="0">
                <a:solidFill>
                  <a:srgbClr val="898989"/>
                </a:solidFill>
                <a:latin typeface="Calibri"/>
                <a:cs typeface="Calibri"/>
              </a:rPr>
              <a:t>Qiao</a:t>
            </a:r>
            <a:r>
              <a:rPr sz="3400" b="1" spc="335" dirty="0">
                <a:solidFill>
                  <a:srgbClr val="898989"/>
                </a:solidFill>
                <a:latin typeface="Calibri"/>
                <a:cs typeface="Calibri"/>
              </a:rPr>
              <a:t> </a:t>
            </a:r>
            <a:r>
              <a:rPr sz="3400" b="1" spc="15" dirty="0">
                <a:solidFill>
                  <a:srgbClr val="898989"/>
                </a:solidFill>
                <a:latin typeface="Calibri"/>
                <a:cs typeface="Calibri"/>
              </a:rPr>
              <a:t>Mai</a:t>
            </a:r>
            <a:endParaRPr sz="3400" dirty="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29</a:t>
            </a:fld>
            <a:endParaRPr spc="-5" dirty="0"/>
          </a:p>
        </p:txBody>
      </p:sp>
      <p:sp>
        <p:nvSpPr>
          <p:cNvPr id="2" name="object 2"/>
          <p:cNvSpPr txBox="1"/>
          <p:nvPr/>
        </p:nvSpPr>
        <p:spPr>
          <a:xfrm>
            <a:off x="2457361" y="1876389"/>
            <a:ext cx="5636260" cy="4339650"/>
          </a:xfrm>
          <a:prstGeom prst="rect">
            <a:avLst/>
          </a:prstGeom>
        </p:spPr>
        <p:txBody>
          <a:bodyPr vert="horz" wrap="square" lIns="0" tIns="0" rIns="0" bIns="0" rtlCol="0">
            <a:spAutoFit/>
          </a:bodyPr>
          <a:lstStyle/>
          <a:p>
            <a:pPr marL="12065" marR="56515" indent="12700" algn="ctr">
              <a:lnSpc>
                <a:spcPct val="100200"/>
              </a:lnSpc>
            </a:pPr>
            <a:r>
              <a:rPr lang="pl-PL" sz="4700" b="1" spc="-5" dirty="0" smtClean="0">
                <a:latin typeface="Calibri"/>
                <a:cs typeface="Calibri"/>
              </a:rPr>
              <a:t>Choroby degeneracyjne</a:t>
            </a:r>
          </a:p>
          <a:p>
            <a:pPr marL="12065" marR="56515" indent="12700" algn="ctr">
              <a:lnSpc>
                <a:spcPct val="100200"/>
              </a:lnSpc>
            </a:pPr>
            <a:r>
              <a:rPr lang="pl-PL" sz="4700" b="1" spc="-5" dirty="0" smtClean="0">
                <a:latin typeface="Calibri"/>
                <a:cs typeface="Calibri"/>
              </a:rPr>
              <a:t>Choroby autoimmunologiczne oraz Nowotwory są dysfunkcjami </a:t>
            </a:r>
            <a:r>
              <a:rPr sz="4700" b="1" spc="-5" dirty="0" smtClean="0">
                <a:latin typeface="Calibri"/>
                <a:cs typeface="Calibri"/>
              </a:rPr>
              <a:t>PO</a:t>
            </a:r>
            <a:endParaRPr sz="4700" dirty="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3551" y="357225"/>
            <a:ext cx="5779770" cy="1308050"/>
          </a:xfrm>
          <a:prstGeom prst="rect">
            <a:avLst/>
          </a:prstGeom>
        </p:spPr>
        <p:txBody>
          <a:bodyPr vert="horz" wrap="square" lIns="0" tIns="0" rIns="0" bIns="0" rtlCol="0">
            <a:spAutoFit/>
          </a:bodyPr>
          <a:lstStyle/>
          <a:p>
            <a:pPr marL="482600" marR="5080" indent="-469900" algn="ctr">
              <a:lnSpc>
                <a:spcPts val="5100"/>
              </a:lnSpc>
            </a:pPr>
            <a:r>
              <a:rPr lang="pl-PL" spc="-15" dirty="0" smtClean="0"/>
              <a:t>Różne oblicza nowotworu</a:t>
            </a:r>
            <a:r>
              <a:rPr dirty="0" smtClean="0"/>
              <a:t>– </a:t>
            </a:r>
            <a:r>
              <a:rPr dirty="0"/>
              <a:t>Zhong</a:t>
            </a:r>
            <a:r>
              <a:rPr spc="-325" dirty="0"/>
              <a:t> </a:t>
            </a:r>
            <a:r>
              <a:rPr spc="5" dirty="0"/>
              <a:t>Liu</a:t>
            </a:r>
          </a:p>
        </p:txBody>
      </p:sp>
      <p:sp>
        <p:nvSpPr>
          <p:cNvPr id="3" name="object 3"/>
          <p:cNvSpPr/>
          <p:nvPr/>
        </p:nvSpPr>
        <p:spPr>
          <a:xfrm>
            <a:off x="1419136" y="1828805"/>
            <a:ext cx="7842427" cy="4826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03200">
              <a:lnSpc>
                <a:spcPts val="1375"/>
              </a:lnSpc>
            </a:pPr>
            <a:fld id="{81D60167-4931-47E6-BA6A-407CBD079E47}" type="slidenum">
              <a:rPr spc="-5" dirty="0"/>
              <a:t>3</a:t>
            </a:fld>
            <a:endParaRPr spc="-5"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4" name="object 4"/>
          <p:cNvSpPr txBox="1"/>
          <p:nvPr/>
        </p:nvSpPr>
        <p:spPr>
          <a:xfrm>
            <a:off x="9446348" y="7017467"/>
            <a:ext cx="203835" cy="191135"/>
          </a:xfrm>
          <a:prstGeom prst="rect">
            <a:avLst/>
          </a:prstGeom>
        </p:spPr>
        <p:txBody>
          <a:bodyPr vert="horz" wrap="square" lIns="0" tIns="0" rIns="0" bIns="0" rtlCol="0">
            <a:spAutoFit/>
          </a:bodyPr>
          <a:lstStyle/>
          <a:p>
            <a:pPr marL="12700">
              <a:lnSpc>
                <a:spcPts val="1375"/>
              </a:lnSpc>
            </a:pPr>
            <a:r>
              <a:rPr sz="1300" spc="30" dirty="0">
                <a:solidFill>
                  <a:srgbClr val="898989"/>
                </a:solidFill>
                <a:latin typeface="Calibri"/>
                <a:cs typeface="Calibri"/>
              </a:rPr>
              <a:t>30</a:t>
            </a:r>
            <a:endParaRPr sz="1300">
              <a:latin typeface="Calibri"/>
              <a:cs typeface="Calibri"/>
            </a:endParaRPr>
          </a:p>
        </p:txBody>
      </p:sp>
      <p:sp>
        <p:nvSpPr>
          <p:cNvPr id="2" name="object 2"/>
          <p:cNvSpPr txBox="1"/>
          <p:nvPr/>
        </p:nvSpPr>
        <p:spPr>
          <a:xfrm>
            <a:off x="1300746" y="2597741"/>
            <a:ext cx="8086725" cy="2179186"/>
          </a:xfrm>
          <a:prstGeom prst="rect">
            <a:avLst/>
          </a:prstGeom>
        </p:spPr>
        <p:txBody>
          <a:bodyPr vert="horz" wrap="square" lIns="0" tIns="0" rIns="0" bIns="0" rtlCol="0">
            <a:spAutoFit/>
          </a:bodyPr>
          <a:lstStyle/>
          <a:p>
            <a:pPr marL="12700" marR="5080" algn="ctr">
              <a:lnSpc>
                <a:spcPct val="101099"/>
              </a:lnSpc>
            </a:pPr>
            <a:r>
              <a:rPr lang="pl-PL" sz="4700" b="1" spc="-20" dirty="0" smtClean="0">
                <a:latin typeface="Calibri"/>
                <a:cs typeface="Calibri"/>
              </a:rPr>
              <a:t>Nie istnieje leczenie Nowotworów w </a:t>
            </a:r>
            <a:r>
              <a:rPr sz="4700" b="1" spc="-40" dirty="0" smtClean="0">
                <a:latin typeface="Calibri"/>
                <a:cs typeface="Calibri"/>
              </a:rPr>
              <a:t>TCM</a:t>
            </a:r>
            <a:endParaRPr sz="4700" dirty="0">
              <a:latin typeface="Calibri"/>
              <a:cs typeface="Calibri"/>
            </a:endParaRPr>
          </a:p>
          <a:p>
            <a:pPr marR="3810" algn="ctr">
              <a:lnSpc>
                <a:spcPts val="5600"/>
              </a:lnSpc>
            </a:pPr>
            <a:r>
              <a:rPr lang="pl-PL" sz="4700" b="1" spc="-10" dirty="0" smtClean="0">
                <a:latin typeface="Calibri"/>
                <a:cs typeface="Calibri"/>
              </a:rPr>
              <a:t>bez Produktów </a:t>
            </a:r>
            <a:r>
              <a:rPr lang="pl-PL" sz="4700" b="1" spc="-10" dirty="0">
                <a:latin typeface="Calibri"/>
                <a:cs typeface="Calibri"/>
              </a:rPr>
              <a:t>Z</a:t>
            </a:r>
            <a:r>
              <a:rPr lang="pl-PL" sz="4700" b="1" spc="-10" dirty="0" smtClean="0">
                <a:latin typeface="Calibri"/>
                <a:cs typeface="Calibri"/>
              </a:rPr>
              <a:t>wierzęcych</a:t>
            </a:r>
            <a:endParaRPr sz="4700" dirty="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489" y="415419"/>
            <a:ext cx="6858000" cy="1985159"/>
          </a:xfrm>
          <a:prstGeom prst="rect">
            <a:avLst/>
          </a:prstGeom>
        </p:spPr>
        <p:txBody>
          <a:bodyPr vert="horz" wrap="square" lIns="0" tIns="0" rIns="0" bIns="0" rtlCol="0">
            <a:spAutoFit/>
          </a:bodyPr>
          <a:lstStyle/>
          <a:p>
            <a:pPr marL="1193800" marR="5080" indent="-1181100">
              <a:lnSpc>
                <a:spcPct val="99800"/>
              </a:lnSpc>
            </a:pPr>
            <a:r>
              <a:rPr spc="5" dirty="0"/>
              <a:t>PO </a:t>
            </a:r>
            <a:r>
              <a:rPr lang="pl-PL" spc="-15" dirty="0" smtClean="0"/>
              <a:t>dominuje przez ewolucję</a:t>
            </a:r>
            <a:br>
              <a:rPr lang="pl-PL" spc="-15" dirty="0" smtClean="0"/>
            </a:br>
            <a:r>
              <a:rPr lang="pl-PL" dirty="0" smtClean="0"/>
              <a:t>Inteligencja Kosmiczna</a:t>
            </a:r>
            <a:br>
              <a:rPr lang="pl-PL" dirty="0" smtClean="0"/>
            </a:br>
            <a:r>
              <a:rPr lang="pl-PL" spc="15" dirty="0" smtClean="0"/>
              <a:t>Inteligencja Komórkowa</a:t>
            </a:r>
            <a:endParaRPr spc="-5" dirty="0"/>
          </a:p>
        </p:txBody>
      </p:sp>
      <p:sp>
        <p:nvSpPr>
          <p:cNvPr id="3" name="object 3"/>
          <p:cNvSpPr/>
          <p:nvPr/>
        </p:nvSpPr>
        <p:spPr>
          <a:xfrm>
            <a:off x="825500" y="2730500"/>
            <a:ext cx="9182100" cy="28829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31</a:t>
            </a:fld>
            <a:endParaRPr spc="-5"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8529421" cy="654025"/>
          </a:xfrm>
          <a:prstGeom prst="rect">
            <a:avLst/>
          </a:prstGeom>
        </p:spPr>
        <p:txBody>
          <a:bodyPr vert="horz" wrap="square" lIns="0" tIns="0" rIns="0" bIns="0" rtlCol="0">
            <a:spAutoFit/>
          </a:bodyPr>
          <a:lstStyle/>
          <a:p>
            <a:pPr marL="3175000" marR="5080" indent="-2641600">
              <a:lnSpc>
                <a:spcPts val="5100"/>
              </a:lnSpc>
            </a:pPr>
            <a:r>
              <a:rPr lang="pl-PL" spc="-30" dirty="0" smtClean="0"/>
              <a:t>Jad węża w leczeniu </a:t>
            </a:r>
            <a:r>
              <a:rPr dirty="0" err="1" smtClean="0"/>
              <a:t>Zhong</a:t>
            </a:r>
            <a:r>
              <a:rPr spc="-200" dirty="0" smtClean="0"/>
              <a:t> </a:t>
            </a:r>
            <a:r>
              <a:rPr spc="5" dirty="0"/>
              <a:t>Liu</a:t>
            </a:r>
          </a:p>
        </p:txBody>
      </p:sp>
      <p:sp>
        <p:nvSpPr>
          <p:cNvPr id="3" name="object 3"/>
          <p:cNvSpPr/>
          <p:nvPr/>
        </p:nvSpPr>
        <p:spPr>
          <a:xfrm>
            <a:off x="5422900" y="2806369"/>
            <a:ext cx="4318000" cy="287087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39800" y="3030664"/>
            <a:ext cx="4318000" cy="2422296"/>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4"/>
              </a:rPr>
              <a:t>www.diolosa.com</a:t>
            </a:r>
            <a:r>
              <a:rPr spc="-35" dirty="0"/>
              <a:t> </a:t>
            </a:r>
            <a:r>
              <a:rPr spc="-20" dirty="0">
                <a:hlinkClick r:id="rId4"/>
              </a:rPr>
              <a:t>www.diolosa.com</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32</a:t>
            </a:fld>
            <a:endParaRPr spc="-5"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8529421" cy="1308050"/>
          </a:xfrm>
          <a:prstGeom prst="rect">
            <a:avLst/>
          </a:prstGeom>
        </p:spPr>
        <p:txBody>
          <a:bodyPr vert="horz" wrap="square" lIns="0" tIns="0" rIns="0" bIns="0" rtlCol="0">
            <a:spAutoFit/>
          </a:bodyPr>
          <a:lstStyle/>
          <a:p>
            <a:pPr marL="2374900" marR="5080" indent="-977900">
              <a:lnSpc>
                <a:spcPts val="5100"/>
              </a:lnSpc>
            </a:pPr>
            <a:r>
              <a:rPr lang="pl-PL" spc="-20" dirty="0" smtClean="0"/>
              <a:t>Pajęczaki symbolizujące Duszę Zwierzęcą </a:t>
            </a:r>
            <a:r>
              <a:rPr spc="10" dirty="0" smtClean="0"/>
              <a:t>PO</a:t>
            </a:r>
            <a:endParaRPr spc="10" dirty="0"/>
          </a:p>
        </p:txBody>
      </p:sp>
      <p:sp>
        <p:nvSpPr>
          <p:cNvPr id="3" name="object 3"/>
          <p:cNvSpPr/>
          <p:nvPr/>
        </p:nvSpPr>
        <p:spPr>
          <a:xfrm>
            <a:off x="3619500" y="1828805"/>
            <a:ext cx="3441700" cy="4826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5" name="object 5"/>
          <p:cNvSpPr txBox="1"/>
          <p:nvPr/>
        </p:nvSpPr>
        <p:spPr>
          <a:xfrm>
            <a:off x="9446348" y="7017467"/>
            <a:ext cx="203835" cy="191135"/>
          </a:xfrm>
          <a:prstGeom prst="rect">
            <a:avLst/>
          </a:prstGeom>
        </p:spPr>
        <p:txBody>
          <a:bodyPr vert="horz" wrap="square" lIns="0" tIns="0" rIns="0" bIns="0" rtlCol="0">
            <a:spAutoFit/>
          </a:bodyPr>
          <a:lstStyle/>
          <a:p>
            <a:pPr marL="12700">
              <a:lnSpc>
                <a:spcPts val="1375"/>
              </a:lnSpc>
            </a:pPr>
            <a:r>
              <a:rPr sz="1300" spc="30" dirty="0">
                <a:solidFill>
                  <a:srgbClr val="898989"/>
                </a:solidFill>
                <a:latin typeface="Calibri"/>
                <a:cs typeface="Calibri"/>
              </a:rPr>
              <a:t>33</a:t>
            </a:r>
            <a:endParaRPr sz="130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466289" y="357225"/>
            <a:ext cx="5748655" cy="1308050"/>
          </a:xfrm>
          <a:prstGeom prst="rect">
            <a:avLst/>
          </a:prstGeom>
        </p:spPr>
        <p:txBody>
          <a:bodyPr vert="horz" wrap="square" lIns="0" tIns="0" rIns="0" bIns="0" rtlCol="0">
            <a:spAutoFit/>
          </a:bodyPr>
          <a:lstStyle/>
          <a:p>
            <a:pPr marL="990600" marR="5080" indent="-977900">
              <a:lnSpc>
                <a:spcPts val="5100"/>
              </a:lnSpc>
            </a:pPr>
            <a:r>
              <a:rPr lang="pl-PL" sz="4400" spc="-20" dirty="0"/>
              <a:t>Pajęczaki symbolizujące Duszę Zwierzęcą </a:t>
            </a:r>
            <a:r>
              <a:rPr lang="pl-PL" sz="4400" spc="10" dirty="0"/>
              <a:t>PO</a:t>
            </a:r>
            <a:endParaRPr sz="4300" dirty="0">
              <a:latin typeface="Calibri"/>
              <a:cs typeface="Calibri"/>
            </a:endParaRPr>
          </a:p>
        </p:txBody>
      </p:sp>
      <p:sp>
        <p:nvSpPr>
          <p:cNvPr id="3" name="object 3"/>
          <p:cNvSpPr txBox="1"/>
          <p:nvPr/>
        </p:nvSpPr>
        <p:spPr>
          <a:xfrm>
            <a:off x="1551851" y="1974075"/>
            <a:ext cx="8366849" cy="400110"/>
          </a:xfrm>
          <a:prstGeom prst="rect">
            <a:avLst/>
          </a:prstGeom>
        </p:spPr>
        <p:txBody>
          <a:bodyPr vert="horz" wrap="square" lIns="0" tIns="0" rIns="0" bIns="0" rtlCol="0">
            <a:spAutoFit/>
          </a:bodyPr>
          <a:lstStyle/>
          <a:p>
            <a:pPr marL="12700">
              <a:lnSpc>
                <a:spcPct val="100000"/>
              </a:lnSpc>
              <a:tabLst>
                <a:tab pos="4573905" algn="l"/>
              </a:tabLst>
            </a:pPr>
            <a:r>
              <a:rPr lang="pl-PL" sz="2600" b="1" spc="-15" dirty="0" smtClean="0">
                <a:latin typeface="Calibri"/>
                <a:cs typeface="Calibri"/>
              </a:rPr>
              <a:t>Pajęczyna</a:t>
            </a:r>
            <a:r>
              <a:rPr sz="2600" b="1" dirty="0" smtClean="0">
                <a:latin typeface="Calibri"/>
                <a:cs typeface="Calibri"/>
              </a:rPr>
              <a:t>=</a:t>
            </a:r>
            <a:r>
              <a:rPr sz="2600" b="1" spc="-45" dirty="0" smtClean="0">
                <a:latin typeface="Calibri"/>
                <a:cs typeface="Calibri"/>
              </a:rPr>
              <a:t> </a:t>
            </a:r>
            <a:r>
              <a:rPr sz="2600" b="1" spc="-35" dirty="0">
                <a:latin typeface="Calibri"/>
                <a:cs typeface="Calibri"/>
              </a:rPr>
              <a:t>LUO</a:t>
            </a:r>
            <a:r>
              <a:rPr sz="2600" b="1" spc="-45" dirty="0">
                <a:latin typeface="Calibri"/>
                <a:cs typeface="Calibri"/>
              </a:rPr>
              <a:t> </a:t>
            </a:r>
            <a:r>
              <a:rPr sz="2600" b="1" spc="15" dirty="0">
                <a:latin typeface="Calibri"/>
                <a:cs typeface="Calibri"/>
              </a:rPr>
              <a:t>MAI	</a:t>
            </a:r>
            <a:r>
              <a:rPr lang="pl-PL" sz="2600" b="1" spc="-15" dirty="0" smtClean="0">
                <a:latin typeface="Calibri"/>
                <a:cs typeface="Calibri"/>
              </a:rPr>
              <a:t>Pająk</a:t>
            </a:r>
            <a:r>
              <a:rPr sz="2600" b="1" spc="-15" dirty="0" smtClean="0">
                <a:latin typeface="Calibri"/>
                <a:cs typeface="Calibri"/>
              </a:rPr>
              <a:t> </a:t>
            </a:r>
            <a:r>
              <a:rPr sz="2600" b="1" dirty="0">
                <a:latin typeface="Calibri"/>
                <a:cs typeface="Calibri"/>
              </a:rPr>
              <a:t>– </a:t>
            </a:r>
            <a:r>
              <a:rPr lang="pl-PL" sz="2600" b="1" spc="-10" dirty="0" smtClean="0">
                <a:latin typeface="Calibri"/>
                <a:cs typeface="Calibri"/>
              </a:rPr>
              <a:t>wszystkie kierunki</a:t>
            </a:r>
            <a:endParaRPr sz="2600" dirty="0">
              <a:latin typeface="Calibri"/>
              <a:cs typeface="Calibri"/>
            </a:endParaRPr>
          </a:p>
        </p:txBody>
      </p:sp>
      <p:sp>
        <p:nvSpPr>
          <p:cNvPr id="4" name="object 4"/>
          <p:cNvSpPr/>
          <p:nvPr/>
        </p:nvSpPr>
        <p:spPr>
          <a:xfrm>
            <a:off x="5626100" y="3352800"/>
            <a:ext cx="3898900" cy="23876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282700" y="2438405"/>
            <a:ext cx="3644900" cy="4216400"/>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4"/>
              </a:rPr>
              <a:t>www.diolosa.com</a:t>
            </a:r>
            <a:r>
              <a:rPr spc="-35" dirty="0"/>
              <a:t> </a:t>
            </a:r>
            <a:r>
              <a:rPr spc="-20" dirty="0">
                <a:hlinkClick r:id="rId4"/>
              </a:rPr>
              <a:t>www.diolosa.com</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34</a:t>
            </a:fld>
            <a:endParaRPr spc="-5"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491651" y="357225"/>
            <a:ext cx="5708015" cy="1308050"/>
          </a:xfrm>
          <a:prstGeom prst="rect">
            <a:avLst/>
          </a:prstGeom>
        </p:spPr>
        <p:txBody>
          <a:bodyPr vert="horz" wrap="square" lIns="0" tIns="0" rIns="0" bIns="0" rtlCol="0">
            <a:spAutoFit/>
          </a:bodyPr>
          <a:lstStyle/>
          <a:p>
            <a:pPr marL="12700" marR="5080" indent="698500">
              <a:lnSpc>
                <a:spcPts val="5100"/>
              </a:lnSpc>
            </a:pPr>
            <a:r>
              <a:rPr lang="pl-PL" sz="4300" b="1" spc="-20" dirty="0" smtClean="0">
                <a:latin typeface="Calibri"/>
                <a:cs typeface="Calibri"/>
              </a:rPr>
              <a:t>Węże i robaki symbolizujące </a:t>
            </a:r>
            <a:r>
              <a:rPr sz="4300" b="1" spc="-45" dirty="0" smtClean="0">
                <a:latin typeface="Calibri"/>
                <a:cs typeface="Calibri"/>
              </a:rPr>
              <a:t>LUO</a:t>
            </a:r>
            <a:r>
              <a:rPr sz="4300" b="1" spc="-180" dirty="0" smtClean="0">
                <a:latin typeface="Calibri"/>
                <a:cs typeface="Calibri"/>
              </a:rPr>
              <a:t> </a:t>
            </a:r>
            <a:r>
              <a:rPr sz="4300" b="1" spc="5" dirty="0">
                <a:latin typeface="Calibri"/>
                <a:cs typeface="Calibri"/>
              </a:rPr>
              <a:t>MAI</a:t>
            </a:r>
            <a:endParaRPr sz="4300" dirty="0">
              <a:latin typeface="Calibri"/>
              <a:cs typeface="Calibri"/>
            </a:endParaRPr>
          </a:p>
        </p:txBody>
      </p:sp>
      <p:sp>
        <p:nvSpPr>
          <p:cNvPr id="3" name="object 3"/>
          <p:cNvSpPr/>
          <p:nvPr/>
        </p:nvSpPr>
        <p:spPr>
          <a:xfrm>
            <a:off x="939800" y="2929889"/>
            <a:ext cx="4318000" cy="323343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030477" y="1974075"/>
            <a:ext cx="6991984" cy="396240"/>
          </a:xfrm>
          <a:prstGeom prst="rect">
            <a:avLst/>
          </a:prstGeom>
        </p:spPr>
        <p:txBody>
          <a:bodyPr vert="horz" wrap="square" lIns="0" tIns="0" rIns="0" bIns="0" rtlCol="0">
            <a:spAutoFit/>
          </a:bodyPr>
          <a:lstStyle/>
          <a:p>
            <a:pPr marL="12700">
              <a:lnSpc>
                <a:spcPct val="100000"/>
              </a:lnSpc>
              <a:tabLst>
                <a:tab pos="4485005" algn="l"/>
              </a:tabLst>
            </a:pPr>
            <a:r>
              <a:rPr lang="pl-PL" sz="2600" b="1" spc="-10" dirty="0" smtClean="0">
                <a:latin typeface="Calibri"/>
                <a:cs typeface="Calibri"/>
              </a:rPr>
              <a:t>Z</a:t>
            </a:r>
            <a:r>
              <a:rPr sz="2600" b="1" spc="-10" dirty="0" err="1" smtClean="0">
                <a:latin typeface="Calibri"/>
                <a:cs typeface="Calibri"/>
              </a:rPr>
              <a:t>aocys</a:t>
            </a:r>
            <a:r>
              <a:rPr lang="pl-PL" sz="2600" b="1" spc="-10" dirty="0" smtClean="0">
                <a:latin typeface="Calibri"/>
                <a:cs typeface="Calibri"/>
              </a:rPr>
              <a:t> </a:t>
            </a:r>
            <a:r>
              <a:rPr sz="2600" b="1" spc="-495" dirty="0" smtClean="0">
                <a:latin typeface="Calibri"/>
                <a:cs typeface="Calibri"/>
              </a:rPr>
              <a:t> </a:t>
            </a:r>
            <a:r>
              <a:rPr sz="2600" b="1" spc="-20" dirty="0">
                <a:latin typeface="Calibri"/>
                <a:cs typeface="Calibri"/>
              </a:rPr>
              <a:t>wu</a:t>
            </a:r>
            <a:r>
              <a:rPr sz="2600" b="1" spc="-240" dirty="0">
                <a:latin typeface="Calibri"/>
                <a:cs typeface="Calibri"/>
              </a:rPr>
              <a:t> </a:t>
            </a:r>
            <a:r>
              <a:rPr sz="2600" b="1" spc="-5" dirty="0">
                <a:latin typeface="Calibri"/>
                <a:cs typeface="Calibri"/>
              </a:rPr>
              <a:t>shao</a:t>
            </a:r>
            <a:r>
              <a:rPr sz="2600" b="1" spc="15" dirty="0">
                <a:latin typeface="Calibri"/>
                <a:cs typeface="Calibri"/>
              </a:rPr>
              <a:t> </a:t>
            </a:r>
            <a:r>
              <a:rPr sz="2600" b="1" spc="-15" dirty="0">
                <a:latin typeface="Calibri"/>
                <a:cs typeface="Calibri"/>
              </a:rPr>
              <a:t>she	</a:t>
            </a:r>
            <a:r>
              <a:rPr lang="pl-PL" sz="2600" b="1" spc="-15" dirty="0" err="1">
                <a:latin typeface="Calibri"/>
                <a:cs typeface="Calibri"/>
              </a:rPr>
              <a:t>L</a:t>
            </a:r>
            <a:r>
              <a:rPr sz="2600" b="1" spc="-15" dirty="0" err="1" smtClean="0">
                <a:latin typeface="Calibri"/>
                <a:cs typeface="Calibri"/>
              </a:rPr>
              <a:t>umbricus</a:t>
            </a:r>
            <a:r>
              <a:rPr sz="2600" b="1" spc="-15" dirty="0" smtClean="0">
                <a:latin typeface="Calibri"/>
                <a:cs typeface="Calibri"/>
              </a:rPr>
              <a:t> </a:t>
            </a:r>
            <a:r>
              <a:rPr lang="pl-PL" sz="2600" b="1" spc="-495" dirty="0" smtClean="0">
                <a:latin typeface="Calibri"/>
                <a:cs typeface="Calibri"/>
              </a:rPr>
              <a:t> </a:t>
            </a:r>
            <a:r>
              <a:rPr sz="2600" b="1" dirty="0" smtClean="0">
                <a:latin typeface="Calibri"/>
                <a:cs typeface="Calibri"/>
              </a:rPr>
              <a:t>di</a:t>
            </a:r>
            <a:r>
              <a:rPr sz="2600" b="1" spc="-65" dirty="0" smtClean="0">
                <a:latin typeface="Calibri"/>
                <a:cs typeface="Calibri"/>
              </a:rPr>
              <a:t> </a:t>
            </a:r>
            <a:r>
              <a:rPr sz="2600" b="1" spc="-10" dirty="0">
                <a:latin typeface="Calibri"/>
                <a:cs typeface="Calibri"/>
              </a:rPr>
              <a:t>long</a:t>
            </a:r>
            <a:endParaRPr sz="2600" dirty="0">
              <a:latin typeface="Calibri"/>
              <a:cs typeface="Calibri"/>
            </a:endParaRPr>
          </a:p>
        </p:txBody>
      </p:sp>
      <p:sp>
        <p:nvSpPr>
          <p:cNvPr id="5" name="object 5"/>
          <p:cNvSpPr/>
          <p:nvPr/>
        </p:nvSpPr>
        <p:spPr>
          <a:xfrm>
            <a:off x="5422900" y="3110115"/>
            <a:ext cx="4318000" cy="2872981"/>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4"/>
              </a:rPr>
              <a:t>www.diolosa.com</a:t>
            </a:r>
            <a:r>
              <a:rPr spc="-35" dirty="0"/>
              <a:t> </a:t>
            </a:r>
            <a:r>
              <a:rPr spc="-20" dirty="0">
                <a:hlinkClick r:id="rId4"/>
              </a:rPr>
              <a:t>www.diolosa.com</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35</a:t>
            </a:fld>
            <a:endParaRPr spc="-5"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900" y="61662"/>
            <a:ext cx="9906000" cy="1037284"/>
          </a:xfrm>
          <a:prstGeom prst="rect">
            <a:avLst/>
          </a:prstGeom>
        </p:spPr>
        <p:txBody>
          <a:bodyPr vert="horz" wrap="square" lIns="0" tIns="371932" rIns="0" bIns="0" rtlCol="0">
            <a:spAutoFit/>
          </a:bodyPr>
          <a:lstStyle/>
          <a:p>
            <a:pPr marL="330200">
              <a:lnSpc>
                <a:spcPct val="100000"/>
              </a:lnSpc>
            </a:pPr>
            <a:r>
              <a:rPr lang="pl-PL" spc="-20" dirty="0" smtClean="0"/>
              <a:t>Owoce morza w leczeniu nowotworów</a:t>
            </a:r>
            <a:endParaRPr dirty="0"/>
          </a:p>
        </p:txBody>
      </p:sp>
      <p:sp>
        <p:nvSpPr>
          <p:cNvPr id="3" name="object 3"/>
          <p:cNvSpPr txBox="1"/>
          <p:nvPr/>
        </p:nvSpPr>
        <p:spPr>
          <a:xfrm>
            <a:off x="2707589" y="1974075"/>
            <a:ext cx="792480" cy="415925"/>
          </a:xfrm>
          <a:prstGeom prst="rect">
            <a:avLst/>
          </a:prstGeom>
        </p:spPr>
        <p:txBody>
          <a:bodyPr vert="horz" wrap="square" lIns="0" tIns="0" rIns="0" bIns="0" rtlCol="0">
            <a:spAutoFit/>
          </a:bodyPr>
          <a:lstStyle/>
          <a:p>
            <a:pPr marL="12700">
              <a:lnSpc>
                <a:spcPct val="100000"/>
              </a:lnSpc>
            </a:pPr>
            <a:r>
              <a:rPr sz="2600" b="1" spc="-25" dirty="0" smtClean="0">
                <a:latin typeface="Calibri"/>
                <a:cs typeface="Calibri"/>
              </a:rPr>
              <a:t>Kr</a:t>
            </a:r>
            <a:r>
              <a:rPr lang="pl-PL" sz="2600" b="1" spc="-10" dirty="0" smtClean="0">
                <a:latin typeface="Calibri"/>
                <a:cs typeface="Calibri"/>
              </a:rPr>
              <a:t>ab</a:t>
            </a:r>
            <a:endParaRPr sz="2600" dirty="0">
              <a:latin typeface="Calibri"/>
              <a:cs typeface="Calibri"/>
            </a:endParaRPr>
          </a:p>
        </p:txBody>
      </p:sp>
      <p:sp>
        <p:nvSpPr>
          <p:cNvPr id="4" name="object 4"/>
          <p:cNvSpPr txBox="1"/>
          <p:nvPr/>
        </p:nvSpPr>
        <p:spPr>
          <a:xfrm>
            <a:off x="6718300" y="1951710"/>
            <a:ext cx="2425700" cy="400110"/>
          </a:xfrm>
          <a:prstGeom prst="rect">
            <a:avLst/>
          </a:prstGeom>
        </p:spPr>
        <p:txBody>
          <a:bodyPr vert="horz" wrap="square" lIns="0" tIns="0" rIns="0" bIns="0" rtlCol="0">
            <a:spAutoFit/>
          </a:bodyPr>
          <a:lstStyle/>
          <a:p>
            <a:pPr marL="12700">
              <a:lnSpc>
                <a:spcPct val="100000"/>
              </a:lnSpc>
            </a:pPr>
            <a:r>
              <a:rPr lang="pl-PL" sz="2600" b="1" spc="-15" dirty="0" smtClean="0">
                <a:latin typeface="Calibri"/>
                <a:cs typeface="Calibri"/>
              </a:rPr>
              <a:t>Konik morski</a:t>
            </a:r>
            <a:endParaRPr sz="2600" dirty="0">
              <a:latin typeface="Calibri"/>
              <a:cs typeface="Calibri"/>
            </a:endParaRPr>
          </a:p>
        </p:txBody>
      </p:sp>
      <p:sp>
        <p:nvSpPr>
          <p:cNvPr id="5" name="object 5"/>
          <p:cNvSpPr/>
          <p:nvPr/>
        </p:nvSpPr>
        <p:spPr>
          <a:xfrm>
            <a:off x="977900" y="3098800"/>
            <a:ext cx="4279900" cy="21209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400800" y="3098805"/>
            <a:ext cx="2286000" cy="332740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4"/>
              </a:rPr>
              <a:t>www.diolosa.com</a:t>
            </a:r>
            <a:r>
              <a:rPr spc="-35" dirty="0"/>
              <a:t> </a:t>
            </a:r>
            <a:r>
              <a:rPr spc="-20" dirty="0">
                <a:hlinkClick r:id="rId4"/>
              </a:rPr>
              <a:t>www.diolosa.com</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36</a:t>
            </a:fld>
            <a:endParaRPr spc="-5"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p:nvPr/>
        </p:nvSpPr>
        <p:spPr>
          <a:xfrm>
            <a:off x="9446348" y="7017467"/>
            <a:ext cx="203835" cy="191135"/>
          </a:xfrm>
          <a:prstGeom prst="rect">
            <a:avLst/>
          </a:prstGeom>
        </p:spPr>
        <p:txBody>
          <a:bodyPr vert="horz" wrap="square" lIns="0" tIns="0" rIns="0" bIns="0" rtlCol="0">
            <a:spAutoFit/>
          </a:bodyPr>
          <a:lstStyle/>
          <a:p>
            <a:pPr marL="12700">
              <a:lnSpc>
                <a:spcPts val="1375"/>
              </a:lnSpc>
            </a:pPr>
            <a:r>
              <a:rPr sz="1300" spc="30" dirty="0">
                <a:solidFill>
                  <a:srgbClr val="898989"/>
                </a:solidFill>
                <a:latin typeface="Calibri"/>
                <a:cs typeface="Calibri"/>
              </a:rPr>
              <a:t>37</a:t>
            </a:r>
            <a:endParaRPr sz="1300">
              <a:latin typeface="Calibri"/>
              <a:cs typeface="Calibri"/>
            </a:endParaRPr>
          </a:p>
        </p:txBody>
      </p:sp>
      <p:sp>
        <p:nvSpPr>
          <p:cNvPr id="2" name="object 2"/>
          <p:cNvSpPr txBox="1">
            <a:spLocks noGrp="1"/>
          </p:cNvSpPr>
          <p:nvPr>
            <p:ph type="ctrTitle"/>
          </p:nvPr>
        </p:nvSpPr>
        <p:spPr>
          <a:xfrm>
            <a:off x="1612900" y="1800225"/>
            <a:ext cx="7437653" cy="1093137"/>
          </a:xfrm>
          <a:prstGeom prst="rect">
            <a:avLst/>
          </a:prstGeom>
        </p:spPr>
        <p:txBody>
          <a:bodyPr vert="horz" wrap="square" lIns="0" tIns="366285" rIns="0" bIns="0" rtlCol="0">
            <a:spAutoFit/>
          </a:bodyPr>
          <a:lstStyle/>
          <a:p>
            <a:pPr marL="777240">
              <a:lnSpc>
                <a:spcPct val="100000"/>
              </a:lnSpc>
            </a:pPr>
            <a:r>
              <a:rPr lang="pl-PL" spc="-40" dirty="0" smtClean="0"/>
              <a:t>Leczenie bezsenności</a:t>
            </a:r>
            <a:endParaRPr dirty="0"/>
          </a:p>
        </p:txBody>
      </p:sp>
      <p:sp>
        <p:nvSpPr>
          <p:cNvPr id="3" name="object 3"/>
          <p:cNvSpPr txBox="1">
            <a:spLocks noGrp="1"/>
          </p:cNvSpPr>
          <p:nvPr>
            <p:ph type="subTitle" idx="4"/>
          </p:nvPr>
        </p:nvSpPr>
        <p:spPr>
          <a:xfrm>
            <a:off x="2198319" y="4290755"/>
            <a:ext cx="6296761" cy="1477328"/>
          </a:xfrm>
          <a:prstGeom prst="rect">
            <a:avLst/>
          </a:prstGeom>
        </p:spPr>
        <p:txBody>
          <a:bodyPr vert="horz" wrap="square" lIns="0" tIns="0" rIns="0" bIns="0" rtlCol="0">
            <a:spAutoFit/>
          </a:bodyPr>
          <a:lstStyle/>
          <a:p>
            <a:pPr marL="1270" marR="5080" indent="1270" algn="ctr">
              <a:lnSpc>
                <a:spcPct val="100299"/>
              </a:lnSpc>
            </a:pPr>
            <a:r>
              <a:rPr lang="pl-PL" sz="3200" spc="-5" dirty="0" smtClean="0"/>
              <a:t>Oczyszczanie subtelnych kanałów Serca oraz  </a:t>
            </a:r>
            <a:r>
              <a:rPr lang="pl-PL" sz="3200" spc="-15" dirty="0" smtClean="0"/>
              <a:t>poprawianie synchronizacji</a:t>
            </a:r>
            <a:r>
              <a:rPr sz="3200" spc="-15" dirty="0" smtClean="0"/>
              <a:t> </a:t>
            </a:r>
            <a:r>
              <a:rPr sz="3200" spc="-5" dirty="0" smtClean="0"/>
              <a:t>PO </a:t>
            </a:r>
            <a:r>
              <a:rPr lang="pl-PL" sz="3200" spc="-5" dirty="0" smtClean="0"/>
              <a:t>by wzmocnić sen</a:t>
            </a:r>
            <a:endParaRPr sz="3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38</a:t>
            </a:fld>
            <a:endParaRPr spc="-5" dirty="0"/>
          </a:p>
        </p:txBody>
      </p:sp>
      <p:sp>
        <p:nvSpPr>
          <p:cNvPr id="2" name="object 2"/>
          <p:cNvSpPr txBox="1">
            <a:spLocks noGrp="1"/>
          </p:cNvSpPr>
          <p:nvPr>
            <p:ph type="title"/>
          </p:nvPr>
        </p:nvSpPr>
        <p:spPr>
          <a:xfrm>
            <a:off x="698501" y="357225"/>
            <a:ext cx="9448800" cy="1308050"/>
          </a:xfrm>
          <a:prstGeom prst="rect">
            <a:avLst/>
          </a:prstGeom>
        </p:spPr>
        <p:txBody>
          <a:bodyPr vert="horz" wrap="square" lIns="0" tIns="0" rIns="0" bIns="0" rtlCol="0">
            <a:spAutoFit/>
          </a:bodyPr>
          <a:lstStyle/>
          <a:p>
            <a:pPr marL="647065" marR="5080" indent="355600">
              <a:lnSpc>
                <a:spcPts val="5100"/>
              </a:lnSpc>
            </a:pPr>
            <a:r>
              <a:rPr lang="pl-PL" spc="-15" dirty="0" smtClean="0"/>
              <a:t>Receptura dla leczenia bezsenności przy użyciu produktów zwierzęcych </a:t>
            </a:r>
            <a:endParaRPr spc="-20" dirty="0"/>
          </a:p>
        </p:txBody>
      </p:sp>
      <p:sp>
        <p:nvSpPr>
          <p:cNvPr id="3" name="object 3"/>
          <p:cNvSpPr txBox="1"/>
          <p:nvPr/>
        </p:nvSpPr>
        <p:spPr>
          <a:xfrm>
            <a:off x="1030477" y="1772272"/>
            <a:ext cx="7000240" cy="4490085"/>
          </a:xfrm>
          <a:prstGeom prst="rect">
            <a:avLst/>
          </a:prstGeom>
        </p:spPr>
        <p:txBody>
          <a:bodyPr vert="horz" wrap="square" lIns="0" tIns="0" rIns="0" bIns="0" rtlCol="0">
            <a:spAutoFit/>
          </a:bodyPr>
          <a:lstStyle/>
          <a:p>
            <a:pPr marL="381000" indent="-368300">
              <a:lnSpc>
                <a:spcPts val="3220"/>
              </a:lnSpc>
              <a:buFont typeface="Arial"/>
              <a:buChar char="•"/>
              <a:tabLst>
                <a:tab pos="380365" algn="l"/>
                <a:tab pos="381000" algn="l"/>
              </a:tabLst>
            </a:pPr>
            <a:r>
              <a:rPr sz="2700" spc="-25" dirty="0">
                <a:latin typeface="Calibri"/>
                <a:cs typeface="Calibri"/>
              </a:rPr>
              <a:t>prunellae </a:t>
            </a:r>
            <a:r>
              <a:rPr sz="2700" spc="-15" dirty="0">
                <a:latin typeface="Calibri"/>
                <a:cs typeface="Calibri"/>
              </a:rPr>
              <a:t>vulgaris </a:t>
            </a:r>
            <a:r>
              <a:rPr sz="2700" spc="-520" dirty="0">
                <a:latin typeface="Calibri"/>
                <a:cs typeface="Calibri"/>
              </a:rPr>
              <a:t>&gt;       </a:t>
            </a:r>
            <a:r>
              <a:rPr sz="2700" dirty="0">
                <a:latin typeface="Calibri"/>
                <a:cs typeface="Calibri"/>
              </a:rPr>
              <a:t>xia </a:t>
            </a:r>
            <a:r>
              <a:rPr sz="2700" spc="-15" dirty="0">
                <a:latin typeface="Calibri"/>
                <a:cs typeface="Calibri"/>
              </a:rPr>
              <a:t>ku</a:t>
            </a:r>
            <a:r>
              <a:rPr sz="2700" spc="-105" dirty="0">
                <a:latin typeface="Calibri"/>
                <a:cs typeface="Calibri"/>
              </a:rPr>
              <a:t> </a:t>
            </a:r>
            <a:r>
              <a:rPr sz="2700" spc="-15" dirty="0">
                <a:latin typeface="Calibri"/>
                <a:cs typeface="Calibri"/>
              </a:rPr>
              <a:t>cao</a:t>
            </a:r>
            <a:endParaRPr sz="2700" dirty="0">
              <a:latin typeface="Calibri"/>
              <a:cs typeface="Calibri"/>
            </a:endParaRPr>
          </a:p>
          <a:p>
            <a:pPr marL="381000" indent="-368300">
              <a:lnSpc>
                <a:spcPts val="3200"/>
              </a:lnSpc>
              <a:buFont typeface="Arial"/>
              <a:buChar char="•"/>
              <a:tabLst>
                <a:tab pos="380365" algn="l"/>
                <a:tab pos="381000" algn="l"/>
              </a:tabLst>
            </a:pPr>
            <a:r>
              <a:rPr sz="2700" dirty="0">
                <a:latin typeface="Calibri"/>
                <a:cs typeface="Calibri"/>
              </a:rPr>
              <a:t>bambusae </a:t>
            </a:r>
            <a:r>
              <a:rPr sz="2700" spc="-30" dirty="0">
                <a:latin typeface="Calibri"/>
                <a:cs typeface="Calibri"/>
              </a:rPr>
              <a:t>concretio </a:t>
            </a:r>
            <a:r>
              <a:rPr sz="2700" spc="-20" dirty="0">
                <a:latin typeface="Calibri"/>
                <a:cs typeface="Calibri"/>
              </a:rPr>
              <a:t>silicea </a:t>
            </a:r>
            <a:r>
              <a:rPr sz="2700" spc="-520" dirty="0">
                <a:latin typeface="Calibri"/>
                <a:cs typeface="Calibri"/>
              </a:rPr>
              <a:t>&gt;       </a:t>
            </a:r>
            <a:r>
              <a:rPr sz="2700" spc="-5" dirty="0">
                <a:latin typeface="Calibri"/>
                <a:cs typeface="Calibri"/>
              </a:rPr>
              <a:t>tian </a:t>
            </a:r>
            <a:r>
              <a:rPr sz="2700" dirty="0">
                <a:latin typeface="Calibri"/>
                <a:cs typeface="Calibri"/>
              </a:rPr>
              <a:t>zhu</a:t>
            </a:r>
            <a:r>
              <a:rPr sz="2700" spc="-170" dirty="0">
                <a:latin typeface="Calibri"/>
                <a:cs typeface="Calibri"/>
              </a:rPr>
              <a:t> </a:t>
            </a:r>
            <a:r>
              <a:rPr sz="2700" spc="-15" dirty="0">
                <a:latin typeface="Calibri"/>
                <a:cs typeface="Calibri"/>
              </a:rPr>
              <a:t>huang</a:t>
            </a:r>
            <a:endParaRPr sz="2700" dirty="0">
              <a:latin typeface="Calibri"/>
              <a:cs typeface="Calibri"/>
            </a:endParaRPr>
          </a:p>
          <a:p>
            <a:pPr marL="381000" indent="-368300">
              <a:lnSpc>
                <a:spcPts val="3220"/>
              </a:lnSpc>
              <a:buFont typeface="Arial"/>
              <a:buChar char="•"/>
              <a:tabLst>
                <a:tab pos="380365" algn="l"/>
                <a:tab pos="381000" algn="l"/>
              </a:tabLst>
            </a:pPr>
            <a:r>
              <a:rPr sz="2700" spc="-15" dirty="0">
                <a:latin typeface="Calibri"/>
                <a:cs typeface="Calibri"/>
              </a:rPr>
              <a:t>scutellariae baicalensis </a:t>
            </a:r>
            <a:r>
              <a:rPr sz="2700" spc="-40" dirty="0">
                <a:latin typeface="Calibri"/>
                <a:cs typeface="Calibri"/>
              </a:rPr>
              <a:t>radix </a:t>
            </a:r>
            <a:r>
              <a:rPr sz="2700" spc="-520" dirty="0">
                <a:latin typeface="Calibri"/>
                <a:cs typeface="Calibri"/>
              </a:rPr>
              <a:t>&gt;      </a:t>
            </a:r>
            <a:r>
              <a:rPr sz="2700" spc="-15" dirty="0">
                <a:latin typeface="Calibri"/>
                <a:cs typeface="Calibri"/>
              </a:rPr>
              <a:t>huang</a:t>
            </a:r>
            <a:r>
              <a:rPr sz="2700" spc="85" dirty="0">
                <a:latin typeface="Calibri"/>
                <a:cs typeface="Calibri"/>
              </a:rPr>
              <a:t> </a:t>
            </a:r>
            <a:r>
              <a:rPr sz="2700" spc="-20" dirty="0">
                <a:latin typeface="Calibri"/>
                <a:cs typeface="Calibri"/>
              </a:rPr>
              <a:t>qin</a:t>
            </a:r>
            <a:endParaRPr sz="2700" dirty="0">
              <a:latin typeface="Calibri"/>
              <a:cs typeface="Calibri"/>
            </a:endParaRPr>
          </a:p>
          <a:p>
            <a:pPr marL="381000" indent="-368300">
              <a:lnSpc>
                <a:spcPts val="3220"/>
              </a:lnSpc>
              <a:spcBef>
                <a:spcPts val="60"/>
              </a:spcBef>
              <a:buFont typeface="Arial"/>
              <a:buChar char="•"/>
              <a:tabLst>
                <a:tab pos="380365" algn="l"/>
                <a:tab pos="381000" algn="l"/>
              </a:tabLst>
            </a:pPr>
            <a:r>
              <a:rPr sz="2700" spc="-20" dirty="0">
                <a:latin typeface="Calibri"/>
                <a:cs typeface="Calibri"/>
              </a:rPr>
              <a:t>curcuma </a:t>
            </a:r>
            <a:r>
              <a:rPr sz="2700" spc="-10" dirty="0">
                <a:latin typeface="Calibri"/>
                <a:cs typeface="Calibri"/>
              </a:rPr>
              <a:t>longa </a:t>
            </a:r>
            <a:r>
              <a:rPr sz="2700" spc="-520" dirty="0">
                <a:latin typeface="Calibri"/>
                <a:cs typeface="Calibri"/>
              </a:rPr>
              <a:t>&gt;      </a:t>
            </a:r>
            <a:r>
              <a:rPr sz="2700" spc="-15" dirty="0">
                <a:latin typeface="Calibri"/>
                <a:cs typeface="Calibri"/>
              </a:rPr>
              <a:t>yu</a:t>
            </a:r>
            <a:r>
              <a:rPr sz="2700" spc="-55" dirty="0">
                <a:latin typeface="Calibri"/>
                <a:cs typeface="Calibri"/>
              </a:rPr>
              <a:t> </a:t>
            </a:r>
            <a:r>
              <a:rPr sz="2700" spc="-25" dirty="0">
                <a:latin typeface="Calibri"/>
                <a:cs typeface="Calibri"/>
              </a:rPr>
              <a:t>jin</a:t>
            </a:r>
            <a:endParaRPr sz="2700" dirty="0">
              <a:latin typeface="Calibri"/>
              <a:cs typeface="Calibri"/>
            </a:endParaRPr>
          </a:p>
          <a:p>
            <a:pPr marL="381000" indent="-368300">
              <a:lnSpc>
                <a:spcPts val="3200"/>
              </a:lnSpc>
              <a:buFont typeface="Arial"/>
              <a:buChar char="•"/>
              <a:tabLst>
                <a:tab pos="380365" algn="l"/>
                <a:tab pos="381000" algn="l"/>
              </a:tabLst>
            </a:pPr>
            <a:r>
              <a:rPr sz="2700" spc="-25" dirty="0">
                <a:latin typeface="Calibri"/>
                <a:cs typeface="Calibri"/>
              </a:rPr>
              <a:t>acori </a:t>
            </a:r>
            <a:r>
              <a:rPr sz="2700" spc="-20" dirty="0">
                <a:latin typeface="Calibri"/>
                <a:cs typeface="Calibri"/>
              </a:rPr>
              <a:t>graminei rhizoma </a:t>
            </a:r>
            <a:r>
              <a:rPr sz="2700" spc="-520" dirty="0">
                <a:latin typeface="Calibri"/>
                <a:cs typeface="Calibri"/>
              </a:rPr>
              <a:t>&gt;      </a:t>
            </a:r>
            <a:r>
              <a:rPr sz="2700" spc="5" dirty="0">
                <a:latin typeface="Calibri"/>
                <a:cs typeface="Calibri"/>
              </a:rPr>
              <a:t>shi </a:t>
            </a:r>
            <a:r>
              <a:rPr sz="2700" spc="-20" dirty="0">
                <a:latin typeface="Calibri"/>
                <a:cs typeface="Calibri"/>
              </a:rPr>
              <a:t>chang</a:t>
            </a:r>
            <a:r>
              <a:rPr sz="2700" spc="-55" dirty="0">
                <a:latin typeface="Calibri"/>
                <a:cs typeface="Calibri"/>
              </a:rPr>
              <a:t> </a:t>
            </a:r>
            <a:r>
              <a:rPr sz="2700" spc="-20" dirty="0">
                <a:latin typeface="Calibri"/>
                <a:cs typeface="Calibri"/>
              </a:rPr>
              <a:t>pu</a:t>
            </a:r>
            <a:endParaRPr sz="2700" dirty="0">
              <a:latin typeface="Calibri"/>
              <a:cs typeface="Calibri"/>
            </a:endParaRPr>
          </a:p>
          <a:p>
            <a:pPr marL="381000" indent="-368300">
              <a:lnSpc>
                <a:spcPts val="3200"/>
              </a:lnSpc>
              <a:buFont typeface="Arial"/>
              <a:buChar char="•"/>
              <a:tabLst>
                <a:tab pos="380365" algn="l"/>
                <a:tab pos="381000" algn="l"/>
              </a:tabLst>
            </a:pPr>
            <a:r>
              <a:rPr sz="2700" spc="-15" dirty="0">
                <a:latin typeface="Calibri"/>
                <a:cs typeface="Calibri"/>
              </a:rPr>
              <a:t>nelumbinis </a:t>
            </a:r>
            <a:r>
              <a:rPr sz="2700" spc="-10" dirty="0">
                <a:latin typeface="Calibri"/>
                <a:cs typeface="Calibri"/>
              </a:rPr>
              <a:t>plumuli </a:t>
            </a:r>
            <a:r>
              <a:rPr sz="2700" spc="-520" dirty="0">
                <a:latin typeface="Calibri"/>
                <a:cs typeface="Calibri"/>
              </a:rPr>
              <a:t>&gt;      </a:t>
            </a:r>
            <a:r>
              <a:rPr sz="2700" spc="-10" dirty="0">
                <a:latin typeface="Calibri"/>
                <a:cs typeface="Calibri"/>
              </a:rPr>
              <a:t>lian </a:t>
            </a:r>
            <a:r>
              <a:rPr sz="2700" spc="15" dirty="0">
                <a:latin typeface="Calibri"/>
                <a:cs typeface="Calibri"/>
              </a:rPr>
              <a:t>zi</a:t>
            </a:r>
            <a:r>
              <a:rPr sz="2700" spc="-70" dirty="0">
                <a:latin typeface="Calibri"/>
                <a:cs typeface="Calibri"/>
              </a:rPr>
              <a:t> </a:t>
            </a:r>
            <a:r>
              <a:rPr sz="2700" dirty="0">
                <a:latin typeface="Calibri"/>
                <a:cs typeface="Calibri"/>
              </a:rPr>
              <a:t>xin</a:t>
            </a:r>
          </a:p>
          <a:p>
            <a:pPr marL="381000" indent="-368300">
              <a:lnSpc>
                <a:spcPts val="3200"/>
              </a:lnSpc>
              <a:buFont typeface="Arial"/>
              <a:buChar char="•"/>
              <a:tabLst>
                <a:tab pos="380365" algn="l"/>
                <a:tab pos="381000" algn="l"/>
              </a:tabLst>
            </a:pPr>
            <a:r>
              <a:rPr sz="2700" b="1" i="1" spc="-5" dirty="0">
                <a:latin typeface="Calibri"/>
                <a:cs typeface="Calibri"/>
              </a:rPr>
              <a:t>bombyx </a:t>
            </a:r>
            <a:r>
              <a:rPr sz="2700" b="1" i="1" spc="-15" dirty="0">
                <a:latin typeface="Calibri"/>
                <a:cs typeface="Calibri"/>
              </a:rPr>
              <a:t>batryticatus </a:t>
            </a:r>
            <a:r>
              <a:rPr sz="2700" b="1" i="1" dirty="0">
                <a:latin typeface="Calibri"/>
                <a:cs typeface="Calibri"/>
              </a:rPr>
              <a:t>- </a:t>
            </a:r>
            <a:r>
              <a:rPr sz="2700" b="1" i="1" spc="-20" dirty="0">
                <a:latin typeface="Calibri"/>
                <a:cs typeface="Calibri"/>
              </a:rPr>
              <a:t>bai </a:t>
            </a:r>
            <a:r>
              <a:rPr sz="2700" b="1" i="1" spc="-5" dirty="0">
                <a:latin typeface="Calibri"/>
                <a:cs typeface="Calibri"/>
              </a:rPr>
              <a:t>jiang</a:t>
            </a:r>
            <a:r>
              <a:rPr sz="2700" b="1" i="1" spc="-185" dirty="0">
                <a:latin typeface="Calibri"/>
                <a:cs typeface="Calibri"/>
              </a:rPr>
              <a:t> </a:t>
            </a:r>
            <a:r>
              <a:rPr sz="2700" b="1" i="1" spc="-15" dirty="0">
                <a:latin typeface="Calibri"/>
                <a:cs typeface="Calibri"/>
              </a:rPr>
              <a:t>can</a:t>
            </a:r>
            <a:endParaRPr sz="2700" dirty="0">
              <a:latin typeface="Calibri"/>
              <a:cs typeface="Calibri"/>
            </a:endParaRPr>
          </a:p>
          <a:p>
            <a:pPr marL="381000" indent="-368300">
              <a:lnSpc>
                <a:spcPts val="3200"/>
              </a:lnSpc>
              <a:buFont typeface="Arial"/>
              <a:buChar char="•"/>
              <a:tabLst>
                <a:tab pos="380365" algn="l"/>
                <a:tab pos="381000" algn="l"/>
              </a:tabLst>
            </a:pPr>
            <a:r>
              <a:rPr sz="2700" b="1" i="1" spc="-5" dirty="0">
                <a:latin typeface="Calibri"/>
                <a:cs typeface="Calibri"/>
              </a:rPr>
              <a:t>periostracum </a:t>
            </a:r>
            <a:r>
              <a:rPr sz="2700" b="1" i="1" spc="-15" dirty="0">
                <a:latin typeface="Calibri"/>
                <a:cs typeface="Calibri"/>
              </a:rPr>
              <a:t>cicadae </a:t>
            </a:r>
            <a:r>
              <a:rPr sz="2700" b="1" i="1" dirty="0">
                <a:latin typeface="Calibri"/>
                <a:cs typeface="Calibri"/>
              </a:rPr>
              <a:t>- </a:t>
            </a:r>
            <a:r>
              <a:rPr sz="2700" b="1" i="1" spc="-20" dirty="0">
                <a:latin typeface="Calibri"/>
                <a:cs typeface="Calibri"/>
              </a:rPr>
              <a:t>chan</a:t>
            </a:r>
            <a:r>
              <a:rPr sz="2700" b="1" i="1" spc="-315" dirty="0">
                <a:latin typeface="Calibri"/>
                <a:cs typeface="Calibri"/>
              </a:rPr>
              <a:t> </a:t>
            </a:r>
            <a:r>
              <a:rPr sz="2700" b="1" i="1" spc="-25" dirty="0">
                <a:latin typeface="Calibri"/>
                <a:cs typeface="Calibri"/>
              </a:rPr>
              <a:t>tui</a:t>
            </a:r>
            <a:endParaRPr sz="2700" dirty="0">
              <a:latin typeface="Calibri"/>
              <a:cs typeface="Calibri"/>
            </a:endParaRPr>
          </a:p>
          <a:p>
            <a:pPr marL="381000" indent="-368300">
              <a:lnSpc>
                <a:spcPts val="3200"/>
              </a:lnSpc>
              <a:buFont typeface="Arial"/>
              <a:buChar char="•"/>
              <a:tabLst>
                <a:tab pos="380365" algn="l"/>
                <a:tab pos="381000" algn="l"/>
              </a:tabLst>
            </a:pPr>
            <a:r>
              <a:rPr sz="2700" spc="-20" dirty="0">
                <a:latin typeface="Calibri"/>
                <a:cs typeface="Calibri"/>
              </a:rPr>
              <a:t>succinum/amber/bernstein </a:t>
            </a:r>
            <a:r>
              <a:rPr sz="2700" spc="-520" dirty="0">
                <a:latin typeface="Calibri"/>
                <a:cs typeface="Calibri"/>
              </a:rPr>
              <a:t>&gt;      </a:t>
            </a:r>
            <a:r>
              <a:rPr sz="2700" spc="-10" dirty="0">
                <a:latin typeface="Calibri"/>
                <a:cs typeface="Calibri"/>
              </a:rPr>
              <a:t>hu</a:t>
            </a:r>
            <a:r>
              <a:rPr sz="2700" spc="-35" dirty="0">
                <a:latin typeface="Calibri"/>
                <a:cs typeface="Calibri"/>
              </a:rPr>
              <a:t> </a:t>
            </a:r>
            <a:r>
              <a:rPr sz="2700" spc="-20" dirty="0">
                <a:latin typeface="Calibri"/>
                <a:cs typeface="Calibri"/>
              </a:rPr>
              <a:t>po</a:t>
            </a:r>
            <a:endParaRPr sz="2700" dirty="0">
              <a:latin typeface="Calibri"/>
              <a:cs typeface="Calibri"/>
            </a:endParaRPr>
          </a:p>
          <a:p>
            <a:pPr marL="381000" indent="-368300">
              <a:lnSpc>
                <a:spcPts val="3200"/>
              </a:lnSpc>
              <a:buFont typeface="Arial"/>
              <a:buChar char="•"/>
              <a:tabLst>
                <a:tab pos="380365" algn="l"/>
                <a:tab pos="381000" algn="l"/>
              </a:tabLst>
            </a:pPr>
            <a:r>
              <a:rPr sz="2700" spc="-10" dirty="0">
                <a:latin typeface="Calibri"/>
                <a:cs typeface="Calibri"/>
              </a:rPr>
              <a:t>bingpian </a:t>
            </a:r>
            <a:r>
              <a:rPr sz="2700" spc="-520" dirty="0">
                <a:latin typeface="Calibri"/>
                <a:cs typeface="Calibri"/>
              </a:rPr>
              <a:t>&gt;      </a:t>
            </a:r>
            <a:r>
              <a:rPr sz="2700" spc="-25" dirty="0">
                <a:latin typeface="Calibri"/>
                <a:cs typeface="Calibri"/>
              </a:rPr>
              <a:t>borneolum </a:t>
            </a:r>
            <a:r>
              <a:rPr sz="2700" spc="-20" dirty="0">
                <a:latin typeface="Calibri"/>
                <a:cs typeface="Calibri"/>
              </a:rPr>
              <a:t>(dryobalanops</a:t>
            </a:r>
            <a:r>
              <a:rPr sz="2700" spc="50" dirty="0">
                <a:latin typeface="Calibri"/>
                <a:cs typeface="Calibri"/>
              </a:rPr>
              <a:t> </a:t>
            </a:r>
            <a:r>
              <a:rPr sz="2700" spc="-10" dirty="0">
                <a:latin typeface="Calibri"/>
                <a:cs typeface="Calibri"/>
              </a:rPr>
              <a:t>aromitaca)</a:t>
            </a:r>
            <a:endParaRPr sz="2700" dirty="0">
              <a:latin typeface="Calibri"/>
              <a:cs typeface="Calibri"/>
            </a:endParaRPr>
          </a:p>
          <a:p>
            <a:pPr marL="381000" indent="-368300">
              <a:lnSpc>
                <a:spcPts val="3220"/>
              </a:lnSpc>
              <a:buFont typeface="Arial"/>
              <a:buChar char="•"/>
              <a:tabLst>
                <a:tab pos="380365" algn="l"/>
                <a:tab pos="381000" algn="l"/>
              </a:tabLst>
            </a:pPr>
            <a:r>
              <a:rPr sz="2700" spc="-5" dirty="0">
                <a:latin typeface="Calibri"/>
                <a:cs typeface="Calibri"/>
              </a:rPr>
              <a:t>margaritae </a:t>
            </a:r>
            <a:r>
              <a:rPr sz="2700" spc="-30" dirty="0">
                <a:latin typeface="Calibri"/>
                <a:cs typeface="Calibri"/>
              </a:rPr>
              <a:t>perla </a:t>
            </a:r>
            <a:r>
              <a:rPr sz="2700" spc="-520" dirty="0">
                <a:latin typeface="Calibri"/>
                <a:cs typeface="Calibri"/>
              </a:rPr>
              <a:t>&gt;      </a:t>
            </a:r>
            <a:r>
              <a:rPr sz="2700" spc="-10" dirty="0">
                <a:latin typeface="Calibri"/>
                <a:cs typeface="Calibri"/>
              </a:rPr>
              <a:t>zhen </a:t>
            </a:r>
            <a:r>
              <a:rPr sz="2700" dirty="0">
                <a:latin typeface="Calibri"/>
                <a:cs typeface="Calibri"/>
              </a:rPr>
              <a:t>zhu </a:t>
            </a:r>
            <a:r>
              <a:rPr sz="2700" spc="5" dirty="0">
                <a:latin typeface="Calibri"/>
                <a:cs typeface="Calibri"/>
              </a:rPr>
              <a:t>..</a:t>
            </a:r>
            <a:r>
              <a:rPr sz="2700" spc="-285" dirty="0">
                <a:latin typeface="Calibri"/>
                <a:cs typeface="Calibri"/>
              </a:rPr>
              <a:t> </a:t>
            </a:r>
            <a:r>
              <a:rPr lang="pl-PL" sz="2700" spc="5" dirty="0" smtClean="0">
                <a:latin typeface="Calibri"/>
                <a:cs typeface="Calibri"/>
              </a:rPr>
              <a:t>itd.</a:t>
            </a:r>
            <a:endParaRPr sz="2700" dirty="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39</a:t>
            </a:fld>
            <a:endParaRPr spc="-5" dirty="0"/>
          </a:p>
        </p:txBody>
      </p:sp>
      <p:sp>
        <p:nvSpPr>
          <p:cNvPr id="2" name="object 2"/>
          <p:cNvSpPr txBox="1">
            <a:spLocks noGrp="1"/>
          </p:cNvSpPr>
          <p:nvPr>
            <p:ph type="title"/>
          </p:nvPr>
        </p:nvSpPr>
        <p:spPr>
          <a:xfrm>
            <a:off x="1031156" y="357225"/>
            <a:ext cx="8610600" cy="1308050"/>
          </a:xfrm>
          <a:prstGeom prst="rect">
            <a:avLst/>
          </a:prstGeom>
        </p:spPr>
        <p:txBody>
          <a:bodyPr vert="horz" wrap="square" lIns="0" tIns="0" rIns="0" bIns="0" rtlCol="0">
            <a:spAutoFit/>
          </a:bodyPr>
          <a:lstStyle/>
          <a:p>
            <a:pPr marL="2971165" marR="5080" indent="-2959100">
              <a:lnSpc>
                <a:spcPts val="5100"/>
              </a:lnSpc>
            </a:pPr>
            <a:r>
              <a:rPr lang="pl-PL" dirty="0" smtClean="0"/>
              <a:t>Zastosowanie Punktów </a:t>
            </a:r>
            <a:r>
              <a:rPr lang="pl-PL" dirty="0"/>
              <a:t>D</a:t>
            </a:r>
            <a:r>
              <a:rPr lang="pl-PL" dirty="0" smtClean="0"/>
              <a:t>uchów w leczeniu bezsenności</a:t>
            </a:r>
            <a:endParaRPr spc="-10" dirty="0"/>
          </a:p>
        </p:txBody>
      </p:sp>
      <p:sp>
        <p:nvSpPr>
          <p:cNvPr id="3" name="object 3"/>
          <p:cNvSpPr txBox="1"/>
          <p:nvPr/>
        </p:nvSpPr>
        <p:spPr>
          <a:xfrm>
            <a:off x="1030477" y="1772284"/>
            <a:ext cx="8150859" cy="5273238"/>
          </a:xfrm>
          <a:prstGeom prst="rect">
            <a:avLst/>
          </a:prstGeom>
        </p:spPr>
        <p:txBody>
          <a:bodyPr vert="horz" wrap="square" lIns="0" tIns="0" rIns="0" bIns="0" rtlCol="0">
            <a:spAutoFit/>
          </a:bodyPr>
          <a:lstStyle/>
          <a:p>
            <a:pPr marL="381000" indent="-368300">
              <a:lnSpc>
                <a:spcPts val="3440"/>
              </a:lnSpc>
              <a:buFont typeface="Arial"/>
              <a:buChar char="•"/>
              <a:tabLst>
                <a:tab pos="380365" algn="l"/>
                <a:tab pos="381000" algn="l"/>
              </a:tabLst>
            </a:pPr>
            <a:r>
              <a:rPr sz="2900" spc="-20" dirty="0">
                <a:latin typeface="Calibri"/>
                <a:cs typeface="Calibri"/>
              </a:rPr>
              <a:t>si </a:t>
            </a:r>
            <a:r>
              <a:rPr sz="2900" spc="-30" dirty="0">
                <a:latin typeface="Calibri"/>
                <a:cs typeface="Calibri"/>
              </a:rPr>
              <a:t>shen </a:t>
            </a:r>
            <a:r>
              <a:rPr sz="2900" spc="-25" dirty="0">
                <a:latin typeface="Calibri"/>
                <a:cs typeface="Calibri"/>
              </a:rPr>
              <a:t>cong </a:t>
            </a:r>
            <a:r>
              <a:rPr sz="2900" spc="-560" dirty="0">
                <a:latin typeface="Calibri"/>
                <a:cs typeface="Calibri"/>
              </a:rPr>
              <a:t>&gt;       </a:t>
            </a:r>
            <a:r>
              <a:rPr sz="2900" spc="-180" dirty="0">
                <a:latin typeface="Calibri"/>
                <a:cs typeface="Calibri"/>
              </a:rPr>
              <a:t>M&gt;HN&gt;1 </a:t>
            </a:r>
            <a:r>
              <a:rPr sz="2900" spc="-15" dirty="0">
                <a:latin typeface="Calibri"/>
                <a:cs typeface="Calibri"/>
              </a:rPr>
              <a:t>(</a:t>
            </a:r>
            <a:r>
              <a:rPr sz="2900" spc="-15" dirty="0">
                <a:solidFill>
                  <a:srgbClr val="FF0000"/>
                </a:solidFill>
                <a:latin typeface="Calibri"/>
                <a:cs typeface="Calibri"/>
              </a:rPr>
              <a:t>hirn,zns</a:t>
            </a:r>
            <a:r>
              <a:rPr sz="2900" spc="-15" dirty="0">
                <a:latin typeface="Calibri"/>
                <a:cs typeface="Calibri"/>
              </a:rPr>
              <a:t>) </a:t>
            </a:r>
            <a:r>
              <a:rPr lang="pl-PL" sz="2900" spc="-15" dirty="0" smtClean="0">
                <a:latin typeface="Calibri"/>
                <a:cs typeface="Calibri"/>
              </a:rPr>
              <a:t>lub nakłuwanie </a:t>
            </a:r>
            <a:r>
              <a:rPr sz="2900" spc="-15" dirty="0" smtClean="0">
                <a:latin typeface="Calibri"/>
                <a:cs typeface="Calibri"/>
              </a:rPr>
              <a:t> </a:t>
            </a:r>
            <a:r>
              <a:rPr sz="2900" spc="10" dirty="0">
                <a:latin typeface="Calibri"/>
                <a:cs typeface="Calibri"/>
              </a:rPr>
              <a:t>Ba </a:t>
            </a:r>
            <a:r>
              <a:rPr sz="2900" spc="-20" dirty="0" err="1">
                <a:latin typeface="Calibri"/>
                <a:cs typeface="Calibri"/>
              </a:rPr>
              <a:t>Gua</a:t>
            </a:r>
            <a:r>
              <a:rPr sz="2900" spc="250" dirty="0">
                <a:latin typeface="Calibri"/>
                <a:cs typeface="Calibri"/>
              </a:rPr>
              <a:t> </a:t>
            </a:r>
            <a:endParaRPr lang="pl-PL" sz="2900" spc="250" dirty="0" smtClean="0">
              <a:latin typeface="Calibri"/>
              <a:cs typeface="Calibri"/>
            </a:endParaRPr>
          </a:p>
          <a:p>
            <a:pPr marL="381000" indent="-368300">
              <a:lnSpc>
                <a:spcPts val="3440"/>
              </a:lnSpc>
              <a:buFont typeface="Arial"/>
              <a:buChar char="•"/>
              <a:tabLst>
                <a:tab pos="380365" algn="l"/>
                <a:tab pos="381000" algn="l"/>
              </a:tabLst>
            </a:pPr>
            <a:r>
              <a:rPr sz="2900" spc="-15" dirty="0" smtClean="0">
                <a:latin typeface="Calibri"/>
                <a:cs typeface="Calibri"/>
              </a:rPr>
              <a:t>du </a:t>
            </a:r>
            <a:r>
              <a:rPr sz="2900" spc="-5" dirty="0">
                <a:latin typeface="Calibri"/>
                <a:cs typeface="Calibri"/>
              </a:rPr>
              <a:t>mai </a:t>
            </a:r>
            <a:r>
              <a:rPr sz="2900" spc="15" dirty="0">
                <a:latin typeface="Calibri"/>
                <a:cs typeface="Calibri"/>
              </a:rPr>
              <a:t>20 </a:t>
            </a:r>
            <a:r>
              <a:rPr sz="2900" spc="-560" dirty="0">
                <a:latin typeface="Calibri"/>
                <a:cs typeface="Calibri"/>
              </a:rPr>
              <a:t>&gt;      </a:t>
            </a:r>
            <a:r>
              <a:rPr sz="2900" spc="-5" dirty="0">
                <a:latin typeface="Calibri"/>
                <a:cs typeface="Calibri"/>
              </a:rPr>
              <a:t>bai </a:t>
            </a:r>
            <a:r>
              <a:rPr sz="2900" spc="-20" dirty="0">
                <a:latin typeface="Calibri"/>
                <a:cs typeface="Calibri"/>
              </a:rPr>
              <a:t>hui </a:t>
            </a:r>
            <a:r>
              <a:rPr sz="2900" spc="-560" dirty="0">
                <a:latin typeface="Calibri"/>
                <a:cs typeface="Calibri"/>
              </a:rPr>
              <a:t>&gt;      </a:t>
            </a:r>
            <a:r>
              <a:rPr sz="2900" spc="-5" dirty="0">
                <a:latin typeface="Calibri"/>
                <a:cs typeface="Calibri"/>
              </a:rPr>
              <a:t>bai </a:t>
            </a:r>
            <a:r>
              <a:rPr sz="2900" spc="10" dirty="0" err="1">
                <a:latin typeface="Calibri"/>
                <a:cs typeface="Calibri"/>
              </a:rPr>
              <a:t>lao</a:t>
            </a:r>
            <a:r>
              <a:rPr sz="2900" spc="10" dirty="0">
                <a:latin typeface="Calibri"/>
                <a:cs typeface="Calibri"/>
              </a:rPr>
              <a:t> </a:t>
            </a:r>
            <a:r>
              <a:rPr sz="2900" spc="-15" dirty="0" smtClean="0">
                <a:latin typeface="Calibri"/>
                <a:cs typeface="Calibri"/>
              </a:rPr>
              <a:t>(</a:t>
            </a:r>
            <a:r>
              <a:rPr lang="pl-PL" sz="2900" spc="-15" dirty="0" smtClean="0">
                <a:latin typeface="Calibri"/>
                <a:cs typeface="Calibri"/>
              </a:rPr>
              <a:t>morze szpiku</a:t>
            </a:r>
            <a:r>
              <a:rPr sz="2900" spc="-40" dirty="0" smtClean="0">
                <a:latin typeface="Calibri"/>
                <a:cs typeface="Calibri"/>
              </a:rPr>
              <a:t>,</a:t>
            </a:r>
            <a:r>
              <a:rPr sz="2900" spc="-50" dirty="0" smtClean="0">
                <a:latin typeface="Calibri"/>
                <a:cs typeface="Calibri"/>
              </a:rPr>
              <a:t> </a:t>
            </a:r>
            <a:r>
              <a:rPr lang="pl-PL" sz="2900" spc="-15" dirty="0" err="1" smtClean="0">
                <a:latin typeface="Calibri"/>
                <a:cs typeface="Calibri"/>
              </a:rPr>
              <a:t>p.moczowy</a:t>
            </a:r>
            <a:r>
              <a:rPr sz="2900" spc="-15" dirty="0" smtClean="0">
                <a:latin typeface="Calibri"/>
                <a:cs typeface="Calibri"/>
              </a:rPr>
              <a:t>)</a:t>
            </a:r>
            <a:endParaRPr sz="2900" dirty="0">
              <a:latin typeface="Calibri"/>
              <a:cs typeface="Calibri"/>
            </a:endParaRPr>
          </a:p>
          <a:p>
            <a:pPr marL="381000" indent="-368300">
              <a:lnSpc>
                <a:spcPct val="100000"/>
              </a:lnSpc>
              <a:spcBef>
                <a:spcPts val="20"/>
              </a:spcBef>
              <a:buFont typeface="Arial"/>
              <a:buChar char="•"/>
              <a:tabLst>
                <a:tab pos="380365" algn="l"/>
                <a:tab pos="381000" algn="l"/>
              </a:tabLst>
            </a:pPr>
            <a:r>
              <a:rPr sz="2900" spc="5" dirty="0">
                <a:latin typeface="Calibri"/>
                <a:cs typeface="Calibri"/>
              </a:rPr>
              <a:t>an mian </a:t>
            </a:r>
            <a:r>
              <a:rPr sz="2900" spc="-560" dirty="0">
                <a:latin typeface="Calibri"/>
                <a:cs typeface="Calibri"/>
              </a:rPr>
              <a:t>&gt;      </a:t>
            </a:r>
            <a:r>
              <a:rPr sz="2900" spc="-150" dirty="0">
                <a:latin typeface="Calibri"/>
                <a:cs typeface="Calibri"/>
              </a:rPr>
              <a:t>N&gt;HN&gt;54</a:t>
            </a:r>
            <a:r>
              <a:rPr sz="2900" spc="-235" dirty="0">
                <a:latin typeface="Calibri"/>
                <a:cs typeface="Calibri"/>
              </a:rPr>
              <a:t> </a:t>
            </a:r>
            <a:r>
              <a:rPr sz="2900" spc="-15" dirty="0">
                <a:latin typeface="Calibri"/>
                <a:cs typeface="Calibri"/>
              </a:rPr>
              <a:t>(shen,hirn)</a:t>
            </a:r>
            <a:endParaRPr sz="2900" dirty="0">
              <a:latin typeface="Calibri"/>
              <a:cs typeface="Calibri"/>
            </a:endParaRPr>
          </a:p>
          <a:p>
            <a:pPr marL="381000" indent="-368300">
              <a:lnSpc>
                <a:spcPts val="3440"/>
              </a:lnSpc>
              <a:spcBef>
                <a:spcPts val="20"/>
              </a:spcBef>
              <a:buFont typeface="Arial"/>
              <a:buChar char="•"/>
              <a:tabLst>
                <a:tab pos="380365" algn="l"/>
                <a:tab pos="381000" algn="l"/>
              </a:tabLst>
            </a:pPr>
            <a:r>
              <a:rPr lang="pl-PL" sz="2900" spc="-5" dirty="0" smtClean="0">
                <a:latin typeface="Calibri"/>
                <a:cs typeface="Calibri"/>
              </a:rPr>
              <a:t>żołądek</a:t>
            </a:r>
            <a:r>
              <a:rPr sz="2900" spc="-5" dirty="0" smtClean="0">
                <a:latin typeface="Calibri"/>
                <a:cs typeface="Calibri"/>
              </a:rPr>
              <a:t> </a:t>
            </a:r>
            <a:r>
              <a:rPr sz="2900" dirty="0">
                <a:latin typeface="Calibri"/>
                <a:cs typeface="Calibri"/>
              </a:rPr>
              <a:t>6 </a:t>
            </a:r>
            <a:r>
              <a:rPr sz="2900" spc="-560" dirty="0">
                <a:latin typeface="Calibri"/>
                <a:cs typeface="Calibri"/>
              </a:rPr>
              <a:t>&gt;       </a:t>
            </a:r>
            <a:r>
              <a:rPr sz="2900" spc="10" dirty="0">
                <a:latin typeface="Calibri"/>
                <a:cs typeface="Calibri"/>
              </a:rPr>
              <a:t>jia </a:t>
            </a:r>
            <a:r>
              <a:rPr sz="2900" spc="-20" dirty="0">
                <a:latin typeface="Calibri"/>
                <a:cs typeface="Calibri"/>
              </a:rPr>
              <a:t>che </a:t>
            </a:r>
            <a:r>
              <a:rPr sz="2900" spc="-560" dirty="0">
                <a:latin typeface="Calibri"/>
                <a:cs typeface="Calibri"/>
              </a:rPr>
              <a:t>&gt;      </a:t>
            </a:r>
            <a:r>
              <a:rPr sz="2900" dirty="0">
                <a:latin typeface="Calibri"/>
                <a:cs typeface="Calibri"/>
              </a:rPr>
              <a:t>gui </a:t>
            </a:r>
            <a:r>
              <a:rPr sz="2900" spc="-15" dirty="0">
                <a:latin typeface="Calibri"/>
                <a:cs typeface="Calibri"/>
              </a:rPr>
              <a:t>chuan</a:t>
            </a:r>
            <a:r>
              <a:rPr sz="2900" spc="-114" dirty="0">
                <a:latin typeface="Calibri"/>
                <a:cs typeface="Calibri"/>
              </a:rPr>
              <a:t> </a:t>
            </a:r>
            <a:r>
              <a:rPr sz="2900" spc="10" dirty="0">
                <a:latin typeface="Calibri"/>
                <a:cs typeface="Calibri"/>
              </a:rPr>
              <a:t>(gui)</a:t>
            </a:r>
            <a:endParaRPr sz="2900" dirty="0">
              <a:latin typeface="Calibri"/>
              <a:cs typeface="Calibri"/>
            </a:endParaRPr>
          </a:p>
          <a:p>
            <a:pPr marL="381000" indent="-368300">
              <a:lnSpc>
                <a:spcPts val="3440"/>
              </a:lnSpc>
              <a:buFont typeface="Arial"/>
              <a:buChar char="•"/>
              <a:tabLst>
                <a:tab pos="380365" algn="l"/>
                <a:tab pos="381000" algn="l"/>
              </a:tabLst>
            </a:pPr>
            <a:r>
              <a:rPr sz="2900" spc="-15" dirty="0">
                <a:latin typeface="Calibri"/>
                <a:cs typeface="Calibri"/>
              </a:rPr>
              <a:t>du </a:t>
            </a:r>
            <a:r>
              <a:rPr sz="2900" spc="-5" dirty="0">
                <a:latin typeface="Calibri"/>
                <a:cs typeface="Calibri"/>
              </a:rPr>
              <a:t>mai </a:t>
            </a:r>
            <a:r>
              <a:rPr sz="2900" spc="15" dirty="0">
                <a:latin typeface="Calibri"/>
                <a:cs typeface="Calibri"/>
              </a:rPr>
              <a:t>24 </a:t>
            </a:r>
            <a:r>
              <a:rPr sz="2900" spc="-560" dirty="0">
                <a:latin typeface="Calibri"/>
                <a:cs typeface="Calibri"/>
              </a:rPr>
              <a:t>&gt;      </a:t>
            </a:r>
            <a:r>
              <a:rPr sz="2900" spc="-30" dirty="0">
                <a:latin typeface="Calibri"/>
                <a:cs typeface="Calibri"/>
              </a:rPr>
              <a:t>shen </a:t>
            </a:r>
            <a:r>
              <a:rPr sz="2900" spc="5" dirty="0">
                <a:latin typeface="Calibri"/>
                <a:cs typeface="Calibri"/>
              </a:rPr>
              <a:t>ting </a:t>
            </a:r>
            <a:r>
              <a:rPr sz="2900" spc="-10" dirty="0">
                <a:latin typeface="Calibri"/>
                <a:cs typeface="Calibri"/>
              </a:rPr>
              <a:t>(</a:t>
            </a:r>
            <a:r>
              <a:rPr sz="2900" spc="-10" dirty="0">
                <a:solidFill>
                  <a:srgbClr val="FF0000"/>
                </a:solidFill>
                <a:latin typeface="Calibri"/>
                <a:cs typeface="Calibri"/>
              </a:rPr>
              <a:t>blase,magen</a:t>
            </a:r>
            <a:r>
              <a:rPr sz="2900" spc="-10" dirty="0">
                <a:latin typeface="Calibri"/>
                <a:cs typeface="Calibri"/>
              </a:rPr>
              <a:t>,</a:t>
            </a:r>
            <a:r>
              <a:rPr sz="2900" spc="-95" dirty="0">
                <a:latin typeface="Calibri"/>
                <a:cs typeface="Calibri"/>
              </a:rPr>
              <a:t> </a:t>
            </a:r>
            <a:r>
              <a:rPr sz="2900" spc="10" dirty="0">
                <a:latin typeface="Calibri"/>
                <a:cs typeface="Calibri"/>
              </a:rPr>
              <a:t>gui)</a:t>
            </a:r>
            <a:endParaRPr sz="2900" dirty="0">
              <a:latin typeface="Calibri"/>
              <a:cs typeface="Calibri"/>
            </a:endParaRPr>
          </a:p>
          <a:p>
            <a:pPr marL="381000" indent="-368300">
              <a:lnSpc>
                <a:spcPct val="100000"/>
              </a:lnSpc>
              <a:spcBef>
                <a:spcPts val="20"/>
              </a:spcBef>
              <a:buFont typeface="Arial"/>
              <a:buChar char="•"/>
              <a:tabLst>
                <a:tab pos="380365" algn="l"/>
                <a:tab pos="381000" algn="l"/>
              </a:tabLst>
            </a:pPr>
            <a:r>
              <a:rPr sz="2900" spc="5" dirty="0">
                <a:latin typeface="Calibri"/>
                <a:cs typeface="Calibri"/>
              </a:rPr>
              <a:t>yin </a:t>
            </a:r>
            <a:r>
              <a:rPr sz="2900" dirty="0">
                <a:latin typeface="Calibri"/>
                <a:cs typeface="Calibri"/>
              </a:rPr>
              <a:t>tang </a:t>
            </a:r>
            <a:r>
              <a:rPr sz="2900" spc="-560" dirty="0">
                <a:latin typeface="Calibri"/>
                <a:cs typeface="Calibri"/>
              </a:rPr>
              <a:t>&gt;   </a:t>
            </a:r>
            <a:r>
              <a:rPr sz="2900" spc="-505" dirty="0">
                <a:latin typeface="Calibri"/>
                <a:cs typeface="Calibri"/>
              </a:rPr>
              <a:t> </a:t>
            </a:r>
            <a:r>
              <a:rPr sz="2900" spc="-180" dirty="0">
                <a:latin typeface="Calibri"/>
                <a:cs typeface="Calibri"/>
              </a:rPr>
              <a:t>M&gt;HN&gt;3</a:t>
            </a:r>
            <a:endParaRPr sz="2900" dirty="0">
              <a:latin typeface="Calibri"/>
              <a:cs typeface="Calibri"/>
            </a:endParaRPr>
          </a:p>
          <a:p>
            <a:pPr marL="381000" indent="-368300">
              <a:lnSpc>
                <a:spcPts val="3440"/>
              </a:lnSpc>
              <a:spcBef>
                <a:spcPts val="20"/>
              </a:spcBef>
              <a:buFont typeface="Arial"/>
              <a:buChar char="•"/>
              <a:tabLst>
                <a:tab pos="380365" algn="l"/>
                <a:tab pos="381000" algn="l"/>
              </a:tabLst>
            </a:pPr>
            <a:r>
              <a:rPr lang="pl-PL" sz="2900" spc="-10" dirty="0" smtClean="0">
                <a:latin typeface="Calibri"/>
                <a:cs typeface="Calibri"/>
              </a:rPr>
              <a:t>osierdzie</a:t>
            </a:r>
            <a:r>
              <a:rPr sz="2900" spc="-10" dirty="0" smtClean="0">
                <a:latin typeface="Calibri"/>
                <a:cs typeface="Calibri"/>
              </a:rPr>
              <a:t> </a:t>
            </a:r>
            <a:r>
              <a:rPr sz="2900" dirty="0">
                <a:latin typeface="Calibri"/>
                <a:cs typeface="Calibri"/>
              </a:rPr>
              <a:t>6 </a:t>
            </a:r>
            <a:r>
              <a:rPr sz="2900" spc="-560" dirty="0">
                <a:latin typeface="Calibri"/>
                <a:cs typeface="Calibri"/>
              </a:rPr>
              <a:t>&gt;      </a:t>
            </a:r>
            <a:r>
              <a:rPr sz="2900" spc="-25" dirty="0">
                <a:latin typeface="Calibri"/>
                <a:cs typeface="Calibri"/>
              </a:rPr>
              <a:t>nei </a:t>
            </a:r>
            <a:r>
              <a:rPr sz="2900" spc="5" dirty="0">
                <a:latin typeface="Calibri"/>
                <a:cs typeface="Calibri"/>
              </a:rPr>
              <a:t>guan </a:t>
            </a:r>
            <a:r>
              <a:rPr sz="2900" spc="-25" dirty="0">
                <a:latin typeface="Calibri"/>
                <a:cs typeface="Calibri"/>
              </a:rPr>
              <a:t>(luo, </a:t>
            </a:r>
            <a:r>
              <a:rPr sz="2900" spc="5" dirty="0">
                <a:latin typeface="Calibri"/>
                <a:cs typeface="Calibri"/>
              </a:rPr>
              <a:t>yin </a:t>
            </a:r>
            <a:r>
              <a:rPr sz="2900" spc="-10" dirty="0">
                <a:latin typeface="Calibri"/>
                <a:cs typeface="Calibri"/>
              </a:rPr>
              <a:t>wei</a:t>
            </a:r>
            <a:r>
              <a:rPr sz="2900" spc="-15" dirty="0">
                <a:latin typeface="Calibri"/>
                <a:cs typeface="Calibri"/>
              </a:rPr>
              <a:t> </a:t>
            </a:r>
            <a:r>
              <a:rPr sz="2900" spc="5" dirty="0">
                <a:latin typeface="Calibri"/>
                <a:cs typeface="Calibri"/>
              </a:rPr>
              <a:t>mai)</a:t>
            </a:r>
            <a:endParaRPr sz="2900" dirty="0">
              <a:latin typeface="Calibri"/>
              <a:cs typeface="Calibri"/>
            </a:endParaRPr>
          </a:p>
          <a:p>
            <a:pPr marL="381000" indent="-368300">
              <a:lnSpc>
                <a:spcPts val="3440"/>
              </a:lnSpc>
              <a:buFont typeface="Arial"/>
              <a:buChar char="•"/>
              <a:tabLst>
                <a:tab pos="380365" algn="l"/>
                <a:tab pos="381000" algn="l"/>
                <a:tab pos="4482465" algn="l"/>
              </a:tabLst>
            </a:pPr>
            <a:r>
              <a:rPr lang="pl-PL" sz="2900" spc="-10" dirty="0" smtClean="0">
                <a:latin typeface="Calibri"/>
                <a:cs typeface="Calibri"/>
              </a:rPr>
              <a:t>osierdzie</a:t>
            </a:r>
            <a:r>
              <a:rPr sz="2900" spc="-10" dirty="0" smtClean="0">
                <a:latin typeface="Calibri"/>
                <a:cs typeface="Calibri"/>
              </a:rPr>
              <a:t> </a:t>
            </a:r>
            <a:r>
              <a:rPr sz="2900" dirty="0">
                <a:latin typeface="Calibri"/>
                <a:cs typeface="Calibri"/>
              </a:rPr>
              <a:t>5 </a:t>
            </a:r>
            <a:r>
              <a:rPr sz="2900" spc="-560" dirty="0">
                <a:latin typeface="Calibri"/>
                <a:cs typeface="Calibri"/>
              </a:rPr>
              <a:t>&gt;      </a:t>
            </a:r>
            <a:r>
              <a:rPr sz="2900" spc="10" dirty="0">
                <a:latin typeface="Calibri"/>
                <a:cs typeface="Calibri"/>
              </a:rPr>
              <a:t>jian </a:t>
            </a:r>
            <a:r>
              <a:rPr sz="2900" spc="-20" dirty="0">
                <a:latin typeface="Calibri"/>
                <a:cs typeface="Calibri"/>
              </a:rPr>
              <a:t>shi </a:t>
            </a:r>
            <a:r>
              <a:rPr sz="2900" spc="-560" dirty="0">
                <a:latin typeface="Calibri"/>
                <a:cs typeface="Calibri"/>
              </a:rPr>
              <a:t>&gt;     </a:t>
            </a:r>
            <a:r>
              <a:rPr sz="2900" spc="-520" dirty="0">
                <a:latin typeface="Calibri"/>
                <a:cs typeface="Calibri"/>
              </a:rPr>
              <a:t> </a:t>
            </a:r>
            <a:r>
              <a:rPr sz="2900" dirty="0">
                <a:latin typeface="Calibri"/>
                <a:cs typeface="Calibri"/>
              </a:rPr>
              <a:t>gui</a:t>
            </a:r>
            <a:r>
              <a:rPr sz="2900" spc="-20" dirty="0">
                <a:latin typeface="Calibri"/>
                <a:cs typeface="Calibri"/>
              </a:rPr>
              <a:t> </a:t>
            </a:r>
            <a:r>
              <a:rPr sz="2900" spc="15" dirty="0">
                <a:latin typeface="Calibri"/>
                <a:cs typeface="Calibri"/>
              </a:rPr>
              <a:t>lu	</a:t>
            </a:r>
            <a:r>
              <a:rPr sz="2900" spc="25" dirty="0">
                <a:latin typeface="Calibri"/>
                <a:cs typeface="Calibri"/>
              </a:rPr>
              <a:t>(jing,</a:t>
            </a:r>
            <a:r>
              <a:rPr sz="2900" spc="-170" dirty="0">
                <a:latin typeface="Calibri"/>
                <a:cs typeface="Calibri"/>
              </a:rPr>
              <a:t> </a:t>
            </a:r>
            <a:r>
              <a:rPr sz="2900" spc="10" dirty="0">
                <a:latin typeface="Calibri"/>
                <a:cs typeface="Calibri"/>
              </a:rPr>
              <a:t>gui)</a:t>
            </a:r>
            <a:endParaRPr sz="2900" dirty="0">
              <a:latin typeface="Calibri"/>
              <a:cs typeface="Calibri"/>
            </a:endParaRPr>
          </a:p>
          <a:p>
            <a:pPr marL="381000" indent="-368300">
              <a:lnSpc>
                <a:spcPct val="100000"/>
              </a:lnSpc>
              <a:spcBef>
                <a:spcPts val="20"/>
              </a:spcBef>
              <a:buFont typeface="Arial"/>
              <a:buChar char="•"/>
              <a:tabLst>
                <a:tab pos="380365" algn="l"/>
                <a:tab pos="381000" algn="l"/>
              </a:tabLst>
            </a:pPr>
            <a:r>
              <a:rPr lang="pl-PL" sz="2900" spc="-10" dirty="0" smtClean="0">
                <a:latin typeface="Calibri"/>
                <a:cs typeface="Calibri"/>
              </a:rPr>
              <a:t>nerka</a:t>
            </a:r>
            <a:r>
              <a:rPr sz="2900" spc="-10" dirty="0" smtClean="0">
                <a:latin typeface="Calibri"/>
                <a:cs typeface="Calibri"/>
              </a:rPr>
              <a:t> </a:t>
            </a:r>
            <a:r>
              <a:rPr sz="2900" dirty="0">
                <a:latin typeface="Calibri"/>
                <a:cs typeface="Calibri"/>
              </a:rPr>
              <a:t>6 </a:t>
            </a:r>
            <a:r>
              <a:rPr sz="2900" spc="-560" dirty="0">
                <a:latin typeface="Calibri"/>
                <a:cs typeface="Calibri"/>
              </a:rPr>
              <a:t>&gt;      </a:t>
            </a:r>
            <a:r>
              <a:rPr sz="2900" spc="-20" dirty="0">
                <a:latin typeface="Calibri"/>
                <a:cs typeface="Calibri"/>
              </a:rPr>
              <a:t>zhao </a:t>
            </a:r>
            <a:r>
              <a:rPr sz="2900" spc="-5" dirty="0">
                <a:latin typeface="Calibri"/>
                <a:cs typeface="Calibri"/>
              </a:rPr>
              <a:t>hai </a:t>
            </a:r>
            <a:r>
              <a:rPr sz="2900" spc="5" dirty="0">
                <a:latin typeface="Calibri"/>
                <a:cs typeface="Calibri"/>
              </a:rPr>
              <a:t>(yin </a:t>
            </a:r>
            <a:r>
              <a:rPr sz="2900" dirty="0">
                <a:latin typeface="Calibri"/>
                <a:cs typeface="Calibri"/>
              </a:rPr>
              <a:t>qiao</a:t>
            </a:r>
            <a:r>
              <a:rPr sz="2900" spc="-105" dirty="0">
                <a:latin typeface="Calibri"/>
                <a:cs typeface="Calibri"/>
              </a:rPr>
              <a:t> </a:t>
            </a:r>
            <a:r>
              <a:rPr sz="2900" spc="5" dirty="0">
                <a:latin typeface="Calibri"/>
                <a:cs typeface="Calibri"/>
              </a:rPr>
              <a:t>mai)</a:t>
            </a:r>
            <a:endParaRPr sz="2900" dirty="0">
              <a:latin typeface="Calibri"/>
              <a:cs typeface="Calibri"/>
            </a:endParaRPr>
          </a:p>
          <a:p>
            <a:pPr marL="381000" indent="-368300">
              <a:lnSpc>
                <a:spcPct val="100000"/>
              </a:lnSpc>
              <a:spcBef>
                <a:spcPts val="20"/>
              </a:spcBef>
              <a:buFont typeface="Arial"/>
              <a:buChar char="•"/>
              <a:tabLst>
                <a:tab pos="380365" algn="l"/>
                <a:tab pos="381000" algn="l"/>
              </a:tabLst>
            </a:pPr>
            <a:r>
              <a:rPr lang="pl-PL" sz="2900" spc="-10" dirty="0" smtClean="0">
                <a:latin typeface="Calibri"/>
                <a:cs typeface="Calibri"/>
              </a:rPr>
              <a:t>nerka</a:t>
            </a:r>
            <a:r>
              <a:rPr sz="2900" spc="-10" dirty="0" smtClean="0">
                <a:latin typeface="Calibri"/>
                <a:cs typeface="Calibri"/>
              </a:rPr>
              <a:t> </a:t>
            </a:r>
            <a:r>
              <a:rPr sz="2900" dirty="0">
                <a:latin typeface="Calibri"/>
                <a:cs typeface="Calibri"/>
              </a:rPr>
              <a:t>3 </a:t>
            </a:r>
            <a:r>
              <a:rPr sz="2900" spc="-560" dirty="0">
                <a:latin typeface="Calibri"/>
                <a:cs typeface="Calibri"/>
              </a:rPr>
              <a:t>&gt;      </a:t>
            </a:r>
            <a:r>
              <a:rPr sz="2900" spc="10" dirty="0">
                <a:latin typeface="Calibri"/>
                <a:cs typeface="Calibri"/>
              </a:rPr>
              <a:t>tai </a:t>
            </a:r>
            <a:r>
              <a:rPr sz="2900" spc="20" dirty="0">
                <a:latin typeface="Calibri"/>
                <a:cs typeface="Calibri"/>
              </a:rPr>
              <a:t>xi</a:t>
            </a:r>
            <a:r>
              <a:rPr sz="2900" spc="-195" dirty="0">
                <a:latin typeface="Calibri"/>
                <a:cs typeface="Calibri"/>
              </a:rPr>
              <a:t> </a:t>
            </a:r>
            <a:r>
              <a:rPr sz="2900" spc="-20" dirty="0">
                <a:latin typeface="Calibri"/>
                <a:cs typeface="Calibri"/>
              </a:rPr>
              <a:t>(shu,yuan)</a:t>
            </a:r>
            <a:endParaRPr sz="290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55088" y="1828805"/>
            <a:ext cx="6935622" cy="4826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38200" y="2095500"/>
            <a:ext cx="2463800" cy="10160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384300" y="2311400"/>
            <a:ext cx="1206500" cy="6350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962122" y="2136427"/>
            <a:ext cx="2339878" cy="88942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1231900" y="2405151"/>
            <a:ext cx="1156830" cy="292388"/>
          </a:xfrm>
          <a:prstGeom prst="rect">
            <a:avLst/>
          </a:prstGeom>
        </p:spPr>
        <p:txBody>
          <a:bodyPr vert="horz" wrap="square" lIns="0" tIns="0" rIns="0" bIns="0" rtlCol="0">
            <a:spAutoFit/>
          </a:bodyPr>
          <a:lstStyle/>
          <a:p>
            <a:pPr marL="12700">
              <a:lnSpc>
                <a:spcPct val="100000"/>
              </a:lnSpc>
            </a:pPr>
            <a:r>
              <a:rPr lang="pl-PL" sz="1900" b="1" spc="-20" dirty="0" smtClean="0">
                <a:latin typeface="Calibri"/>
                <a:cs typeface="Calibri"/>
              </a:rPr>
              <a:t>Genetyka</a:t>
            </a:r>
            <a:endParaRPr sz="1900" dirty="0">
              <a:latin typeface="Calibri"/>
              <a:cs typeface="Calibri"/>
            </a:endParaRPr>
          </a:p>
        </p:txBody>
      </p:sp>
      <p:sp>
        <p:nvSpPr>
          <p:cNvPr id="7" name="object 7"/>
          <p:cNvSpPr/>
          <p:nvPr/>
        </p:nvSpPr>
        <p:spPr>
          <a:xfrm>
            <a:off x="495300" y="4775200"/>
            <a:ext cx="2082800" cy="111760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723900" y="4724400"/>
            <a:ext cx="1447800" cy="12192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57158" y="4816455"/>
            <a:ext cx="1958374" cy="991077"/>
          </a:xfrm>
          <a:prstGeom prst="rect">
            <a:avLst/>
          </a:prstGeom>
          <a:blipFill>
            <a:blip r:embed="rId8" cstate="print"/>
            <a:stretch>
              <a:fillRect/>
            </a:stretch>
          </a:blipFill>
        </p:spPr>
        <p:txBody>
          <a:bodyPr wrap="square" lIns="0" tIns="0" rIns="0" bIns="0" rtlCol="0"/>
          <a:lstStyle/>
          <a:p>
            <a:endParaRPr/>
          </a:p>
        </p:txBody>
      </p:sp>
      <p:sp>
        <p:nvSpPr>
          <p:cNvPr id="10" name="object 10"/>
          <p:cNvSpPr txBox="1"/>
          <p:nvPr/>
        </p:nvSpPr>
        <p:spPr>
          <a:xfrm>
            <a:off x="850545" y="5019605"/>
            <a:ext cx="1414497" cy="584775"/>
          </a:xfrm>
          <a:prstGeom prst="rect">
            <a:avLst/>
          </a:prstGeom>
        </p:spPr>
        <p:txBody>
          <a:bodyPr vert="horz" wrap="square" lIns="0" tIns="0" rIns="0" bIns="0" rtlCol="0">
            <a:spAutoFit/>
          </a:bodyPr>
          <a:lstStyle/>
          <a:p>
            <a:pPr marL="12700">
              <a:lnSpc>
                <a:spcPct val="100000"/>
              </a:lnSpc>
            </a:pPr>
            <a:r>
              <a:rPr lang="pl-PL" sz="1900" b="1" spc="20" dirty="0" smtClean="0">
                <a:cs typeface="Calibri"/>
              </a:rPr>
              <a:t>Zachowania żywieniowe</a:t>
            </a:r>
            <a:endParaRPr lang="pl-PL" sz="1900" b="1" spc="20" dirty="0">
              <a:cs typeface="Calibri"/>
            </a:endParaRPr>
          </a:p>
        </p:txBody>
      </p:sp>
      <p:sp>
        <p:nvSpPr>
          <p:cNvPr id="11" name="object 11"/>
          <p:cNvSpPr/>
          <p:nvPr/>
        </p:nvSpPr>
        <p:spPr>
          <a:xfrm>
            <a:off x="6654800" y="1612900"/>
            <a:ext cx="2362200" cy="1104900"/>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6997700" y="1562100"/>
            <a:ext cx="1485900" cy="1219200"/>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6716423" y="1654114"/>
            <a:ext cx="2238141" cy="978370"/>
          </a:xfrm>
          <a:prstGeom prst="rect">
            <a:avLst/>
          </a:prstGeom>
          <a:blipFill>
            <a:blip r:embed="rId11" cstate="print"/>
            <a:stretch>
              <a:fillRect/>
            </a:stretch>
          </a:blipFill>
        </p:spPr>
        <p:txBody>
          <a:bodyPr wrap="square" lIns="0" tIns="0" rIns="0" bIns="0" rtlCol="0"/>
          <a:lstStyle/>
          <a:p>
            <a:endParaRPr/>
          </a:p>
        </p:txBody>
      </p:sp>
      <p:sp>
        <p:nvSpPr>
          <p:cNvPr id="14" name="object 14"/>
          <p:cNvSpPr txBox="1">
            <a:spLocks noGrp="1"/>
          </p:cNvSpPr>
          <p:nvPr>
            <p:ph type="title"/>
          </p:nvPr>
        </p:nvSpPr>
        <p:spPr>
          <a:xfrm>
            <a:off x="2517051" y="357225"/>
            <a:ext cx="5768340" cy="2194062"/>
          </a:xfrm>
          <a:prstGeom prst="rect">
            <a:avLst/>
          </a:prstGeom>
        </p:spPr>
        <p:txBody>
          <a:bodyPr vert="horz" wrap="square" lIns="0" tIns="0" rIns="0" bIns="0" rtlCol="0">
            <a:spAutoFit/>
          </a:bodyPr>
          <a:lstStyle/>
          <a:p>
            <a:pPr marL="1751964" marR="132715" indent="-1739900" algn="l">
              <a:lnSpc>
                <a:spcPts val="5100"/>
              </a:lnSpc>
            </a:pPr>
            <a:r>
              <a:rPr lang="pl-PL" spc="-15" dirty="0" smtClean="0"/>
              <a:t>Naukowe Definicje Nowotworów</a:t>
            </a:r>
            <a:endParaRPr dirty="0"/>
          </a:p>
          <a:p>
            <a:pPr marL="4693920" marR="5080" indent="12700" algn="ctr">
              <a:lnSpc>
                <a:spcPct val="100899"/>
              </a:lnSpc>
              <a:spcBef>
                <a:spcPts val="30"/>
              </a:spcBef>
            </a:pPr>
            <a:r>
              <a:rPr lang="pl-PL" sz="1900" dirty="0" smtClean="0"/>
              <a:t>Choroby infekcyjne</a:t>
            </a:r>
            <a:r>
              <a:rPr sz="1900" spc="-5" dirty="0" smtClean="0"/>
              <a:t>  </a:t>
            </a:r>
            <a:r>
              <a:rPr lang="pl-PL" sz="1900" dirty="0" smtClean="0"/>
              <a:t>Wirusy</a:t>
            </a:r>
            <a:endParaRPr sz="1900" dirty="0"/>
          </a:p>
        </p:txBody>
      </p:sp>
      <p:sp>
        <p:nvSpPr>
          <p:cNvPr id="15" name="object 15"/>
          <p:cNvSpPr/>
          <p:nvPr/>
        </p:nvSpPr>
        <p:spPr>
          <a:xfrm>
            <a:off x="2438400" y="5956305"/>
            <a:ext cx="2933700" cy="1117600"/>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2895600" y="6057905"/>
            <a:ext cx="1905000" cy="927100"/>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2499540" y="5997555"/>
            <a:ext cx="2810398" cy="991076"/>
          </a:xfrm>
          <a:prstGeom prst="rect">
            <a:avLst/>
          </a:prstGeom>
          <a:blipFill>
            <a:blip r:embed="rId14" cstate="print"/>
            <a:stretch>
              <a:fillRect/>
            </a:stretch>
          </a:blipFill>
        </p:spPr>
        <p:txBody>
          <a:bodyPr wrap="square" lIns="0" tIns="0" rIns="0" bIns="0" rtlCol="0"/>
          <a:lstStyle/>
          <a:p>
            <a:endParaRPr lang="pl-PL" dirty="0" smtClean="0"/>
          </a:p>
          <a:p>
            <a:r>
              <a:rPr lang="pl-PL" dirty="0" smtClean="0"/>
              <a:t>        </a:t>
            </a:r>
            <a:r>
              <a:rPr lang="pl-PL" b="1" dirty="0" smtClean="0"/>
              <a:t>Szkodliwe dodatki do              	żywności</a:t>
            </a:r>
            <a:endParaRPr b="1" dirty="0"/>
          </a:p>
        </p:txBody>
      </p:sp>
      <p:sp>
        <p:nvSpPr>
          <p:cNvPr id="18" name="object 18"/>
          <p:cNvSpPr/>
          <p:nvPr/>
        </p:nvSpPr>
        <p:spPr>
          <a:xfrm>
            <a:off x="7797800" y="3797300"/>
            <a:ext cx="2374900" cy="1117600"/>
          </a:xfrm>
          <a:prstGeom prst="rect">
            <a:avLst/>
          </a:prstGeom>
          <a:blipFill>
            <a:blip r:embed="rId15" cstate="print"/>
            <a:stretch>
              <a:fillRect/>
            </a:stretch>
          </a:blipFill>
        </p:spPr>
        <p:txBody>
          <a:bodyPr wrap="square" lIns="0" tIns="0" rIns="0" bIns="0" rtlCol="0"/>
          <a:lstStyle/>
          <a:p>
            <a:endParaRPr/>
          </a:p>
        </p:txBody>
      </p:sp>
      <p:sp>
        <p:nvSpPr>
          <p:cNvPr id="19" name="object 19"/>
          <p:cNvSpPr/>
          <p:nvPr/>
        </p:nvSpPr>
        <p:spPr>
          <a:xfrm>
            <a:off x="8204200" y="3898900"/>
            <a:ext cx="1447800" cy="927100"/>
          </a:xfrm>
          <a:prstGeom prst="rect">
            <a:avLst/>
          </a:prstGeom>
          <a:blipFill>
            <a:blip r:embed="rId16" cstate="print"/>
            <a:stretch>
              <a:fillRect/>
            </a:stretch>
          </a:blipFill>
        </p:spPr>
        <p:txBody>
          <a:bodyPr wrap="square" lIns="0" tIns="0" rIns="0" bIns="0" rtlCol="0"/>
          <a:lstStyle/>
          <a:p>
            <a:endParaRPr/>
          </a:p>
        </p:txBody>
      </p:sp>
      <p:sp>
        <p:nvSpPr>
          <p:cNvPr id="20" name="object 20"/>
          <p:cNvSpPr/>
          <p:nvPr/>
        </p:nvSpPr>
        <p:spPr>
          <a:xfrm>
            <a:off x="7891569" y="3872409"/>
            <a:ext cx="2250861" cy="930731"/>
          </a:xfrm>
          <a:prstGeom prst="rect">
            <a:avLst/>
          </a:prstGeom>
          <a:blipFill>
            <a:blip r:embed="rId17" cstate="print"/>
            <a:stretch>
              <a:fillRect/>
            </a:stretch>
          </a:blipFill>
        </p:spPr>
        <p:txBody>
          <a:bodyPr wrap="square" lIns="0" tIns="0" rIns="0" bIns="0" rtlCol="0"/>
          <a:lstStyle/>
          <a:p>
            <a:r>
              <a:rPr lang="pl-PL" dirty="0" smtClean="0"/>
              <a:t>          </a:t>
            </a:r>
          </a:p>
          <a:p>
            <a:r>
              <a:rPr lang="pl-PL" b="1" dirty="0"/>
              <a:t> </a:t>
            </a:r>
            <a:r>
              <a:rPr lang="pl-PL" b="1" dirty="0" smtClean="0"/>
              <a:t>           Styczność z promieniowaniem</a:t>
            </a:r>
            <a:endParaRPr lang="pl-PL" b="1" dirty="0"/>
          </a:p>
        </p:txBody>
      </p:sp>
      <p:sp>
        <p:nvSpPr>
          <p:cNvPr id="21" name="object 21"/>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18"/>
              </a:rPr>
              <a:t>www.diolosa.com</a:t>
            </a:r>
            <a:r>
              <a:rPr spc="-35" dirty="0"/>
              <a:t> </a:t>
            </a:r>
            <a:r>
              <a:rPr spc="-20" dirty="0">
                <a:hlinkClick r:id="rId18"/>
              </a:rPr>
              <a:t>www.diolosa.com</a:t>
            </a: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203200">
              <a:lnSpc>
                <a:spcPts val="1375"/>
              </a:lnSpc>
            </a:pPr>
            <a:fld id="{81D60167-4931-47E6-BA6A-407CBD079E47}" type="slidenum">
              <a:rPr spc="-5" dirty="0"/>
              <a:t>4</a:t>
            </a:fld>
            <a:endParaRPr spc="-5"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p:nvPr/>
        </p:nvSpPr>
        <p:spPr>
          <a:xfrm>
            <a:off x="9446348" y="7017467"/>
            <a:ext cx="203835" cy="191135"/>
          </a:xfrm>
          <a:prstGeom prst="rect">
            <a:avLst/>
          </a:prstGeom>
        </p:spPr>
        <p:txBody>
          <a:bodyPr vert="horz" wrap="square" lIns="0" tIns="0" rIns="0" bIns="0" rtlCol="0">
            <a:spAutoFit/>
          </a:bodyPr>
          <a:lstStyle/>
          <a:p>
            <a:pPr marL="12700">
              <a:lnSpc>
                <a:spcPts val="1375"/>
              </a:lnSpc>
            </a:pPr>
            <a:r>
              <a:rPr sz="1300" spc="30" dirty="0">
                <a:solidFill>
                  <a:srgbClr val="898989"/>
                </a:solidFill>
                <a:latin typeface="Calibri"/>
                <a:cs typeface="Calibri"/>
              </a:rPr>
              <a:t>40</a:t>
            </a:r>
            <a:endParaRPr sz="1300">
              <a:latin typeface="Calibri"/>
              <a:cs typeface="Calibri"/>
            </a:endParaRPr>
          </a:p>
        </p:txBody>
      </p:sp>
      <p:sp>
        <p:nvSpPr>
          <p:cNvPr id="2" name="object 2"/>
          <p:cNvSpPr txBox="1">
            <a:spLocks noGrp="1"/>
          </p:cNvSpPr>
          <p:nvPr>
            <p:ph type="ctrTitle"/>
          </p:nvPr>
        </p:nvSpPr>
        <p:spPr>
          <a:xfrm>
            <a:off x="551998" y="2333625"/>
            <a:ext cx="9561283" cy="1461041"/>
          </a:xfrm>
          <a:prstGeom prst="rect">
            <a:avLst/>
          </a:prstGeom>
        </p:spPr>
        <p:txBody>
          <a:bodyPr vert="horz" wrap="square" lIns="0" tIns="0" rIns="0" bIns="0" rtlCol="0">
            <a:spAutoFit/>
          </a:bodyPr>
          <a:lstStyle/>
          <a:p>
            <a:pPr marL="15240" marR="5080" indent="800100">
              <a:lnSpc>
                <a:spcPct val="101099"/>
              </a:lnSpc>
            </a:pPr>
            <a:r>
              <a:rPr lang="pl-PL" spc="15" dirty="0" smtClean="0"/>
              <a:t>Zastosowanie Leków Patentowych przy leczeniu bezsenności</a:t>
            </a:r>
            <a:endParaRPr dirty="0"/>
          </a:p>
        </p:txBody>
      </p:sp>
      <p:sp>
        <p:nvSpPr>
          <p:cNvPr id="3" name="object 3"/>
          <p:cNvSpPr txBox="1"/>
          <p:nvPr/>
        </p:nvSpPr>
        <p:spPr>
          <a:xfrm>
            <a:off x="2755900" y="4292231"/>
            <a:ext cx="4517300" cy="523220"/>
          </a:xfrm>
          <a:prstGeom prst="rect">
            <a:avLst/>
          </a:prstGeom>
        </p:spPr>
        <p:txBody>
          <a:bodyPr vert="horz" wrap="square" lIns="0" tIns="0" rIns="0" bIns="0" rtlCol="0">
            <a:spAutoFit/>
          </a:bodyPr>
          <a:lstStyle/>
          <a:p>
            <a:pPr marL="12700">
              <a:lnSpc>
                <a:spcPct val="100000"/>
              </a:lnSpc>
            </a:pPr>
            <a:r>
              <a:rPr lang="pl-PL" sz="3400" b="1" spc="-20" dirty="0" smtClean="0">
                <a:solidFill>
                  <a:srgbClr val="898989"/>
                </a:solidFill>
                <a:latin typeface="Calibri"/>
                <a:cs typeface="Calibri"/>
              </a:rPr>
              <a:t>Produkty z Linii </a:t>
            </a:r>
            <a:r>
              <a:rPr lang="pl-PL" sz="3400" b="1" spc="-20" dirty="0" err="1" smtClean="0">
                <a:solidFill>
                  <a:srgbClr val="898989"/>
                </a:solidFill>
                <a:latin typeface="Calibri"/>
                <a:cs typeface="Calibri"/>
              </a:rPr>
              <a:t>Diolosa</a:t>
            </a:r>
            <a:endParaRPr sz="3400" dirty="0">
              <a:latin typeface="Calibri"/>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41</a:t>
            </a:fld>
            <a:endParaRPr spc="-5"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algn="ctr">
              <a:lnSpc>
                <a:spcPts val="5130"/>
              </a:lnSpc>
            </a:pPr>
            <a:r>
              <a:rPr lang="pl-PL" spc="-10" dirty="0" smtClean="0"/>
              <a:t>TABLETKI PEACEFUL NIGHTS</a:t>
            </a:r>
            <a:endParaRPr spc="-60" dirty="0"/>
          </a:p>
          <a:p>
            <a:pPr algn="ctr">
              <a:lnSpc>
                <a:spcPts val="5130"/>
              </a:lnSpc>
            </a:pPr>
            <a:r>
              <a:rPr lang="pl-PL" spc="-25" dirty="0" smtClean="0"/>
              <a:t>W Leczeniu </a:t>
            </a:r>
            <a:r>
              <a:rPr lang="pl-PL" spc="-25" dirty="0"/>
              <a:t>B</a:t>
            </a:r>
            <a:r>
              <a:rPr lang="pl-PL" spc="-25" dirty="0" smtClean="0"/>
              <a:t>ezsenności </a:t>
            </a:r>
            <a:endParaRPr spc="-10" dirty="0"/>
          </a:p>
        </p:txBody>
      </p:sp>
      <p:sp>
        <p:nvSpPr>
          <p:cNvPr id="3" name="object 3"/>
          <p:cNvSpPr txBox="1"/>
          <p:nvPr/>
        </p:nvSpPr>
        <p:spPr>
          <a:xfrm>
            <a:off x="1030477" y="1856854"/>
            <a:ext cx="8641715" cy="3924151"/>
          </a:xfrm>
          <a:prstGeom prst="rect">
            <a:avLst/>
          </a:prstGeom>
        </p:spPr>
        <p:txBody>
          <a:bodyPr vert="horz" wrap="square" lIns="0" tIns="0" rIns="0" bIns="0" rtlCol="0">
            <a:spAutoFit/>
          </a:bodyPr>
          <a:lstStyle/>
          <a:p>
            <a:pPr marL="381000" indent="-368300">
              <a:lnSpc>
                <a:spcPts val="1845"/>
              </a:lnSpc>
              <a:buFont typeface="Arial"/>
              <a:buChar char="•"/>
              <a:tabLst>
                <a:tab pos="380365" algn="l"/>
                <a:tab pos="381000" algn="l"/>
              </a:tabLst>
            </a:pPr>
            <a:r>
              <a:rPr lang="pl-PL" sz="2100" b="1" spc="-5" dirty="0" smtClean="0">
                <a:latin typeface="Calibri"/>
                <a:cs typeface="Calibri"/>
              </a:rPr>
              <a:t>Tabletki PEACEFUL NIGHTS </a:t>
            </a:r>
            <a:r>
              <a:rPr lang="pl-PL" sz="2100" spc="-5" dirty="0" smtClean="0">
                <a:latin typeface="Calibri"/>
                <a:cs typeface="Calibri"/>
              </a:rPr>
              <a:t>są używane w leczeniu bezsenności , płytkiego snu, wybudzania się w ciągu nocy i nadmiernych snów.  To silne remedium powinno być przyjmowane późno wieczorem, tuż przed udaniem się do łóżka. Rozluźnia ono i obniża Qi, oczyszcza i otwiera osiem subtelnych kanałów serca, harmonizuje Qiao Mai, oczyszcza ogień serca, odżywia krew i uspokaja wiatr wątroby i serce. Ta receptura może być połączona  z </a:t>
            </a:r>
            <a:r>
              <a:rPr sz="2100" spc="5" dirty="0" smtClean="0">
                <a:latin typeface="Calibri"/>
                <a:cs typeface="Calibri"/>
              </a:rPr>
              <a:t>SPIRITUAL </a:t>
            </a:r>
            <a:r>
              <a:rPr sz="2100" spc="20" dirty="0">
                <a:latin typeface="Calibri"/>
                <a:cs typeface="Calibri"/>
              </a:rPr>
              <a:t>SOUL </a:t>
            </a:r>
            <a:r>
              <a:rPr sz="2100" spc="5" dirty="0">
                <a:latin typeface="Calibri"/>
                <a:cs typeface="Calibri"/>
              </a:rPr>
              <a:t>DOOR </a:t>
            </a:r>
            <a:r>
              <a:rPr lang="pl-PL" sz="2100" spc="5" dirty="0" smtClean="0">
                <a:latin typeface="Calibri"/>
                <a:cs typeface="Calibri"/>
              </a:rPr>
              <a:t> w przypadku zbyt wielu snów </a:t>
            </a:r>
            <a:r>
              <a:rPr sz="2100" spc="-20" dirty="0" smtClean="0">
                <a:latin typeface="Calibri"/>
                <a:cs typeface="Calibri"/>
              </a:rPr>
              <a:t>(</a:t>
            </a:r>
            <a:r>
              <a:rPr sz="2100" spc="-20" dirty="0">
                <a:latin typeface="Calibri"/>
                <a:cs typeface="Calibri"/>
              </a:rPr>
              <a:t>Yang  </a:t>
            </a:r>
            <a:r>
              <a:rPr sz="2100" spc="5" dirty="0">
                <a:latin typeface="Calibri"/>
                <a:cs typeface="Calibri"/>
              </a:rPr>
              <a:t>Gui), </a:t>
            </a:r>
            <a:r>
              <a:rPr sz="2100" spc="-5" dirty="0">
                <a:latin typeface="Calibri"/>
                <a:cs typeface="Calibri"/>
              </a:rPr>
              <a:t>ANIMAL </a:t>
            </a:r>
            <a:r>
              <a:rPr sz="2100" spc="20" dirty="0">
                <a:latin typeface="Calibri"/>
                <a:cs typeface="Calibri"/>
              </a:rPr>
              <a:t>SOULD </a:t>
            </a:r>
            <a:r>
              <a:rPr sz="2100" spc="-45" dirty="0">
                <a:latin typeface="Calibri"/>
                <a:cs typeface="Calibri"/>
              </a:rPr>
              <a:t>GATE </a:t>
            </a:r>
            <a:r>
              <a:rPr lang="pl-PL" sz="2100" spc="55" dirty="0" smtClean="0">
                <a:latin typeface="Calibri"/>
                <a:cs typeface="Calibri"/>
              </a:rPr>
              <a:t>jeśli sny zmieniają się w koszmary</a:t>
            </a:r>
            <a:r>
              <a:rPr sz="2100" dirty="0" smtClean="0">
                <a:latin typeface="Calibri"/>
                <a:cs typeface="Calibri"/>
              </a:rPr>
              <a:t> </a:t>
            </a:r>
            <a:r>
              <a:rPr sz="2100" spc="10" dirty="0">
                <a:latin typeface="Calibri"/>
                <a:cs typeface="Calibri"/>
              </a:rPr>
              <a:t>(Yin  </a:t>
            </a:r>
            <a:r>
              <a:rPr sz="2100" spc="5" dirty="0">
                <a:latin typeface="Calibri"/>
                <a:cs typeface="Calibri"/>
              </a:rPr>
              <a:t>Gui), </a:t>
            </a:r>
            <a:r>
              <a:rPr sz="2100" dirty="0">
                <a:latin typeface="Calibri"/>
                <a:cs typeface="Calibri"/>
              </a:rPr>
              <a:t>INTELLIGENT </a:t>
            </a:r>
            <a:r>
              <a:rPr sz="2100" spc="15" dirty="0">
                <a:latin typeface="Calibri"/>
                <a:cs typeface="Calibri"/>
              </a:rPr>
              <a:t>LODGE </a:t>
            </a:r>
            <a:r>
              <a:rPr lang="pl-PL" sz="2100" spc="-5" dirty="0" smtClean="0">
                <a:latin typeface="Calibri"/>
                <a:cs typeface="Calibri"/>
              </a:rPr>
              <a:t>by uspokoić Yi i obsesyjne myśli</a:t>
            </a:r>
            <a:r>
              <a:rPr sz="2100" spc="15" dirty="0" smtClean="0">
                <a:latin typeface="Calibri"/>
                <a:cs typeface="Calibri"/>
              </a:rPr>
              <a:t>, </a:t>
            </a:r>
            <a:r>
              <a:rPr sz="2100" spc="10" dirty="0">
                <a:latin typeface="Calibri"/>
                <a:cs typeface="Calibri"/>
              </a:rPr>
              <a:t>DEEP  </a:t>
            </a:r>
            <a:r>
              <a:rPr sz="2100" spc="-5" dirty="0">
                <a:latin typeface="Calibri"/>
                <a:cs typeface="Calibri"/>
              </a:rPr>
              <a:t>SLEEP </a:t>
            </a:r>
            <a:r>
              <a:rPr sz="2100" spc="10" dirty="0">
                <a:latin typeface="Calibri"/>
                <a:cs typeface="Calibri"/>
              </a:rPr>
              <a:t>FORTE </a:t>
            </a:r>
            <a:r>
              <a:rPr lang="pl-PL" sz="2100" spc="55" dirty="0" smtClean="0">
                <a:latin typeface="Calibri"/>
                <a:cs typeface="Calibri"/>
              </a:rPr>
              <a:t>w przypadku niedoboru </a:t>
            </a:r>
            <a:r>
              <a:rPr lang="pl-PL" sz="2100" spc="55" dirty="0">
                <a:latin typeface="Calibri"/>
                <a:cs typeface="Calibri"/>
              </a:rPr>
              <a:t>Y</a:t>
            </a:r>
            <a:r>
              <a:rPr lang="pl-PL" sz="2100" spc="55" dirty="0" smtClean="0">
                <a:latin typeface="Calibri"/>
                <a:cs typeface="Calibri"/>
              </a:rPr>
              <a:t>in z pustym gorącem</a:t>
            </a:r>
            <a:r>
              <a:rPr sz="2100" spc="25" dirty="0" smtClean="0">
                <a:latin typeface="Calibri"/>
                <a:cs typeface="Calibri"/>
              </a:rPr>
              <a:t>. </a:t>
            </a:r>
            <a:r>
              <a:rPr lang="pl-PL" sz="2100" spc="20" dirty="0" smtClean="0">
                <a:latin typeface="Calibri"/>
                <a:cs typeface="Calibri"/>
              </a:rPr>
              <a:t>To przygotowanie może być również wzbogacone przez </a:t>
            </a:r>
            <a:r>
              <a:rPr sz="2100" spc="-20" dirty="0" smtClean="0">
                <a:latin typeface="Calibri"/>
                <a:cs typeface="Calibri"/>
              </a:rPr>
              <a:t>YIN </a:t>
            </a:r>
            <a:r>
              <a:rPr sz="2100" spc="-10" dirty="0">
                <a:latin typeface="Calibri"/>
                <a:cs typeface="Calibri"/>
              </a:rPr>
              <a:t>ROOT </a:t>
            </a:r>
            <a:r>
              <a:rPr lang="pl-PL" sz="2100" spc="25" dirty="0" smtClean="0">
                <a:latin typeface="Calibri"/>
                <a:cs typeface="Calibri"/>
              </a:rPr>
              <a:t>oraz</a:t>
            </a:r>
            <a:r>
              <a:rPr sz="2100" spc="25" dirty="0" smtClean="0">
                <a:latin typeface="Calibri"/>
                <a:cs typeface="Calibri"/>
              </a:rPr>
              <a:t> </a:t>
            </a:r>
            <a:r>
              <a:rPr sz="2100" dirty="0">
                <a:latin typeface="Calibri"/>
                <a:cs typeface="Calibri"/>
              </a:rPr>
              <a:t>SAN </a:t>
            </a:r>
            <a:r>
              <a:rPr sz="2100" spc="-25" dirty="0">
                <a:latin typeface="Calibri"/>
                <a:cs typeface="Calibri"/>
              </a:rPr>
              <a:t>BAO </a:t>
            </a:r>
            <a:r>
              <a:rPr sz="2100" spc="-20" dirty="0">
                <a:latin typeface="Calibri"/>
                <a:cs typeface="Calibri"/>
              </a:rPr>
              <a:t>TEA </a:t>
            </a:r>
            <a:r>
              <a:rPr lang="pl-PL" sz="2100" spc="45" dirty="0" smtClean="0">
                <a:latin typeface="Calibri"/>
                <a:cs typeface="Calibri"/>
              </a:rPr>
              <a:t>by odżywić</a:t>
            </a:r>
            <a:r>
              <a:rPr sz="2100" spc="-30" dirty="0" smtClean="0">
                <a:latin typeface="Calibri"/>
                <a:cs typeface="Calibri"/>
              </a:rPr>
              <a:t>Yin.</a:t>
            </a:r>
            <a:r>
              <a:rPr lang="pl-PL" sz="2100" spc="-30" dirty="0" smtClean="0">
                <a:latin typeface="Calibri"/>
                <a:cs typeface="Calibri"/>
              </a:rPr>
              <a:t> Poprawa jakości snu może również zostać wprowadzona przy użyciu receptury na tinitus i oczy jak </a:t>
            </a:r>
            <a:r>
              <a:rPr sz="2100" spc="15" dirty="0" smtClean="0">
                <a:latin typeface="Calibri"/>
                <a:cs typeface="Calibri"/>
              </a:rPr>
              <a:t> </a:t>
            </a:r>
            <a:r>
              <a:rPr sz="2100" spc="10" dirty="0">
                <a:latin typeface="Calibri"/>
                <a:cs typeface="Calibri"/>
              </a:rPr>
              <a:t>EVENING BELLS </a:t>
            </a:r>
            <a:r>
              <a:rPr lang="pl-PL" sz="2100" spc="-10" dirty="0" smtClean="0">
                <a:latin typeface="Calibri"/>
                <a:cs typeface="Calibri"/>
              </a:rPr>
              <a:t>oraz </a:t>
            </a:r>
            <a:r>
              <a:rPr sz="2100" spc="-10" dirty="0" smtClean="0">
                <a:latin typeface="Calibri"/>
                <a:cs typeface="Calibri"/>
              </a:rPr>
              <a:t> </a:t>
            </a:r>
            <a:r>
              <a:rPr sz="2100" spc="20" dirty="0">
                <a:latin typeface="Calibri"/>
                <a:cs typeface="Calibri"/>
              </a:rPr>
              <a:t>BRIGHT </a:t>
            </a:r>
            <a:r>
              <a:rPr sz="2100" spc="-35" dirty="0">
                <a:latin typeface="Calibri"/>
                <a:cs typeface="Calibri"/>
              </a:rPr>
              <a:t>LIGHT. </a:t>
            </a:r>
            <a:r>
              <a:rPr lang="pl-PL" sz="2100" spc="20" dirty="0" smtClean="0">
                <a:latin typeface="Calibri"/>
                <a:cs typeface="Calibri"/>
              </a:rPr>
              <a:t>Pacjent powinien powstrzymywać się od stresu</a:t>
            </a:r>
            <a:r>
              <a:rPr sz="2100" dirty="0" smtClean="0">
                <a:latin typeface="Calibri"/>
                <a:cs typeface="Calibri"/>
              </a:rPr>
              <a:t>, </a:t>
            </a:r>
            <a:r>
              <a:rPr lang="pl-PL" sz="2100" dirty="0" smtClean="0">
                <a:latin typeface="Calibri"/>
                <a:cs typeface="Calibri"/>
              </a:rPr>
              <a:t>kawy</a:t>
            </a:r>
            <a:r>
              <a:rPr sz="2100" dirty="0" smtClean="0">
                <a:latin typeface="Calibri"/>
                <a:cs typeface="Calibri"/>
              </a:rPr>
              <a:t>, </a:t>
            </a:r>
            <a:r>
              <a:rPr lang="pl-PL" sz="2100" spc="-5" dirty="0" smtClean="0">
                <a:latin typeface="Calibri"/>
                <a:cs typeface="Calibri"/>
              </a:rPr>
              <a:t>zielonej oraz czarnej herbaty</a:t>
            </a:r>
            <a:r>
              <a:rPr sz="2100" spc="-20" dirty="0" smtClean="0">
                <a:latin typeface="Calibri"/>
                <a:cs typeface="Calibri"/>
              </a:rPr>
              <a:t>. </a:t>
            </a:r>
            <a:r>
              <a:rPr lang="pl-PL" sz="2100" spc="10" dirty="0" smtClean="0">
                <a:latin typeface="Calibri"/>
                <a:cs typeface="Calibri"/>
              </a:rPr>
              <a:t>Dzieci powinny się na jakiś czas powstrzymać od zbytniej ilości czytania, oglądania TV, gier komputerowych oraz byciem codziennym świadkiem sprzeczek w rodzinie. </a:t>
            </a:r>
            <a:endParaRPr sz="2100" dirty="0">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42</a:t>
            </a:fld>
            <a:endParaRPr spc="-5" dirty="0"/>
          </a:p>
        </p:txBody>
      </p:sp>
      <p:sp>
        <p:nvSpPr>
          <p:cNvPr id="2" name="object 2"/>
          <p:cNvSpPr txBox="1">
            <a:spLocks noGrp="1"/>
          </p:cNvSpPr>
          <p:nvPr>
            <p:ph type="title"/>
          </p:nvPr>
        </p:nvSpPr>
        <p:spPr>
          <a:xfrm>
            <a:off x="1081989" y="357225"/>
            <a:ext cx="8529421" cy="1308050"/>
          </a:xfrm>
          <a:prstGeom prst="rect">
            <a:avLst/>
          </a:prstGeom>
        </p:spPr>
        <p:txBody>
          <a:bodyPr vert="horz" wrap="square" lIns="0" tIns="0" rIns="0" bIns="0" rtlCol="0">
            <a:spAutoFit/>
          </a:bodyPr>
          <a:lstStyle/>
          <a:p>
            <a:pPr algn="ctr">
              <a:lnSpc>
                <a:spcPts val="5130"/>
              </a:lnSpc>
            </a:pPr>
            <a:r>
              <a:rPr lang="pl-PL" spc="-10" dirty="0" smtClean="0"/>
              <a:t>SYROP </a:t>
            </a:r>
            <a:r>
              <a:rPr spc="-10" dirty="0" smtClean="0"/>
              <a:t>PEACEFUL </a:t>
            </a:r>
            <a:r>
              <a:rPr spc="-30" dirty="0"/>
              <a:t>NIGHTS</a:t>
            </a:r>
            <a:r>
              <a:rPr spc="-150" dirty="0"/>
              <a:t> </a:t>
            </a:r>
            <a:r>
              <a:rPr lang="pl-PL" spc="-25" dirty="0" smtClean="0"/>
              <a:t>dla leczenia bezsenności</a:t>
            </a:r>
            <a:endParaRPr spc="-10" dirty="0"/>
          </a:p>
        </p:txBody>
      </p:sp>
      <p:sp>
        <p:nvSpPr>
          <p:cNvPr id="3" name="object 3"/>
          <p:cNvSpPr txBox="1"/>
          <p:nvPr/>
        </p:nvSpPr>
        <p:spPr>
          <a:xfrm>
            <a:off x="1030477" y="1857448"/>
            <a:ext cx="8641715" cy="3486724"/>
          </a:xfrm>
          <a:prstGeom prst="rect">
            <a:avLst/>
          </a:prstGeom>
        </p:spPr>
        <p:txBody>
          <a:bodyPr vert="horz" wrap="square" lIns="0" tIns="0" rIns="0" bIns="0" rtlCol="0">
            <a:spAutoFit/>
          </a:bodyPr>
          <a:lstStyle/>
          <a:p>
            <a:pPr marL="12700">
              <a:lnSpc>
                <a:spcPts val="2250"/>
              </a:lnSpc>
              <a:tabLst>
                <a:tab pos="380365" algn="l"/>
                <a:tab pos="381000" algn="l"/>
                <a:tab pos="1967864" algn="l"/>
                <a:tab pos="3225165" algn="l"/>
                <a:tab pos="4330065" algn="l"/>
                <a:tab pos="4723765" algn="l"/>
                <a:tab pos="5549265" algn="l"/>
                <a:tab pos="6108065" algn="l"/>
                <a:tab pos="6743065" algn="l"/>
                <a:tab pos="8330565" algn="l"/>
              </a:tabLst>
            </a:pPr>
            <a:r>
              <a:rPr lang="pl-PL" sz="2700" b="1" spc="-20" dirty="0" smtClean="0">
                <a:latin typeface="Calibri"/>
                <a:cs typeface="Calibri"/>
              </a:rPr>
              <a:t>SYROP </a:t>
            </a:r>
            <a:r>
              <a:rPr sz="2700" b="1" spc="-20" dirty="0" smtClean="0">
                <a:latin typeface="Calibri"/>
                <a:cs typeface="Calibri"/>
              </a:rPr>
              <a:t>PEACEFUL</a:t>
            </a:r>
            <a:r>
              <a:rPr sz="2700" b="1" spc="-20" dirty="0">
                <a:latin typeface="Calibri"/>
                <a:cs typeface="Calibri"/>
              </a:rPr>
              <a:t>	</a:t>
            </a:r>
            <a:r>
              <a:rPr sz="2700" b="1" spc="-15" dirty="0">
                <a:latin typeface="Calibri"/>
                <a:cs typeface="Calibri"/>
              </a:rPr>
              <a:t>NIGHTS		</a:t>
            </a:r>
            <a:r>
              <a:rPr lang="pl-PL" sz="2700" spc="-10" dirty="0" smtClean="0">
                <a:latin typeface="Calibri"/>
                <a:cs typeface="Calibri"/>
              </a:rPr>
              <a:t>jest używany przy leczeniu bezsenności i koszmarów u małych dzieci. </a:t>
            </a:r>
            <a:r>
              <a:rPr lang="pl-PL" sz="2700" spc="-15" dirty="0" smtClean="0">
                <a:latin typeface="Calibri"/>
                <a:cs typeface="Calibri"/>
              </a:rPr>
              <a:t>Syrop ten wzmacnia Qi śledziony, odżywia krew, rozluźnia i obniża Qi, otwiera kanały serca, uspokaja wiatr serca oraz harmonizuje HUN, PO i SHEN. Syrop powinien być podany przed pójściem do łóżka i może być połączony TABLETKAMI </a:t>
            </a:r>
            <a:r>
              <a:rPr sz="2700" spc="-15" dirty="0" smtClean="0">
                <a:latin typeface="Calibri"/>
                <a:cs typeface="Calibri"/>
              </a:rPr>
              <a:t>PEACEFUL</a:t>
            </a:r>
            <a:r>
              <a:rPr sz="2700" spc="580" dirty="0" smtClean="0">
                <a:latin typeface="Calibri"/>
                <a:cs typeface="Calibri"/>
              </a:rPr>
              <a:t> </a:t>
            </a:r>
            <a:r>
              <a:rPr sz="2700" spc="-10" dirty="0">
                <a:latin typeface="Calibri"/>
                <a:cs typeface="Calibri"/>
              </a:rPr>
              <a:t>NIGHTS </a:t>
            </a:r>
            <a:r>
              <a:rPr lang="pl-PL" sz="2700" spc="-10" dirty="0" smtClean="0">
                <a:latin typeface="Calibri"/>
                <a:cs typeface="Calibri"/>
              </a:rPr>
              <a:t>lub </a:t>
            </a:r>
            <a:r>
              <a:rPr sz="2700" spc="-20" dirty="0" smtClean="0">
                <a:latin typeface="Calibri"/>
                <a:cs typeface="Calibri"/>
              </a:rPr>
              <a:t>INTELLIGENT    </a:t>
            </a:r>
            <a:r>
              <a:rPr sz="2700" spc="-20" dirty="0">
                <a:latin typeface="Calibri"/>
                <a:cs typeface="Calibri"/>
              </a:rPr>
              <a:t>LODGE    </a:t>
            </a:r>
            <a:r>
              <a:rPr lang="pl-PL" sz="2700" spc="-10" dirty="0" smtClean="0">
                <a:latin typeface="Calibri"/>
                <a:cs typeface="Calibri"/>
              </a:rPr>
              <a:t>w przypadku obsesyjnego myślenia</a:t>
            </a:r>
            <a:r>
              <a:rPr sz="2700" spc="-15" dirty="0" smtClean="0">
                <a:latin typeface="Calibri"/>
                <a:cs typeface="Calibri"/>
              </a:rPr>
              <a:t>,</a:t>
            </a:r>
            <a:endParaRPr sz="2700" dirty="0">
              <a:latin typeface="Calibri"/>
              <a:cs typeface="Calibri"/>
            </a:endParaRPr>
          </a:p>
          <a:p>
            <a:pPr marL="12700">
              <a:lnSpc>
                <a:spcPts val="1845"/>
              </a:lnSpc>
              <a:tabLst>
                <a:tab pos="380365" algn="l"/>
                <a:tab pos="381000" algn="l"/>
              </a:tabLst>
            </a:pPr>
            <a:r>
              <a:rPr lang="pl-PL" sz="2700" spc="-15" dirty="0" smtClean="0">
                <a:latin typeface="Calibri"/>
                <a:cs typeface="Calibri"/>
              </a:rPr>
              <a:t>	</a:t>
            </a:r>
            <a:r>
              <a:rPr sz="2700" spc="-15" dirty="0" smtClean="0">
                <a:latin typeface="Calibri"/>
                <a:cs typeface="Calibri"/>
              </a:rPr>
              <a:t>SPIRITUAL</a:t>
            </a:r>
            <a:r>
              <a:rPr sz="2700" spc="580" dirty="0" smtClean="0">
                <a:latin typeface="Calibri"/>
                <a:cs typeface="Calibri"/>
              </a:rPr>
              <a:t> </a:t>
            </a:r>
            <a:r>
              <a:rPr sz="2700" spc="-20" dirty="0">
                <a:latin typeface="Calibri"/>
                <a:cs typeface="Calibri"/>
              </a:rPr>
              <a:t>SOUL </a:t>
            </a:r>
            <a:r>
              <a:rPr sz="2700" spc="-15" dirty="0">
                <a:latin typeface="Calibri"/>
                <a:cs typeface="Calibri"/>
              </a:rPr>
              <a:t>DOOR</a:t>
            </a:r>
            <a:r>
              <a:rPr sz="2700" spc="580" dirty="0">
                <a:latin typeface="Calibri"/>
                <a:cs typeface="Calibri"/>
              </a:rPr>
              <a:t> </a:t>
            </a:r>
            <a:r>
              <a:rPr lang="pl-PL" sz="2700" spc="-5" dirty="0" smtClean="0">
                <a:latin typeface="Calibri"/>
                <a:cs typeface="Calibri"/>
              </a:rPr>
              <a:t>by uspokoić nadmiarowe sny oraz 	</a:t>
            </a:r>
            <a:r>
              <a:rPr sz="2700" spc="5" dirty="0" smtClean="0">
                <a:latin typeface="Calibri"/>
                <a:cs typeface="Calibri"/>
              </a:rPr>
              <a:t>ANIMAL </a:t>
            </a:r>
            <a:r>
              <a:rPr sz="2700" spc="-20" dirty="0">
                <a:latin typeface="Calibri"/>
                <a:cs typeface="Calibri"/>
              </a:rPr>
              <a:t>SOUL </a:t>
            </a:r>
            <a:r>
              <a:rPr sz="2700" spc="-50" dirty="0">
                <a:latin typeface="Calibri"/>
                <a:cs typeface="Calibri"/>
              </a:rPr>
              <a:t>GATE </a:t>
            </a:r>
            <a:r>
              <a:rPr lang="pl-PL" sz="2700" spc="-5" dirty="0" smtClean="0">
                <a:latin typeface="Calibri"/>
                <a:cs typeface="Calibri"/>
              </a:rPr>
              <a:t>by zharmonizować PO i okiełznać 	koszmary senne.   </a:t>
            </a:r>
            <a:r>
              <a:rPr lang="pl-PL" sz="2800" spc="10" dirty="0" smtClean="0">
                <a:cs typeface="Calibri"/>
              </a:rPr>
              <a:t>Dzieci powinny </a:t>
            </a:r>
            <a:r>
              <a:rPr lang="pl-PL" sz="2800" spc="10" dirty="0">
                <a:cs typeface="Calibri"/>
              </a:rPr>
              <a:t>się na jakiś czas powstrzymać od zbytniej ilości </a:t>
            </a:r>
            <a:r>
              <a:rPr lang="pl-PL" sz="2800" spc="10" dirty="0" smtClean="0">
                <a:cs typeface="Calibri"/>
              </a:rPr>
              <a:t>	czytania</a:t>
            </a:r>
            <a:r>
              <a:rPr lang="pl-PL" sz="2800" spc="10" dirty="0">
                <a:cs typeface="Calibri"/>
              </a:rPr>
              <a:t>, oglądania TV, gier komputerowych oraz byciem </a:t>
            </a:r>
            <a:r>
              <a:rPr lang="pl-PL" sz="2800" spc="10" dirty="0" smtClean="0">
                <a:cs typeface="Calibri"/>
              </a:rPr>
              <a:t>	codziennym </a:t>
            </a:r>
            <a:r>
              <a:rPr lang="pl-PL" sz="2800" spc="10" dirty="0">
                <a:cs typeface="Calibri"/>
              </a:rPr>
              <a:t>świadkiem sprzeczek w rodzinie. </a:t>
            </a:r>
            <a:endParaRPr lang="pl-PL" sz="2800" dirty="0">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43</a:t>
            </a:fld>
            <a:endParaRPr spc="-5"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algn="ctr">
              <a:lnSpc>
                <a:spcPts val="5130"/>
              </a:lnSpc>
            </a:pPr>
            <a:r>
              <a:rPr spc="-5" dirty="0"/>
              <a:t>DEEP </a:t>
            </a:r>
            <a:r>
              <a:rPr spc="-15" dirty="0"/>
              <a:t>SLEEP</a:t>
            </a:r>
            <a:r>
              <a:rPr spc="-200" dirty="0"/>
              <a:t> </a:t>
            </a:r>
            <a:r>
              <a:rPr spc="-10" dirty="0"/>
              <a:t>FORTE</a:t>
            </a:r>
          </a:p>
          <a:p>
            <a:pPr algn="ctr">
              <a:lnSpc>
                <a:spcPts val="5130"/>
              </a:lnSpc>
            </a:pPr>
            <a:r>
              <a:rPr lang="pl-PL" spc="-25" dirty="0" smtClean="0"/>
              <a:t>w leczeniu bezsenności </a:t>
            </a:r>
            <a:endParaRPr spc="-10" dirty="0"/>
          </a:p>
        </p:txBody>
      </p:sp>
      <p:sp>
        <p:nvSpPr>
          <p:cNvPr id="3" name="object 3"/>
          <p:cNvSpPr txBox="1"/>
          <p:nvPr/>
        </p:nvSpPr>
        <p:spPr>
          <a:xfrm>
            <a:off x="1030476" y="1856853"/>
            <a:ext cx="9497823" cy="3462486"/>
          </a:xfrm>
          <a:prstGeom prst="rect">
            <a:avLst/>
          </a:prstGeom>
        </p:spPr>
        <p:txBody>
          <a:bodyPr vert="horz" wrap="square" lIns="0" tIns="0" rIns="0" bIns="0" rtlCol="0">
            <a:spAutoFit/>
          </a:bodyPr>
          <a:lstStyle/>
          <a:p>
            <a:pPr marL="381000" indent="-368300">
              <a:lnSpc>
                <a:spcPts val="1845"/>
              </a:lnSpc>
              <a:buFont typeface="Arial"/>
              <a:buChar char="•"/>
              <a:tabLst>
                <a:tab pos="380365" algn="l"/>
                <a:tab pos="381000" algn="l"/>
              </a:tabLst>
            </a:pPr>
            <a:r>
              <a:rPr sz="2100" b="1" spc="5" dirty="0">
                <a:latin typeface="Calibri"/>
                <a:cs typeface="Calibri"/>
              </a:rPr>
              <a:t>DEEP </a:t>
            </a:r>
            <a:r>
              <a:rPr sz="2100" b="1" spc="10" dirty="0">
                <a:latin typeface="Calibri"/>
                <a:cs typeface="Calibri"/>
              </a:rPr>
              <a:t>SLEEP </a:t>
            </a:r>
            <a:r>
              <a:rPr sz="2100" b="1" spc="15" dirty="0">
                <a:latin typeface="Calibri"/>
                <a:cs typeface="Calibri"/>
              </a:rPr>
              <a:t>FORTE </a:t>
            </a:r>
            <a:r>
              <a:rPr lang="pl-PL" sz="2100" b="1" spc="15" dirty="0" smtClean="0">
                <a:latin typeface="Calibri"/>
                <a:cs typeface="Calibri"/>
              </a:rPr>
              <a:t> </a:t>
            </a:r>
            <a:r>
              <a:rPr lang="pl-PL" sz="2100" spc="15" dirty="0" smtClean="0">
                <a:latin typeface="Calibri"/>
                <a:cs typeface="Calibri"/>
              </a:rPr>
              <a:t>jest używane w przypadku bezsenności z niedoborem Yin i pustym gorącem.</a:t>
            </a:r>
            <a:r>
              <a:rPr lang="pl-PL" sz="2100" b="1" spc="15" dirty="0" smtClean="0">
                <a:latin typeface="Calibri"/>
                <a:cs typeface="Calibri"/>
              </a:rPr>
              <a:t> </a:t>
            </a:r>
            <a:r>
              <a:rPr lang="pl-PL" sz="2100" spc="15" dirty="0" smtClean="0">
                <a:latin typeface="Calibri"/>
                <a:cs typeface="Calibri"/>
              </a:rPr>
              <a:t>Ta receptura działa inaczej niż </a:t>
            </a:r>
            <a:r>
              <a:rPr sz="2100" spc="10" dirty="0" smtClean="0">
                <a:latin typeface="Calibri"/>
                <a:cs typeface="Calibri"/>
              </a:rPr>
              <a:t>PEACEFUL </a:t>
            </a:r>
            <a:r>
              <a:rPr sz="2100" spc="5" dirty="0">
                <a:latin typeface="Calibri"/>
                <a:cs typeface="Calibri"/>
              </a:rPr>
              <a:t>NIGHTS </a:t>
            </a:r>
            <a:r>
              <a:rPr lang="pl-PL" sz="2100" spc="5" dirty="0" smtClean="0">
                <a:latin typeface="Calibri"/>
                <a:cs typeface="Calibri"/>
              </a:rPr>
              <a:t> i oryginalnie była stworzona dla pacjentów nowotworowych z zapaścią Yin</a:t>
            </a:r>
            <a:r>
              <a:rPr sz="2100" spc="10" dirty="0" smtClean="0">
                <a:latin typeface="Calibri"/>
                <a:cs typeface="Calibri"/>
              </a:rPr>
              <a:t>. </a:t>
            </a:r>
            <a:r>
              <a:rPr lang="pl-PL" sz="2100" spc="10" dirty="0" smtClean="0">
                <a:latin typeface="Calibri"/>
                <a:cs typeface="Calibri"/>
              </a:rPr>
              <a:t>To ziołowe remedium odżywia Yin, oczyszcza niedoborowe gorąco i gorąco krwi, rozprasza zastój krwi, uspokaja wiatr wątroby i serca, równoważy  </a:t>
            </a:r>
            <a:r>
              <a:rPr sz="2100" spc="20" dirty="0" err="1" smtClean="0">
                <a:latin typeface="Calibri"/>
                <a:cs typeface="Calibri"/>
              </a:rPr>
              <a:t>Qiao</a:t>
            </a:r>
            <a:r>
              <a:rPr sz="2100" spc="20" dirty="0" smtClean="0">
                <a:latin typeface="Calibri"/>
                <a:cs typeface="Calibri"/>
              </a:rPr>
              <a:t> </a:t>
            </a:r>
            <a:r>
              <a:rPr sz="2100" spc="25" dirty="0">
                <a:latin typeface="Calibri"/>
                <a:cs typeface="Calibri"/>
              </a:rPr>
              <a:t>Mai, </a:t>
            </a:r>
            <a:r>
              <a:rPr lang="pl-PL" sz="2100" spc="25" dirty="0" smtClean="0">
                <a:latin typeface="Calibri"/>
                <a:cs typeface="Calibri"/>
              </a:rPr>
              <a:t>wzmaga wewnętrzną cyrkulację Wei Qi podczas snu, oczyszcza osiem subtelnych kanałów serca, łagodzi i harmonizuje </a:t>
            </a:r>
            <a:r>
              <a:rPr sz="2100" spc="-5" dirty="0" smtClean="0">
                <a:latin typeface="Calibri"/>
                <a:cs typeface="Calibri"/>
              </a:rPr>
              <a:t>SHEN</a:t>
            </a:r>
            <a:r>
              <a:rPr lang="pl-PL" sz="2100" spc="-5" dirty="0" smtClean="0">
                <a:latin typeface="Calibri"/>
                <a:cs typeface="Calibri"/>
              </a:rPr>
              <a:t>, </a:t>
            </a:r>
            <a:r>
              <a:rPr sz="2100" spc="10" dirty="0" smtClean="0">
                <a:latin typeface="Calibri"/>
                <a:cs typeface="Calibri"/>
              </a:rPr>
              <a:t>HUN </a:t>
            </a:r>
            <a:r>
              <a:rPr lang="pl-PL" sz="2100" spc="10" dirty="0" smtClean="0">
                <a:latin typeface="Calibri"/>
                <a:cs typeface="Calibri"/>
              </a:rPr>
              <a:t> oraz </a:t>
            </a:r>
            <a:r>
              <a:rPr sz="2100" spc="5" dirty="0" smtClean="0">
                <a:latin typeface="Calibri"/>
                <a:cs typeface="Calibri"/>
              </a:rPr>
              <a:t>PO</a:t>
            </a:r>
            <a:r>
              <a:rPr sz="2100" spc="5" dirty="0">
                <a:latin typeface="Calibri"/>
                <a:cs typeface="Calibri"/>
              </a:rPr>
              <a:t>. </a:t>
            </a:r>
            <a:r>
              <a:rPr lang="pl-PL" sz="2100" spc="5" dirty="0" smtClean="0">
                <a:latin typeface="Calibri"/>
                <a:cs typeface="Calibri"/>
              </a:rPr>
              <a:t>Ta receptura ziołowa może być brana kilkakrotnie w ciągu dnia, dobrze pasuje do w kombinacjach z recepturami wzmacniającymi Yin takimi jak </a:t>
            </a:r>
            <a:r>
              <a:rPr sz="2100" spc="35" dirty="0" smtClean="0">
                <a:latin typeface="Calibri"/>
                <a:cs typeface="Calibri"/>
              </a:rPr>
              <a:t>SAN </a:t>
            </a:r>
            <a:r>
              <a:rPr sz="2100" spc="-25" dirty="0">
                <a:latin typeface="Calibri"/>
                <a:cs typeface="Calibri"/>
              </a:rPr>
              <a:t>BAO </a:t>
            </a:r>
            <a:r>
              <a:rPr sz="2100" spc="15" dirty="0">
                <a:latin typeface="Calibri"/>
                <a:cs typeface="Calibri"/>
              </a:rPr>
              <a:t>TEA </a:t>
            </a:r>
            <a:r>
              <a:rPr lang="pl-PL" sz="2100" spc="25" dirty="0" smtClean="0">
                <a:latin typeface="Calibri"/>
                <a:cs typeface="Calibri"/>
              </a:rPr>
              <a:t>oraz</a:t>
            </a:r>
            <a:r>
              <a:rPr sz="2100" spc="25" dirty="0" smtClean="0">
                <a:latin typeface="Calibri"/>
                <a:cs typeface="Calibri"/>
              </a:rPr>
              <a:t>  </a:t>
            </a:r>
            <a:r>
              <a:rPr sz="2100" spc="-20" dirty="0">
                <a:latin typeface="Calibri"/>
                <a:cs typeface="Calibri"/>
              </a:rPr>
              <a:t>YIN </a:t>
            </a:r>
            <a:r>
              <a:rPr sz="2100" spc="-10" dirty="0">
                <a:latin typeface="Calibri"/>
                <a:cs typeface="Calibri"/>
              </a:rPr>
              <a:t>ROOT </a:t>
            </a:r>
            <a:r>
              <a:rPr lang="pl-PL" sz="2100" spc="-5" dirty="0">
                <a:latin typeface="Calibri"/>
                <a:cs typeface="Calibri"/>
              </a:rPr>
              <a:t>a</a:t>
            </a:r>
            <a:r>
              <a:rPr lang="pl-PL" sz="2100" spc="-5" dirty="0" smtClean="0">
                <a:latin typeface="Calibri"/>
                <a:cs typeface="Calibri"/>
              </a:rPr>
              <a:t>by wzmocnić esencję i scalić </a:t>
            </a:r>
            <a:r>
              <a:rPr sz="2100" spc="-10" dirty="0" smtClean="0">
                <a:latin typeface="Calibri"/>
                <a:cs typeface="Calibri"/>
              </a:rPr>
              <a:t>Qi</a:t>
            </a:r>
            <a:r>
              <a:rPr lang="pl-PL" sz="2100" spc="-10" dirty="0" smtClean="0">
                <a:latin typeface="Calibri"/>
                <a:cs typeface="Calibri"/>
              </a:rPr>
              <a:t>,</a:t>
            </a:r>
            <a:r>
              <a:rPr sz="2100" spc="-10" dirty="0" smtClean="0">
                <a:latin typeface="Calibri"/>
                <a:cs typeface="Calibri"/>
              </a:rPr>
              <a:t> </a:t>
            </a:r>
            <a:r>
              <a:rPr sz="2100" spc="-20" dirty="0">
                <a:latin typeface="Calibri"/>
                <a:cs typeface="Calibri"/>
              </a:rPr>
              <a:t>IRON  </a:t>
            </a:r>
            <a:r>
              <a:rPr sz="2100" spc="-5" dirty="0">
                <a:latin typeface="Calibri"/>
                <a:cs typeface="Calibri"/>
              </a:rPr>
              <a:t>DROPS </a:t>
            </a:r>
            <a:r>
              <a:rPr lang="pl-PL" sz="2100" spc="-5" dirty="0" smtClean="0">
                <a:latin typeface="Calibri"/>
                <a:cs typeface="Calibri"/>
              </a:rPr>
              <a:t>by odżywić intensywnie krew oraz </a:t>
            </a:r>
            <a:r>
              <a:rPr sz="2100" spc="-10" dirty="0" smtClean="0">
                <a:latin typeface="Calibri"/>
                <a:cs typeface="Calibri"/>
              </a:rPr>
              <a:t>DEW </a:t>
            </a:r>
            <a:r>
              <a:rPr sz="2100" spc="-5" dirty="0">
                <a:latin typeface="Calibri"/>
                <a:cs typeface="Calibri"/>
              </a:rPr>
              <a:t>DROPS </a:t>
            </a:r>
            <a:r>
              <a:rPr lang="pl-PL" sz="2100" spc="-5" dirty="0" smtClean="0">
                <a:latin typeface="Calibri"/>
                <a:cs typeface="Calibri"/>
              </a:rPr>
              <a:t>by wzmocnić Yin nerek poprzez płuca</a:t>
            </a:r>
            <a:r>
              <a:rPr sz="2100" spc="10" dirty="0" smtClean="0">
                <a:latin typeface="Calibri"/>
                <a:cs typeface="Calibri"/>
              </a:rPr>
              <a:t>. </a:t>
            </a:r>
            <a:r>
              <a:rPr lang="pl-PL" sz="2100" spc="10" dirty="0" smtClean="0">
                <a:latin typeface="Calibri"/>
                <a:cs typeface="Calibri"/>
              </a:rPr>
              <a:t>Uzupełnianie </a:t>
            </a:r>
            <a:r>
              <a:rPr lang="pl-PL" sz="2100" spc="10" dirty="0">
                <a:latin typeface="Calibri"/>
                <a:cs typeface="Calibri"/>
              </a:rPr>
              <a:t>Y</a:t>
            </a:r>
            <a:r>
              <a:rPr lang="pl-PL" sz="2100" spc="10" dirty="0" smtClean="0">
                <a:latin typeface="Calibri"/>
                <a:cs typeface="Calibri"/>
              </a:rPr>
              <a:t>in wymaga czasu! Najlepszą porą by wziąć </a:t>
            </a:r>
            <a:r>
              <a:rPr sz="2100" spc="10" dirty="0" smtClean="0">
                <a:latin typeface="Calibri"/>
                <a:cs typeface="Calibri"/>
              </a:rPr>
              <a:t>DEEP </a:t>
            </a:r>
            <a:r>
              <a:rPr sz="2100" spc="15" dirty="0">
                <a:latin typeface="Calibri"/>
                <a:cs typeface="Calibri"/>
              </a:rPr>
              <a:t>SLEEP </a:t>
            </a:r>
            <a:r>
              <a:rPr sz="2100" spc="10" dirty="0">
                <a:latin typeface="Calibri"/>
                <a:cs typeface="Calibri"/>
              </a:rPr>
              <a:t>FORTE </a:t>
            </a:r>
            <a:r>
              <a:rPr lang="pl-PL" sz="2100" spc="55" dirty="0" smtClean="0">
                <a:latin typeface="Calibri"/>
                <a:cs typeface="Calibri"/>
              </a:rPr>
              <a:t>jest czas tuż przed udaniem się do łóżka</a:t>
            </a:r>
            <a:r>
              <a:rPr sz="2100" spc="10" dirty="0" smtClean="0">
                <a:latin typeface="Calibri"/>
                <a:cs typeface="Calibri"/>
              </a:rPr>
              <a:t>, </a:t>
            </a:r>
            <a:r>
              <a:rPr sz="2100" spc="-5" dirty="0">
                <a:latin typeface="Calibri"/>
                <a:cs typeface="Calibri"/>
              </a:rPr>
              <a:t>3 </a:t>
            </a:r>
            <a:r>
              <a:rPr lang="pl-PL" sz="2100" spc="-5" dirty="0" smtClean="0">
                <a:latin typeface="Calibri"/>
                <a:cs typeface="Calibri"/>
              </a:rPr>
              <a:t>do</a:t>
            </a:r>
            <a:r>
              <a:rPr sz="2100" spc="15" dirty="0" smtClean="0">
                <a:latin typeface="Calibri"/>
                <a:cs typeface="Calibri"/>
              </a:rPr>
              <a:t>10 </a:t>
            </a:r>
            <a:r>
              <a:rPr lang="pl-PL" sz="2100" spc="5" dirty="0" smtClean="0">
                <a:latin typeface="Calibri"/>
                <a:cs typeface="Calibri"/>
              </a:rPr>
              <a:t>tabletek przyjmowanych przez kilka dni zapewnia lepszy sen. Pacjent powinien powstrzymać się od kawy, czarnej  herbaty, zielonej herbaty, ostrych przypraw, jagnięciny, owoców morza, drobiu, octu i alkoholu.</a:t>
            </a:r>
            <a:r>
              <a:rPr sz="2100" dirty="0" smtClean="0">
                <a:latin typeface="Calibri"/>
                <a:cs typeface="Calibri"/>
              </a:rPr>
              <a:t> </a:t>
            </a:r>
            <a:endParaRPr sz="2100" dirty="0">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44</a:t>
            </a:fld>
            <a:endParaRPr spc="-5" dirty="0"/>
          </a:p>
        </p:txBody>
      </p:sp>
      <p:sp>
        <p:nvSpPr>
          <p:cNvPr id="2" name="object 2"/>
          <p:cNvSpPr txBox="1">
            <a:spLocks noGrp="1"/>
          </p:cNvSpPr>
          <p:nvPr>
            <p:ph type="title"/>
          </p:nvPr>
        </p:nvSpPr>
        <p:spPr>
          <a:xfrm>
            <a:off x="1081989" y="357225"/>
            <a:ext cx="8529421" cy="1308050"/>
          </a:xfrm>
          <a:prstGeom prst="rect">
            <a:avLst/>
          </a:prstGeom>
        </p:spPr>
        <p:txBody>
          <a:bodyPr vert="horz" wrap="square" lIns="0" tIns="0" rIns="0" bIns="0" rtlCol="0">
            <a:spAutoFit/>
          </a:bodyPr>
          <a:lstStyle/>
          <a:p>
            <a:pPr algn="ctr">
              <a:lnSpc>
                <a:spcPts val="5130"/>
              </a:lnSpc>
            </a:pPr>
            <a:r>
              <a:rPr lang="pl-PL" spc="-15" dirty="0" smtClean="0"/>
              <a:t>HERBATA </a:t>
            </a:r>
            <a:r>
              <a:rPr spc="-15" dirty="0" smtClean="0"/>
              <a:t>GOOD </a:t>
            </a:r>
            <a:r>
              <a:rPr spc="-20" dirty="0"/>
              <a:t>DREAMS</a:t>
            </a:r>
            <a:r>
              <a:rPr spc="-165" dirty="0"/>
              <a:t> </a:t>
            </a:r>
            <a:r>
              <a:rPr lang="pl-PL" dirty="0" smtClean="0"/>
              <a:t>w leczeniu bezsenności</a:t>
            </a:r>
            <a:endParaRPr spc="-10" dirty="0"/>
          </a:p>
        </p:txBody>
      </p:sp>
      <p:sp>
        <p:nvSpPr>
          <p:cNvPr id="3" name="object 3"/>
          <p:cNvSpPr txBox="1"/>
          <p:nvPr/>
        </p:nvSpPr>
        <p:spPr>
          <a:xfrm>
            <a:off x="1030477" y="1856214"/>
            <a:ext cx="8641080" cy="3706720"/>
          </a:xfrm>
          <a:prstGeom prst="rect">
            <a:avLst/>
          </a:prstGeom>
        </p:spPr>
        <p:txBody>
          <a:bodyPr vert="horz" wrap="square" lIns="0" tIns="0" rIns="0" bIns="0" rtlCol="0">
            <a:spAutoFit/>
          </a:bodyPr>
          <a:lstStyle/>
          <a:p>
            <a:pPr marL="381000" indent="-368300">
              <a:lnSpc>
                <a:spcPts val="1845"/>
              </a:lnSpc>
              <a:buFont typeface="Arial"/>
              <a:buChar char="•"/>
              <a:tabLst>
                <a:tab pos="380365" algn="l"/>
                <a:tab pos="381000" algn="l"/>
              </a:tabLst>
            </a:pPr>
            <a:r>
              <a:rPr lang="pl-PL" sz="2100" b="1" dirty="0" smtClean="0">
                <a:latin typeface="Calibri"/>
                <a:cs typeface="Calibri"/>
              </a:rPr>
              <a:t>HERBATA </a:t>
            </a:r>
            <a:r>
              <a:rPr sz="2100" b="1" dirty="0" smtClean="0">
                <a:latin typeface="Calibri"/>
                <a:cs typeface="Calibri"/>
              </a:rPr>
              <a:t>GOOD </a:t>
            </a:r>
            <a:r>
              <a:rPr sz="2100" b="1" spc="5" dirty="0">
                <a:latin typeface="Calibri"/>
                <a:cs typeface="Calibri"/>
              </a:rPr>
              <a:t>DREAMS </a:t>
            </a:r>
            <a:r>
              <a:rPr lang="pl-PL" sz="2100" spc="5" dirty="0" smtClean="0">
                <a:latin typeface="Calibri"/>
                <a:cs typeface="Calibri"/>
              </a:rPr>
              <a:t>jest używana przy bezsenności z powodu zastoju </a:t>
            </a:r>
            <a:r>
              <a:rPr lang="pl-PL" sz="2100" spc="5" dirty="0" err="1" smtClean="0">
                <a:latin typeface="Calibri"/>
                <a:cs typeface="Calibri"/>
              </a:rPr>
              <a:t>qi</a:t>
            </a:r>
            <a:r>
              <a:rPr lang="pl-PL" sz="2100" spc="5" dirty="0" smtClean="0">
                <a:latin typeface="Calibri"/>
                <a:cs typeface="Calibri"/>
              </a:rPr>
              <a:t>, krwi, niedoboru </a:t>
            </a:r>
            <a:r>
              <a:rPr lang="pl-PL" sz="2100" spc="5" dirty="0" err="1" smtClean="0">
                <a:latin typeface="Calibri"/>
                <a:cs typeface="Calibri"/>
              </a:rPr>
              <a:t>yin</a:t>
            </a:r>
            <a:r>
              <a:rPr lang="pl-PL" sz="2100" spc="5" dirty="0" smtClean="0">
                <a:latin typeface="Calibri"/>
                <a:cs typeface="Calibri"/>
              </a:rPr>
              <a:t> z lekkim pustym gorącem. Działanie tej receptury zwiększa efekty TABLETEK </a:t>
            </a:r>
            <a:r>
              <a:rPr sz="2100" spc="10" dirty="0" smtClean="0">
                <a:latin typeface="Calibri"/>
                <a:cs typeface="Calibri"/>
              </a:rPr>
              <a:t>PEACEFUL </a:t>
            </a:r>
            <a:r>
              <a:rPr sz="2100" spc="5" dirty="0">
                <a:latin typeface="Calibri"/>
                <a:cs typeface="Calibri"/>
              </a:rPr>
              <a:t>NIGHTS </a:t>
            </a:r>
            <a:r>
              <a:rPr lang="pl-PL" sz="2100" spc="5" dirty="0" smtClean="0">
                <a:latin typeface="Calibri"/>
                <a:cs typeface="Calibri"/>
              </a:rPr>
              <a:t>oraz TABLETEK </a:t>
            </a:r>
            <a:r>
              <a:rPr sz="2100" spc="10" dirty="0" smtClean="0">
                <a:latin typeface="Calibri"/>
                <a:cs typeface="Calibri"/>
              </a:rPr>
              <a:t>DEEP </a:t>
            </a:r>
            <a:r>
              <a:rPr sz="2100" spc="-5" dirty="0">
                <a:latin typeface="Calibri"/>
                <a:cs typeface="Calibri"/>
              </a:rPr>
              <a:t>SLEEP </a:t>
            </a:r>
            <a:r>
              <a:rPr sz="2100" spc="10" dirty="0">
                <a:latin typeface="Calibri"/>
                <a:cs typeface="Calibri"/>
              </a:rPr>
              <a:t>FORTE </a:t>
            </a:r>
            <a:r>
              <a:rPr lang="pl-PL" sz="2100" spc="10" dirty="0" smtClean="0">
                <a:latin typeface="Calibri"/>
                <a:cs typeface="Calibri"/>
              </a:rPr>
              <a:t>. Ta ziołowa herbata odżywia </a:t>
            </a:r>
            <a:r>
              <a:rPr lang="pl-PL" sz="2100" spc="10" dirty="0" err="1" smtClean="0">
                <a:latin typeface="Calibri"/>
                <a:cs typeface="Calibri"/>
              </a:rPr>
              <a:t>yin</a:t>
            </a:r>
            <a:r>
              <a:rPr lang="pl-PL" sz="2100" spc="10" dirty="0" smtClean="0">
                <a:latin typeface="Calibri"/>
                <a:cs typeface="Calibri"/>
              </a:rPr>
              <a:t>, oczyszcza niedoborowe gorąco i gorąco krwi, uspokaja wiatr wątroby i serca, równoważy </a:t>
            </a:r>
            <a:r>
              <a:rPr sz="2100" spc="-5" dirty="0" err="1" smtClean="0">
                <a:latin typeface="Calibri"/>
                <a:cs typeface="Calibri"/>
              </a:rPr>
              <a:t>Qiao</a:t>
            </a:r>
            <a:r>
              <a:rPr sz="2100" spc="-5" dirty="0" smtClean="0">
                <a:latin typeface="Calibri"/>
                <a:cs typeface="Calibri"/>
              </a:rPr>
              <a:t> </a:t>
            </a:r>
            <a:r>
              <a:rPr sz="2100" dirty="0">
                <a:latin typeface="Calibri"/>
                <a:cs typeface="Calibri"/>
              </a:rPr>
              <a:t>Mai, </a:t>
            </a:r>
            <a:r>
              <a:rPr lang="pl-PL" sz="2100" dirty="0" smtClean="0">
                <a:latin typeface="Calibri"/>
                <a:cs typeface="Calibri"/>
              </a:rPr>
              <a:t>wzmacnia wewnętrzne krążenie </a:t>
            </a:r>
            <a:r>
              <a:rPr sz="2100" spc="-10" dirty="0" smtClean="0">
                <a:latin typeface="Calibri"/>
                <a:cs typeface="Calibri"/>
              </a:rPr>
              <a:t>Wei </a:t>
            </a:r>
            <a:r>
              <a:rPr sz="2100" spc="-10" dirty="0">
                <a:latin typeface="Calibri"/>
                <a:cs typeface="Calibri"/>
              </a:rPr>
              <a:t>Qi </a:t>
            </a:r>
            <a:r>
              <a:rPr lang="pl-PL" sz="2100" spc="-10" dirty="0" smtClean="0">
                <a:latin typeface="Calibri"/>
                <a:cs typeface="Calibri"/>
              </a:rPr>
              <a:t>podczas snu</a:t>
            </a:r>
            <a:r>
              <a:rPr sz="2100" spc="10" dirty="0" smtClean="0">
                <a:latin typeface="Calibri"/>
                <a:cs typeface="Calibri"/>
              </a:rPr>
              <a:t>, </a:t>
            </a:r>
            <a:r>
              <a:rPr lang="pl-PL" sz="2100" spc="5" dirty="0" smtClean="0">
                <a:latin typeface="Calibri"/>
                <a:cs typeface="Calibri"/>
              </a:rPr>
              <a:t>oczyszcza osiem subtelnych kanałów serca</a:t>
            </a:r>
            <a:r>
              <a:rPr sz="2100" spc="15" dirty="0" smtClean="0">
                <a:latin typeface="Calibri"/>
                <a:cs typeface="Calibri"/>
              </a:rPr>
              <a:t>, </a:t>
            </a:r>
            <a:r>
              <a:rPr lang="pl-PL" sz="2100" spc="15" dirty="0" smtClean="0">
                <a:latin typeface="Calibri"/>
                <a:cs typeface="Calibri"/>
              </a:rPr>
              <a:t>łagodni i harmonizuje </a:t>
            </a:r>
            <a:r>
              <a:rPr sz="2100" spc="25" dirty="0" smtClean="0">
                <a:latin typeface="Calibri"/>
                <a:cs typeface="Calibri"/>
              </a:rPr>
              <a:t>SHEN</a:t>
            </a:r>
            <a:r>
              <a:rPr sz="2100" spc="25" dirty="0">
                <a:latin typeface="Calibri"/>
                <a:cs typeface="Calibri"/>
              </a:rPr>
              <a:t>, </a:t>
            </a:r>
            <a:r>
              <a:rPr sz="2100" spc="10" dirty="0">
                <a:latin typeface="Calibri"/>
                <a:cs typeface="Calibri"/>
              </a:rPr>
              <a:t>HUN </a:t>
            </a:r>
            <a:r>
              <a:rPr lang="pl-PL" sz="2100" spc="-10" dirty="0" smtClean="0">
                <a:latin typeface="Calibri"/>
                <a:cs typeface="Calibri"/>
              </a:rPr>
              <a:t>oraz </a:t>
            </a:r>
            <a:r>
              <a:rPr sz="2100" spc="5" dirty="0" smtClean="0">
                <a:latin typeface="Calibri"/>
                <a:cs typeface="Calibri"/>
              </a:rPr>
              <a:t>PO</a:t>
            </a:r>
            <a:r>
              <a:rPr sz="2100" spc="5" dirty="0">
                <a:latin typeface="Calibri"/>
                <a:cs typeface="Calibri"/>
              </a:rPr>
              <a:t>. </a:t>
            </a:r>
            <a:r>
              <a:rPr lang="pl-PL" sz="2100" spc="5" dirty="0" smtClean="0">
                <a:latin typeface="Calibri"/>
                <a:cs typeface="Calibri"/>
              </a:rPr>
              <a:t> Ta ziołowa herbata bardzo dobrze pasuje do receptur tonizujących </a:t>
            </a:r>
            <a:r>
              <a:rPr lang="pl-PL" sz="2100" spc="5" dirty="0" err="1" smtClean="0">
                <a:latin typeface="Calibri"/>
                <a:cs typeface="Calibri"/>
              </a:rPr>
              <a:t>yin</a:t>
            </a:r>
            <a:r>
              <a:rPr lang="pl-PL" sz="2100" spc="5" dirty="0" smtClean="0">
                <a:latin typeface="Calibri"/>
                <a:cs typeface="Calibri"/>
              </a:rPr>
              <a:t> takich jak </a:t>
            </a:r>
            <a:r>
              <a:rPr sz="2100" dirty="0" smtClean="0">
                <a:latin typeface="Calibri"/>
                <a:cs typeface="Calibri"/>
              </a:rPr>
              <a:t>SAN </a:t>
            </a:r>
            <a:r>
              <a:rPr sz="2100" spc="-25" dirty="0">
                <a:latin typeface="Calibri"/>
                <a:cs typeface="Calibri"/>
              </a:rPr>
              <a:t>BAO  </a:t>
            </a:r>
            <a:r>
              <a:rPr sz="2100" spc="-20" dirty="0">
                <a:latin typeface="Calibri"/>
                <a:cs typeface="Calibri"/>
              </a:rPr>
              <a:t>TEA </a:t>
            </a:r>
            <a:r>
              <a:rPr lang="pl-PL" sz="2100" spc="25" dirty="0" smtClean="0">
                <a:latin typeface="Calibri"/>
                <a:cs typeface="Calibri"/>
              </a:rPr>
              <a:t>oraz</a:t>
            </a:r>
            <a:r>
              <a:rPr sz="2100" spc="25" dirty="0" smtClean="0">
                <a:latin typeface="Calibri"/>
                <a:cs typeface="Calibri"/>
              </a:rPr>
              <a:t> </a:t>
            </a:r>
            <a:r>
              <a:rPr sz="2100" spc="-20" dirty="0">
                <a:latin typeface="Calibri"/>
                <a:cs typeface="Calibri"/>
              </a:rPr>
              <a:t>YIN </a:t>
            </a:r>
            <a:r>
              <a:rPr sz="2100" spc="15" dirty="0">
                <a:latin typeface="Calibri"/>
                <a:cs typeface="Calibri"/>
              </a:rPr>
              <a:t>ROOT </a:t>
            </a:r>
            <a:r>
              <a:rPr lang="pl-PL" sz="2100" spc="-5" dirty="0">
                <a:cs typeface="Calibri"/>
              </a:rPr>
              <a:t>aby wzmocnić esencję i scalić </a:t>
            </a:r>
            <a:r>
              <a:rPr lang="pl-PL" sz="2100" spc="-10" dirty="0">
                <a:cs typeface="Calibri"/>
              </a:rPr>
              <a:t>Qi, </a:t>
            </a:r>
            <a:r>
              <a:rPr lang="pl-PL" sz="2100" spc="-20" dirty="0">
                <a:cs typeface="Calibri"/>
              </a:rPr>
              <a:t>IRON  </a:t>
            </a:r>
            <a:r>
              <a:rPr lang="pl-PL" sz="2100" spc="-5" dirty="0">
                <a:cs typeface="Calibri"/>
              </a:rPr>
              <a:t>DROPS by odżywić intensywnie krew oraz </a:t>
            </a:r>
            <a:r>
              <a:rPr lang="pl-PL" sz="2100" spc="-10" dirty="0">
                <a:cs typeface="Calibri"/>
              </a:rPr>
              <a:t>DEW </a:t>
            </a:r>
            <a:r>
              <a:rPr lang="pl-PL" sz="2100" spc="-5" dirty="0">
                <a:cs typeface="Calibri"/>
              </a:rPr>
              <a:t>DROPS by wzmocnić Yin nerek poprzez płuca</a:t>
            </a:r>
            <a:r>
              <a:rPr lang="pl-PL" sz="2100" spc="10" dirty="0">
                <a:cs typeface="Calibri"/>
              </a:rPr>
              <a:t>. Uzupełnianie Yin wymaga czasu</a:t>
            </a:r>
            <a:r>
              <a:rPr lang="pl-PL" sz="2100" spc="10" dirty="0" smtClean="0">
                <a:cs typeface="Calibri"/>
              </a:rPr>
              <a:t>! Najlepszą porą by przyjmować </a:t>
            </a:r>
            <a:r>
              <a:rPr sz="2100" spc="-5" dirty="0" smtClean="0">
                <a:latin typeface="Calibri"/>
                <a:cs typeface="Calibri"/>
              </a:rPr>
              <a:t> </a:t>
            </a:r>
            <a:r>
              <a:rPr sz="2100" b="1" spc="25" dirty="0" smtClean="0">
                <a:latin typeface="Calibri"/>
                <a:cs typeface="Calibri"/>
              </a:rPr>
              <a:t>GOOD </a:t>
            </a:r>
            <a:r>
              <a:rPr sz="2100" b="1" spc="5" dirty="0">
                <a:latin typeface="Calibri"/>
                <a:cs typeface="Calibri"/>
              </a:rPr>
              <a:t>DREAMS </a:t>
            </a:r>
            <a:r>
              <a:rPr lang="pl-PL" sz="2100" spc="55" dirty="0" smtClean="0">
                <a:latin typeface="Calibri"/>
                <a:cs typeface="Calibri"/>
              </a:rPr>
              <a:t>jest czas tuż przed udaniem się do łóżka</a:t>
            </a:r>
            <a:r>
              <a:rPr sz="2100" spc="10" dirty="0" smtClean="0">
                <a:latin typeface="Calibri"/>
                <a:cs typeface="Calibri"/>
              </a:rPr>
              <a:t>, </a:t>
            </a:r>
            <a:r>
              <a:rPr sz="2100" spc="-5" dirty="0">
                <a:latin typeface="Calibri"/>
                <a:cs typeface="Calibri"/>
              </a:rPr>
              <a:t>1 </a:t>
            </a:r>
            <a:r>
              <a:rPr lang="pl-PL" sz="2100" spc="-10" dirty="0" smtClean="0">
                <a:latin typeface="Calibri"/>
                <a:cs typeface="Calibri"/>
              </a:rPr>
              <a:t>lub</a:t>
            </a:r>
            <a:r>
              <a:rPr sz="2100" spc="-10" dirty="0" smtClean="0">
                <a:latin typeface="Calibri"/>
                <a:cs typeface="Calibri"/>
              </a:rPr>
              <a:t> </a:t>
            </a:r>
            <a:r>
              <a:rPr sz="2100" spc="-5" dirty="0">
                <a:latin typeface="Calibri"/>
                <a:cs typeface="Calibri"/>
              </a:rPr>
              <a:t>2 </a:t>
            </a:r>
            <a:r>
              <a:rPr lang="pl-PL" sz="2100" spc="20" dirty="0" smtClean="0">
                <a:latin typeface="Calibri"/>
                <a:cs typeface="Calibri"/>
              </a:rPr>
              <a:t>filiżanki dziennie powinny po kilku dniach zapewnić lepszy sen. Ta ziołowa herbata jest dozwolona w trakcie ciąży. </a:t>
            </a:r>
            <a:r>
              <a:rPr lang="pl-PL" sz="2100" spc="5" dirty="0">
                <a:cs typeface="Calibri"/>
              </a:rPr>
              <a:t>Pacjent powinien powstrzymać się od kawy, czarnej  herbaty, zielonej herbaty, ostrych przypraw, jagnięciny, owoców morza, drobiu, octu i alkoholu.</a:t>
            </a:r>
            <a:r>
              <a:rPr lang="pl-PL" sz="2100" dirty="0">
                <a:cs typeface="Calibri"/>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45</a:t>
            </a:fld>
            <a:endParaRPr spc="-5" dirty="0"/>
          </a:p>
        </p:txBody>
      </p:sp>
      <p:sp>
        <p:nvSpPr>
          <p:cNvPr id="2" name="object 2"/>
          <p:cNvSpPr txBox="1">
            <a:spLocks noGrp="1"/>
          </p:cNvSpPr>
          <p:nvPr>
            <p:ph type="ctrTitle"/>
          </p:nvPr>
        </p:nvSpPr>
        <p:spPr>
          <a:xfrm>
            <a:off x="1536700" y="1495425"/>
            <a:ext cx="8138427" cy="1461041"/>
          </a:xfrm>
          <a:prstGeom prst="rect">
            <a:avLst/>
          </a:prstGeom>
        </p:spPr>
        <p:txBody>
          <a:bodyPr vert="horz" wrap="square" lIns="0" tIns="0" rIns="0" bIns="0" rtlCol="0">
            <a:spAutoFit/>
          </a:bodyPr>
          <a:lstStyle/>
          <a:p>
            <a:pPr marL="1983739" marR="5080" indent="-1854200">
              <a:lnSpc>
                <a:spcPct val="101099"/>
              </a:lnSpc>
            </a:pPr>
            <a:r>
              <a:rPr lang="pl-PL" spc="-10" dirty="0" smtClean="0"/>
              <a:t>Ludzki przewód pokarmowy oraz</a:t>
            </a:r>
            <a:r>
              <a:rPr spc="-15" dirty="0" smtClean="0"/>
              <a:t> </a:t>
            </a:r>
            <a:r>
              <a:rPr spc="-30" dirty="0"/>
              <a:t>Zhong</a:t>
            </a:r>
            <a:r>
              <a:rPr spc="160" dirty="0"/>
              <a:t> </a:t>
            </a:r>
            <a:r>
              <a:rPr spc="15" dirty="0"/>
              <a:t>Liu</a:t>
            </a:r>
          </a:p>
        </p:txBody>
      </p:sp>
      <p:sp>
        <p:nvSpPr>
          <p:cNvPr id="3" name="object 3"/>
          <p:cNvSpPr txBox="1"/>
          <p:nvPr/>
        </p:nvSpPr>
        <p:spPr>
          <a:xfrm>
            <a:off x="1917700" y="4188081"/>
            <a:ext cx="7010400" cy="1255728"/>
          </a:xfrm>
          <a:prstGeom prst="rect">
            <a:avLst/>
          </a:prstGeom>
        </p:spPr>
        <p:txBody>
          <a:bodyPr vert="horz" wrap="square" lIns="0" tIns="0" rIns="0" bIns="0" rtlCol="0">
            <a:spAutoFit/>
          </a:bodyPr>
          <a:lstStyle/>
          <a:p>
            <a:pPr marL="12700" marR="5080" indent="495300">
              <a:lnSpc>
                <a:spcPct val="120100"/>
              </a:lnSpc>
              <a:tabLst>
                <a:tab pos="1688464" algn="l"/>
              </a:tabLst>
            </a:pPr>
            <a:r>
              <a:rPr sz="3400" b="1" spc="-45" dirty="0">
                <a:solidFill>
                  <a:srgbClr val="898989"/>
                </a:solidFill>
                <a:latin typeface="Calibri"/>
                <a:cs typeface="Calibri"/>
              </a:rPr>
              <a:t>Yang </a:t>
            </a:r>
            <a:r>
              <a:rPr sz="3400" b="1" spc="-10" dirty="0">
                <a:solidFill>
                  <a:srgbClr val="898989"/>
                </a:solidFill>
                <a:latin typeface="Calibri"/>
                <a:cs typeface="Calibri"/>
              </a:rPr>
              <a:t>Ming </a:t>
            </a:r>
            <a:r>
              <a:rPr lang="pl-PL" sz="3400" b="1" spc="-20" dirty="0" smtClean="0">
                <a:solidFill>
                  <a:srgbClr val="898989"/>
                </a:solidFill>
                <a:latin typeface="Calibri"/>
                <a:cs typeface="Calibri"/>
              </a:rPr>
              <a:t>jest korzeniem </a:t>
            </a:r>
            <a:r>
              <a:rPr sz="3400" b="1" spc="5" dirty="0" smtClean="0">
                <a:solidFill>
                  <a:srgbClr val="898989"/>
                </a:solidFill>
                <a:latin typeface="Calibri"/>
                <a:cs typeface="Calibri"/>
              </a:rPr>
              <a:t>(BEN</a:t>
            </a:r>
            <a:r>
              <a:rPr sz="3400" b="1" spc="5" dirty="0">
                <a:solidFill>
                  <a:srgbClr val="898989"/>
                </a:solidFill>
                <a:latin typeface="Calibri"/>
                <a:cs typeface="Calibri"/>
              </a:rPr>
              <a:t>)</a:t>
            </a:r>
            <a:r>
              <a:rPr sz="3400" b="1" spc="70" dirty="0">
                <a:solidFill>
                  <a:srgbClr val="898989"/>
                </a:solidFill>
                <a:latin typeface="Calibri"/>
                <a:cs typeface="Calibri"/>
              </a:rPr>
              <a:t> </a:t>
            </a:r>
            <a:r>
              <a:rPr lang="pl-PL" sz="3400" b="1" spc="-15" dirty="0" smtClean="0">
                <a:solidFill>
                  <a:srgbClr val="898989"/>
                </a:solidFill>
                <a:latin typeface="Calibri"/>
                <a:cs typeface="Calibri"/>
              </a:rPr>
              <a:t>leczenia chorób nowotworowych</a:t>
            </a:r>
            <a:endParaRPr sz="3400" dirty="0">
              <a:latin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8529421" cy="991182"/>
          </a:xfrm>
          <a:prstGeom prst="rect">
            <a:avLst/>
          </a:prstGeom>
        </p:spPr>
        <p:txBody>
          <a:bodyPr vert="horz" wrap="square" lIns="0" tIns="265316" rIns="0" bIns="0" rtlCol="0">
            <a:spAutoFit/>
          </a:bodyPr>
          <a:lstStyle/>
          <a:p>
            <a:pPr marL="1955800">
              <a:lnSpc>
                <a:spcPct val="100000"/>
              </a:lnSpc>
            </a:pPr>
            <a:r>
              <a:rPr lang="pl-PL" sz="4700" spc="-20" dirty="0" smtClean="0"/>
              <a:t>Ludzki </a:t>
            </a:r>
            <a:r>
              <a:rPr lang="pl-PL" sz="4700" spc="-35" dirty="0" smtClean="0"/>
              <a:t>KORZEŃ</a:t>
            </a:r>
            <a:r>
              <a:rPr sz="4700" spc="-35" dirty="0" smtClean="0"/>
              <a:t>!</a:t>
            </a:r>
            <a:endParaRPr sz="4700" dirty="0"/>
          </a:p>
        </p:txBody>
      </p:sp>
      <p:sp>
        <p:nvSpPr>
          <p:cNvPr id="3" name="object 3"/>
          <p:cNvSpPr/>
          <p:nvPr/>
        </p:nvSpPr>
        <p:spPr>
          <a:xfrm>
            <a:off x="2113521" y="1828805"/>
            <a:ext cx="6453644" cy="4826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46</a:t>
            </a:fld>
            <a:endParaRPr spc="-5"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8529421" cy="919098"/>
          </a:xfrm>
          <a:prstGeom prst="rect">
            <a:avLst/>
          </a:prstGeom>
        </p:spPr>
        <p:txBody>
          <a:bodyPr vert="horz" wrap="square" lIns="0" tIns="193929" rIns="0" bIns="0" rtlCol="0">
            <a:spAutoFit/>
          </a:bodyPr>
          <a:lstStyle/>
          <a:p>
            <a:pPr marL="1765300">
              <a:lnSpc>
                <a:spcPct val="100000"/>
              </a:lnSpc>
            </a:pPr>
            <a:r>
              <a:rPr lang="pl-PL" sz="4700" spc="-10" dirty="0" smtClean="0"/>
              <a:t>Instynkt życiowy i </a:t>
            </a:r>
            <a:r>
              <a:rPr sz="4700" spc="5" dirty="0" smtClean="0"/>
              <a:t>PO</a:t>
            </a:r>
            <a:r>
              <a:rPr sz="4700" spc="5" dirty="0"/>
              <a:t>!</a:t>
            </a:r>
            <a:endParaRPr sz="4700" dirty="0"/>
          </a:p>
        </p:txBody>
      </p:sp>
      <p:sp>
        <p:nvSpPr>
          <p:cNvPr id="3" name="object 3"/>
          <p:cNvSpPr/>
          <p:nvPr/>
        </p:nvSpPr>
        <p:spPr>
          <a:xfrm>
            <a:off x="1721472" y="1828805"/>
            <a:ext cx="7237742" cy="4826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47</a:t>
            </a:fld>
            <a:endParaRPr spc="-5"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48</a:t>
            </a:fld>
            <a:endParaRPr spc="-5" dirty="0"/>
          </a:p>
        </p:txBody>
      </p:sp>
      <p:sp>
        <p:nvSpPr>
          <p:cNvPr id="2" name="object 2"/>
          <p:cNvSpPr txBox="1"/>
          <p:nvPr/>
        </p:nvSpPr>
        <p:spPr>
          <a:xfrm>
            <a:off x="1536700" y="2382540"/>
            <a:ext cx="8009890" cy="3653501"/>
          </a:xfrm>
          <a:prstGeom prst="rect">
            <a:avLst/>
          </a:prstGeom>
        </p:spPr>
        <p:txBody>
          <a:bodyPr vert="horz" wrap="square" lIns="0" tIns="0" rIns="0" bIns="0" rtlCol="0">
            <a:spAutoFit/>
          </a:bodyPr>
          <a:lstStyle/>
          <a:p>
            <a:pPr marL="481965" marR="466090" algn="ctr">
              <a:lnSpc>
                <a:spcPct val="101099"/>
              </a:lnSpc>
            </a:pPr>
            <a:r>
              <a:rPr sz="4700" b="1" spc="-190" dirty="0">
                <a:latin typeface="Calibri"/>
                <a:cs typeface="Calibri"/>
              </a:rPr>
              <a:t>„Yang </a:t>
            </a:r>
            <a:r>
              <a:rPr sz="4700" b="1" dirty="0">
                <a:latin typeface="Calibri"/>
                <a:cs typeface="Calibri"/>
              </a:rPr>
              <a:t>Ming </a:t>
            </a:r>
            <a:r>
              <a:rPr lang="pl-PL" sz="4700" b="1" spc="20" dirty="0" smtClean="0">
                <a:latin typeface="Calibri"/>
                <a:cs typeface="Calibri"/>
              </a:rPr>
              <a:t>jest głównym korzeniem</a:t>
            </a:r>
            <a:r>
              <a:rPr sz="4700" b="1" dirty="0" smtClean="0">
                <a:latin typeface="Calibri"/>
                <a:cs typeface="Calibri"/>
              </a:rPr>
              <a:t>(BEN</a:t>
            </a:r>
            <a:r>
              <a:rPr sz="4700" b="1" dirty="0">
                <a:latin typeface="Calibri"/>
                <a:cs typeface="Calibri"/>
              </a:rPr>
              <a:t>) </a:t>
            </a:r>
            <a:r>
              <a:rPr lang="pl-PL" sz="4700" b="1" spc="-15" dirty="0" smtClean="0">
                <a:latin typeface="Calibri"/>
                <a:cs typeface="Calibri"/>
              </a:rPr>
              <a:t>nowotworu,</a:t>
            </a:r>
            <a:endParaRPr sz="4700" dirty="0">
              <a:latin typeface="Calibri"/>
              <a:cs typeface="Calibri"/>
            </a:endParaRPr>
          </a:p>
          <a:p>
            <a:pPr marL="12700" marR="5080" algn="ctr">
              <a:lnSpc>
                <a:spcPts val="5600"/>
              </a:lnSpc>
              <a:spcBef>
                <a:spcPts val="180"/>
              </a:spcBef>
            </a:pPr>
            <a:r>
              <a:rPr lang="pl-PL" sz="4700" b="1" spc="-15" dirty="0" smtClean="0">
                <a:latin typeface="Calibri"/>
                <a:cs typeface="Calibri"/>
              </a:rPr>
              <a:t> chemioterapia uszkadza </a:t>
            </a:r>
            <a:r>
              <a:rPr sz="4700" b="1" spc="-100" dirty="0" smtClean="0">
                <a:latin typeface="Calibri"/>
                <a:cs typeface="Calibri"/>
              </a:rPr>
              <a:t>Yang</a:t>
            </a:r>
            <a:r>
              <a:rPr sz="4700" b="1" spc="25" dirty="0" smtClean="0">
                <a:latin typeface="Calibri"/>
                <a:cs typeface="Calibri"/>
              </a:rPr>
              <a:t> </a:t>
            </a:r>
            <a:r>
              <a:rPr sz="4700" b="1" spc="-5" dirty="0">
                <a:latin typeface="Calibri"/>
                <a:cs typeface="Calibri"/>
              </a:rPr>
              <a:t>Ming“</a:t>
            </a:r>
            <a:endParaRPr sz="4700" dirty="0">
              <a:latin typeface="Calibri"/>
              <a:cs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4" name="object 4"/>
          <p:cNvSpPr txBox="1"/>
          <p:nvPr/>
        </p:nvSpPr>
        <p:spPr>
          <a:xfrm>
            <a:off x="9446348" y="7017467"/>
            <a:ext cx="203835" cy="191135"/>
          </a:xfrm>
          <a:prstGeom prst="rect">
            <a:avLst/>
          </a:prstGeom>
        </p:spPr>
        <p:txBody>
          <a:bodyPr vert="horz" wrap="square" lIns="0" tIns="0" rIns="0" bIns="0" rtlCol="0">
            <a:spAutoFit/>
          </a:bodyPr>
          <a:lstStyle/>
          <a:p>
            <a:pPr marL="12700">
              <a:lnSpc>
                <a:spcPts val="1375"/>
              </a:lnSpc>
            </a:pPr>
            <a:r>
              <a:rPr sz="1300" spc="30" dirty="0">
                <a:solidFill>
                  <a:srgbClr val="898989"/>
                </a:solidFill>
                <a:latin typeface="Calibri"/>
                <a:cs typeface="Calibri"/>
              </a:rPr>
              <a:t>50</a:t>
            </a:r>
            <a:endParaRPr sz="1300">
              <a:latin typeface="Calibri"/>
              <a:cs typeface="Calibri"/>
            </a:endParaRPr>
          </a:p>
        </p:txBody>
      </p:sp>
      <p:sp>
        <p:nvSpPr>
          <p:cNvPr id="2" name="object 2"/>
          <p:cNvSpPr txBox="1"/>
          <p:nvPr/>
        </p:nvSpPr>
        <p:spPr>
          <a:xfrm>
            <a:off x="1999246" y="2754282"/>
            <a:ext cx="6682740" cy="2191562"/>
          </a:xfrm>
          <a:prstGeom prst="rect">
            <a:avLst/>
          </a:prstGeom>
        </p:spPr>
        <p:txBody>
          <a:bodyPr vert="horz" wrap="square" lIns="0" tIns="0" rIns="0" bIns="0" rtlCol="0">
            <a:spAutoFit/>
          </a:bodyPr>
          <a:lstStyle/>
          <a:p>
            <a:pPr marL="12700" marR="5080" algn="ctr">
              <a:lnSpc>
                <a:spcPct val="101099"/>
              </a:lnSpc>
            </a:pPr>
            <a:r>
              <a:rPr sz="4700" b="1" spc="-85" dirty="0" smtClean="0">
                <a:latin typeface="Calibri"/>
                <a:cs typeface="Calibri"/>
              </a:rPr>
              <a:t>„</a:t>
            </a:r>
            <a:r>
              <a:rPr lang="pl-PL" sz="4700" b="1" spc="-85" dirty="0" smtClean="0">
                <a:latin typeface="Calibri"/>
                <a:cs typeface="Calibri"/>
              </a:rPr>
              <a:t>Leczyć Gałęzie uszkadzając Korzenie jest ścieżką obłędu</a:t>
            </a:r>
            <a:r>
              <a:rPr sz="4700" b="1" spc="5" dirty="0" smtClean="0">
                <a:latin typeface="Calibri"/>
                <a:cs typeface="Calibri"/>
              </a:rPr>
              <a:t>“</a:t>
            </a:r>
            <a:endParaRPr sz="4700" dirty="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7352" y="63600"/>
            <a:ext cx="9194748" cy="1308050"/>
          </a:xfrm>
          <a:prstGeom prst="rect">
            <a:avLst/>
          </a:prstGeom>
        </p:spPr>
        <p:txBody>
          <a:bodyPr vert="horz" wrap="square" lIns="0" tIns="0" rIns="0" bIns="0" rtlCol="0">
            <a:spAutoFit/>
          </a:bodyPr>
          <a:lstStyle/>
          <a:p>
            <a:pPr marL="1181100" marR="5080" indent="-1168400">
              <a:lnSpc>
                <a:spcPts val="5100"/>
              </a:lnSpc>
            </a:pPr>
            <a:r>
              <a:rPr lang="pl-PL" spc="-25" dirty="0" smtClean="0"/>
              <a:t>Procedury Leczenia nowotworów w Medycynie Zachodniej</a:t>
            </a:r>
            <a:endParaRPr spc="15" dirty="0"/>
          </a:p>
        </p:txBody>
      </p:sp>
      <p:sp>
        <p:nvSpPr>
          <p:cNvPr id="3" name="object 3"/>
          <p:cNvSpPr/>
          <p:nvPr/>
        </p:nvSpPr>
        <p:spPr>
          <a:xfrm>
            <a:off x="2043988" y="2070103"/>
            <a:ext cx="6935622" cy="48387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84200" y="3632200"/>
            <a:ext cx="2082800" cy="10160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00100" y="3733800"/>
            <a:ext cx="1193800" cy="6350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46058" y="3673127"/>
            <a:ext cx="1958374" cy="889428"/>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1000588" y="3835222"/>
            <a:ext cx="1221912" cy="292388"/>
          </a:xfrm>
          <a:prstGeom prst="rect">
            <a:avLst/>
          </a:prstGeom>
        </p:spPr>
        <p:txBody>
          <a:bodyPr vert="horz" wrap="square" lIns="0" tIns="0" rIns="0" bIns="0" rtlCol="0">
            <a:spAutoFit/>
          </a:bodyPr>
          <a:lstStyle/>
          <a:p>
            <a:pPr marL="12700">
              <a:lnSpc>
                <a:spcPct val="100000"/>
              </a:lnSpc>
            </a:pPr>
            <a:r>
              <a:rPr lang="pl-PL" sz="1900" b="1" spc="5" dirty="0" smtClean="0">
                <a:latin typeface="Calibri"/>
                <a:cs typeface="Calibri"/>
              </a:rPr>
              <a:t>Operacja</a:t>
            </a:r>
            <a:endParaRPr sz="1900" dirty="0">
              <a:latin typeface="Calibri"/>
              <a:cs typeface="Calibri"/>
            </a:endParaRPr>
          </a:p>
        </p:txBody>
      </p:sp>
      <p:sp>
        <p:nvSpPr>
          <p:cNvPr id="8" name="object 8"/>
          <p:cNvSpPr/>
          <p:nvPr/>
        </p:nvSpPr>
        <p:spPr>
          <a:xfrm>
            <a:off x="7277100" y="2387600"/>
            <a:ext cx="2946400" cy="10160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7620000" y="2501900"/>
            <a:ext cx="1905000" cy="92710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338176" y="2428527"/>
            <a:ext cx="2886701" cy="889427"/>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7175500" y="3771900"/>
            <a:ext cx="3009900" cy="1016000"/>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7531100" y="3873500"/>
            <a:ext cx="1447800" cy="939800"/>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7236576" y="3812827"/>
            <a:ext cx="2886701" cy="889427"/>
          </a:xfrm>
          <a:prstGeom prst="rect">
            <a:avLst/>
          </a:prstGeom>
          <a:blipFill>
            <a:blip r:embed="rId11" cstate="print"/>
            <a:stretch>
              <a:fillRect/>
            </a:stretch>
          </a:blipFill>
        </p:spPr>
        <p:txBody>
          <a:bodyPr wrap="square" lIns="0" tIns="0" rIns="0" bIns="0" rtlCol="0"/>
          <a:lstStyle/>
          <a:p>
            <a:endParaRPr/>
          </a:p>
        </p:txBody>
      </p:sp>
      <p:sp>
        <p:nvSpPr>
          <p:cNvPr id="14" name="object 14"/>
          <p:cNvSpPr txBox="1"/>
          <p:nvPr/>
        </p:nvSpPr>
        <p:spPr>
          <a:xfrm>
            <a:off x="7723175" y="3976494"/>
            <a:ext cx="1605000" cy="295337"/>
          </a:xfrm>
          <a:prstGeom prst="rect">
            <a:avLst/>
          </a:prstGeom>
        </p:spPr>
        <p:txBody>
          <a:bodyPr vert="horz" wrap="square" lIns="0" tIns="0" rIns="0" bIns="0" rtlCol="0">
            <a:spAutoFit/>
          </a:bodyPr>
          <a:lstStyle/>
          <a:p>
            <a:pPr marL="12700" marR="5080">
              <a:lnSpc>
                <a:spcPct val="100899"/>
              </a:lnSpc>
            </a:pPr>
            <a:r>
              <a:rPr lang="pl-PL" sz="1900" b="1" spc="25" dirty="0" smtClean="0">
                <a:latin typeface="Calibri"/>
                <a:cs typeface="Calibri"/>
              </a:rPr>
              <a:t>Radioterapia</a:t>
            </a:r>
            <a:endParaRPr sz="1900" dirty="0">
              <a:latin typeface="Calibri"/>
              <a:cs typeface="Calibri"/>
            </a:endParaRPr>
          </a:p>
        </p:txBody>
      </p:sp>
      <p:sp>
        <p:nvSpPr>
          <p:cNvPr id="15" name="object 15"/>
          <p:cNvSpPr/>
          <p:nvPr/>
        </p:nvSpPr>
        <p:spPr>
          <a:xfrm>
            <a:off x="3606800" y="1638300"/>
            <a:ext cx="3022600" cy="1028700"/>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3962400" y="1752600"/>
            <a:ext cx="2032000" cy="927100"/>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3667865" y="1679268"/>
            <a:ext cx="2899417" cy="902135"/>
          </a:xfrm>
          <a:prstGeom prst="rect">
            <a:avLst/>
          </a:prstGeom>
          <a:blipFill>
            <a:blip r:embed="rId14" cstate="print"/>
            <a:stretch>
              <a:fillRect/>
            </a:stretch>
          </a:blipFill>
        </p:spPr>
        <p:txBody>
          <a:bodyPr wrap="square" lIns="0" tIns="0" rIns="0" bIns="0" rtlCol="0"/>
          <a:lstStyle/>
          <a:p>
            <a:endParaRPr/>
          </a:p>
        </p:txBody>
      </p:sp>
      <p:sp>
        <p:nvSpPr>
          <p:cNvPr id="18" name="object 18"/>
          <p:cNvSpPr txBox="1"/>
          <p:nvPr/>
        </p:nvSpPr>
        <p:spPr>
          <a:xfrm>
            <a:off x="4156100" y="1847161"/>
            <a:ext cx="5172075" cy="1348061"/>
          </a:xfrm>
          <a:prstGeom prst="rect">
            <a:avLst/>
          </a:prstGeom>
        </p:spPr>
        <p:txBody>
          <a:bodyPr vert="horz" wrap="square" lIns="0" tIns="0" rIns="0" bIns="0" rtlCol="0">
            <a:spAutoFit/>
          </a:bodyPr>
          <a:lstStyle/>
          <a:p>
            <a:pPr marL="12700" marR="3538854">
              <a:lnSpc>
                <a:spcPct val="100899"/>
              </a:lnSpc>
            </a:pPr>
            <a:r>
              <a:rPr sz="1900" b="1" spc="-15" dirty="0" err="1" smtClean="0">
                <a:latin typeface="Calibri"/>
                <a:cs typeface="Calibri"/>
              </a:rPr>
              <a:t>I</a:t>
            </a:r>
            <a:r>
              <a:rPr sz="1900" b="1" spc="-55" dirty="0" err="1" smtClean="0">
                <a:latin typeface="Calibri"/>
                <a:cs typeface="Calibri"/>
              </a:rPr>
              <a:t>mm</a:t>
            </a:r>
            <a:r>
              <a:rPr sz="1900" b="1" spc="-25" dirty="0" err="1" smtClean="0">
                <a:latin typeface="Calibri"/>
                <a:cs typeface="Calibri"/>
              </a:rPr>
              <a:t>un</a:t>
            </a:r>
            <a:r>
              <a:rPr sz="1900" b="1" spc="-30" dirty="0" err="1" smtClean="0">
                <a:latin typeface="Calibri"/>
                <a:cs typeface="Calibri"/>
              </a:rPr>
              <a:t>o</a:t>
            </a:r>
            <a:r>
              <a:rPr sz="1900" b="1" spc="30" dirty="0" err="1" smtClean="0">
                <a:latin typeface="Calibri"/>
                <a:cs typeface="Calibri"/>
              </a:rPr>
              <a:t>t</a:t>
            </a:r>
            <a:r>
              <a:rPr lang="pl-PL" sz="1900" b="1" spc="-25" dirty="0" err="1" smtClean="0">
                <a:latin typeface="Calibri"/>
                <a:cs typeface="Calibri"/>
              </a:rPr>
              <a:t>erapia</a:t>
            </a:r>
            <a:r>
              <a:rPr sz="1900" b="1" spc="-5" dirty="0" smtClean="0">
                <a:latin typeface="Calibri"/>
                <a:cs typeface="Calibri"/>
              </a:rPr>
              <a:t>  </a:t>
            </a:r>
            <a:endParaRPr lang="pl-PL" sz="1900" b="1" dirty="0">
              <a:latin typeface="Calibri"/>
              <a:cs typeface="Calibri"/>
            </a:endParaRPr>
          </a:p>
          <a:p>
            <a:pPr marL="12700" marR="3538854">
              <a:lnSpc>
                <a:spcPct val="100899"/>
              </a:lnSpc>
            </a:pPr>
            <a:r>
              <a:rPr lang="pl-PL" sz="1900" b="1" dirty="0" smtClean="0">
                <a:latin typeface="Calibri"/>
                <a:cs typeface="Calibri"/>
              </a:rPr>
              <a:t>Szczepienia</a:t>
            </a:r>
            <a:endParaRPr sz="1900" dirty="0">
              <a:latin typeface="Calibri"/>
              <a:cs typeface="Calibri"/>
            </a:endParaRPr>
          </a:p>
          <a:p>
            <a:pPr marL="3673475" marR="5080">
              <a:lnSpc>
                <a:spcPct val="100899"/>
              </a:lnSpc>
              <a:spcBef>
                <a:spcPts val="1280"/>
              </a:spcBef>
            </a:pPr>
            <a:r>
              <a:rPr lang="pl-PL" sz="1900" b="1" spc="-15" dirty="0" smtClean="0">
                <a:latin typeface="Calibri"/>
                <a:cs typeface="Calibri"/>
              </a:rPr>
              <a:t>Chemioterapia</a:t>
            </a:r>
            <a:r>
              <a:rPr sz="1900" b="1" spc="-5" dirty="0" smtClean="0">
                <a:latin typeface="Calibri"/>
                <a:cs typeface="Calibri"/>
              </a:rPr>
              <a:t> </a:t>
            </a:r>
            <a:r>
              <a:rPr lang="pl-PL" sz="1900" b="1" spc="5" dirty="0" smtClean="0">
                <a:latin typeface="Calibri"/>
                <a:cs typeface="Calibri"/>
              </a:rPr>
              <a:t>Kortyzon</a:t>
            </a:r>
            <a:endParaRPr sz="1900" dirty="0">
              <a:latin typeface="Calibri"/>
              <a:cs typeface="Calibri"/>
            </a:endParaRPr>
          </a:p>
        </p:txBody>
      </p:sp>
      <p:sp>
        <p:nvSpPr>
          <p:cNvPr id="19" name="object 19"/>
          <p:cNvSpPr/>
          <p:nvPr/>
        </p:nvSpPr>
        <p:spPr>
          <a:xfrm>
            <a:off x="1473200" y="5791205"/>
            <a:ext cx="2946400" cy="1016000"/>
          </a:xfrm>
          <a:prstGeom prst="rect">
            <a:avLst/>
          </a:prstGeom>
          <a:blipFill>
            <a:blip r:embed="rId15" cstate="print"/>
            <a:stretch>
              <a:fillRect/>
            </a:stretch>
          </a:blipFill>
        </p:spPr>
        <p:txBody>
          <a:bodyPr wrap="square" lIns="0" tIns="0" rIns="0" bIns="0" rtlCol="0"/>
          <a:lstStyle/>
          <a:p>
            <a:endParaRPr/>
          </a:p>
        </p:txBody>
      </p:sp>
      <p:sp>
        <p:nvSpPr>
          <p:cNvPr id="20" name="object 20"/>
          <p:cNvSpPr/>
          <p:nvPr/>
        </p:nvSpPr>
        <p:spPr>
          <a:xfrm>
            <a:off x="1816100" y="5905505"/>
            <a:ext cx="1358900" cy="927100"/>
          </a:xfrm>
          <a:prstGeom prst="rect">
            <a:avLst/>
          </a:prstGeom>
          <a:blipFill>
            <a:blip r:embed="rId16" cstate="print"/>
            <a:stretch>
              <a:fillRect/>
            </a:stretch>
          </a:blipFill>
        </p:spPr>
        <p:txBody>
          <a:bodyPr wrap="square" lIns="0" tIns="0" rIns="0" bIns="0" rtlCol="0"/>
          <a:lstStyle/>
          <a:p>
            <a:endParaRPr/>
          </a:p>
        </p:txBody>
      </p:sp>
      <p:sp>
        <p:nvSpPr>
          <p:cNvPr id="21" name="object 21"/>
          <p:cNvSpPr/>
          <p:nvPr/>
        </p:nvSpPr>
        <p:spPr>
          <a:xfrm>
            <a:off x="1534329" y="5832127"/>
            <a:ext cx="2823118" cy="889427"/>
          </a:xfrm>
          <a:prstGeom prst="rect">
            <a:avLst/>
          </a:prstGeom>
          <a:blipFill>
            <a:blip r:embed="rId17" cstate="print"/>
            <a:stretch>
              <a:fillRect/>
            </a:stretch>
          </a:blipFill>
        </p:spPr>
        <p:txBody>
          <a:bodyPr wrap="square" lIns="0" tIns="0" rIns="0" bIns="0" rtlCol="0"/>
          <a:lstStyle/>
          <a:p>
            <a:endParaRPr/>
          </a:p>
        </p:txBody>
      </p:sp>
      <p:sp>
        <p:nvSpPr>
          <p:cNvPr id="22" name="object 22"/>
          <p:cNvSpPr txBox="1"/>
          <p:nvPr/>
        </p:nvSpPr>
        <p:spPr>
          <a:xfrm>
            <a:off x="2007781" y="6001052"/>
            <a:ext cx="1660084" cy="581249"/>
          </a:xfrm>
          <a:prstGeom prst="rect">
            <a:avLst/>
          </a:prstGeom>
        </p:spPr>
        <p:txBody>
          <a:bodyPr vert="horz" wrap="square" lIns="0" tIns="0" rIns="0" bIns="0" rtlCol="0">
            <a:spAutoFit/>
          </a:bodyPr>
          <a:lstStyle/>
          <a:p>
            <a:pPr marL="12700" marR="5080">
              <a:lnSpc>
                <a:spcPct val="100899"/>
              </a:lnSpc>
            </a:pPr>
            <a:r>
              <a:rPr lang="pl-PL" sz="1900" b="1" spc="-5" dirty="0" smtClean="0">
                <a:latin typeface="Calibri"/>
                <a:cs typeface="Calibri"/>
              </a:rPr>
              <a:t>Terapia Hormonalna</a:t>
            </a:r>
            <a:endParaRPr sz="1900" dirty="0">
              <a:latin typeface="Calibri"/>
              <a:cs typeface="Calibri"/>
            </a:endParaRPr>
          </a:p>
        </p:txBody>
      </p:sp>
      <p:sp>
        <p:nvSpPr>
          <p:cNvPr id="23" name="object 23"/>
          <p:cNvSpPr/>
          <p:nvPr/>
        </p:nvSpPr>
        <p:spPr>
          <a:xfrm>
            <a:off x="4851400" y="5994405"/>
            <a:ext cx="3340100" cy="1016000"/>
          </a:xfrm>
          <a:prstGeom prst="rect">
            <a:avLst/>
          </a:prstGeom>
          <a:blipFill>
            <a:blip r:embed="rId18" cstate="print"/>
            <a:stretch>
              <a:fillRect/>
            </a:stretch>
          </a:blipFill>
        </p:spPr>
        <p:txBody>
          <a:bodyPr wrap="square" lIns="0" tIns="0" rIns="0" bIns="0" rtlCol="0"/>
          <a:lstStyle/>
          <a:p>
            <a:endParaRPr/>
          </a:p>
        </p:txBody>
      </p:sp>
      <p:sp>
        <p:nvSpPr>
          <p:cNvPr id="24" name="object 24"/>
          <p:cNvSpPr/>
          <p:nvPr/>
        </p:nvSpPr>
        <p:spPr>
          <a:xfrm>
            <a:off x="5245100" y="6096005"/>
            <a:ext cx="2222500" cy="647700"/>
          </a:xfrm>
          <a:prstGeom prst="rect">
            <a:avLst/>
          </a:prstGeom>
          <a:blipFill>
            <a:blip r:embed="rId19" cstate="print"/>
            <a:stretch>
              <a:fillRect/>
            </a:stretch>
          </a:blipFill>
        </p:spPr>
        <p:txBody>
          <a:bodyPr wrap="square" lIns="0" tIns="0" rIns="0" bIns="0" rtlCol="0"/>
          <a:lstStyle/>
          <a:p>
            <a:endParaRPr/>
          </a:p>
        </p:txBody>
      </p:sp>
      <p:sp>
        <p:nvSpPr>
          <p:cNvPr id="25" name="object 25"/>
          <p:cNvSpPr/>
          <p:nvPr/>
        </p:nvSpPr>
        <p:spPr>
          <a:xfrm>
            <a:off x="4912197" y="6035326"/>
            <a:ext cx="3217336" cy="889427"/>
          </a:xfrm>
          <a:prstGeom prst="rect">
            <a:avLst/>
          </a:prstGeom>
          <a:blipFill>
            <a:blip r:embed="rId20" cstate="print"/>
            <a:stretch>
              <a:fillRect/>
            </a:stretch>
          </a:blipFill>
        </p:spPr>
        <p:txBody>
          <a:bodyPr wrap="square" lIns="0" tIns="0" rIns="0" bIns="0" rtlCol="0"/>
          <a:lstStyle/>
          <a:p>
            <a:endParaRPr/>
          </a:p>
        </p:txBody>
      </p:sp>
      <p:sp>
        <p:nvSpPr>
          <p:cNvPr id="26" name="object 26"/>
          <p:cNvSpPr txBox="1"/>
          <p:nvPr/>
        </p:nvSpPr>
        <p:spPr>
          <a:xfrm>
            <a:off x="5438178" y="6198524"/>
            <a:ext cx="1829435" cy="292388"/>
          </a:xfrm>
          <a:prstGeom prst="rect">
            <a:avLst/>
          </a:prstGeom>
        </p:spPr>
        <p:txBody>
          <a:bodyPr vert="horz" wrap="square" lIns="0" tIns="0" rIns="0" bIns="0" rtlCol="0">
            <a:spAutoFit/>
          </a:bodyPr>
          <a:lstStyle/>
          <a:p>
            <a:pPr marL="12700">
              <a:lnSpc>
                <a:spcPct val="100000"/>
              </a:lnSpc>
            </a:pPr>
            <a:r>
              <a:rPr lang="pl-PL" sz="1900" b="1" spc="-10" dirty="0" smtClean="0">
                <a:latin typeface="Calibri"/>
                <a:cs typeface="Calibri"/>
              </a:rPr>
              <a:t>Celowe Leczenie</a:t>
            </a:r>
            <a:endParaRPr sz="1900" dirty="0">
              <a:latin typeface="Calibri"/>
              <a:cs typeface="Calibri"/>
            </a:endParaRPr>
          </a:p>
        </p:txBody>
      </p:sp>
      <p:sp>
        <p:nvSpPr>
          <p:cNvPr id="27" name="object 27"/>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1"/>
              </a:rPr>
              <a:t>www.diolosa.com</a:t>
            </a:r>
            <a:r>
              <a:rPr spc="-35" dirty="0"/>
              <a:t> </a:t>
            </a:r>
            <a:r>
              <a:rPr spc="-20" dirty="0">
                <a:hlinkClick r:id="rId21"/>
              </a:rPr>
              <a:t>www.diolosa.com</a:t>
            </a:r>
          </a:p>
        </p:txBody>
      </p:sp>
      <p:sp>
        <p:nvSpPr>
          <p:cNvPr id="28" name="object 28"/>
          <p:cNvSpPr txBox="1">
            <a:spLocks noGrp="1"/>
          </p:cNvSpPr>
          <p:nvPr>
            <p:ph type="sldNum" sz="quarter" idx="7"/>
          </p:nvPr>
        </p:nvSpPr>
        <p:spPr>
          <a:prstGeom prst="rect">
            <a:avLst/>
          </a:prstGeom>
        </p:spPr>
        <p:txBody>
          <a:bodyPr vert="horz" wrap="square" lIns="0" tIns="0" rIns="0" bIns="0" rtlCol="0">
            <a:spAutoFit/>
          </a:bodyPr>
          <a:lstStyle/>
          <a:p>
            <a:pPr marL="203200">
              <a:lnSpc>
                <a:spcPts val="1375"/>
              </a:lnSpc>
            </a:pPr>
            <a:fld id="{81D60167-4931-47E6-BA6A-407CBD079E47}" type="slidenum">
              <a:rPr spc="-5" dirty="0"/>
              <a:t>5</a:t>
            </a:fld>
            <a:endParaRPr spc="-5"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50</a:t>
            </a:fld>
            <a:endParaRPr spc="-5" dirty="0"/>
          </a:p>
        </p:txBody>
      </p:sp>
      <p:sp>
        <p:nvSpPr>
          <p:cNvPr id="2" name="object 2"/>
          <p:cNvSpPr txBox="1">
            <a:spLocks noGrp="1"/>
          </p:cNvSpPr>
          <p:nvPr>
            <p:ph type="title"/>
          </p:nvPr>
        </p:nvSpPr>
        <p:spPr>
          <a:xfrm>
            <a:off x="1081989" y="357225"/>
            <a:ext cx="8529421" cy="991182"/>
          </a:xfrm>
          <a:prstGeom prst="rect">
            <a:avLst/>
          </a:prstGeom>
        </p:spPr>
        <p:txBody>
          <a:bodyPr vert="horz" wrap="square" lIns="0" tIns="265316" rIns="0" bIns="0" rtlCol="0">
            <a:spAutoFit/>
          </a:bodyPr>
          <a:lstStyle/>
          <a:p>
            <a:pPr>
              <a:lnSpc>
                <a:spcPct val="100000"/>
              </a:lnSpc>
            </a:pPr>
            <a:r>
              <a:rPr lang="pl-PL" sz="4700" spc="-5" dirty="0" smtClean="0"/>
              <a:t>Przykłady z badań zachodnich</a:t>
            </a:r>
            <a:endParaRPr sz="4700" dirty="0"/>
          </a:p>
        </p:txBody>
      </p:sp>
      <p:sp>
        <p:nvSpPr>
          <p:cNvPr id="3" name="object 3"/>
          <p:cNvSpPr txBox="1"/>
          <p:nvPr/>
        </p:nvSpPr>
        <p:spPr>
          <a:xfrm>
            <a:off x="1030477" y="1759584"/>
            <a:ext cx="8320405" cy="4647426"/>
          </a:xfrm>
          <a:prstGeom prst="rect">
            <a:avLst/>
          </a:prstGeom>
        </p:spPr>
        <p:txBody>
          <a:bodyPr vert="horz" wrap="square" lIns="0" tIns="0" rIns="0" bIns="0" rtlCol="0">
            <a:spAutoFit/>
          </a:bodyPr>
          <a:lstStyle/>
          <a:p>
            <a:pPr marL="381000" indent="-368300">
              <a:lnSpc>
                <a:spcPct val="100000"/>
              </a:lnSpc>
              <a:buFont typeface="Arial"/>
              <a:buChar char="•"/>
              <a:tabLst>
                <a:tab pos="380365" algn="l"/>
                <a:tab pos="381000" algn="l"/>
              </a:tabLst>
            </a:pPr>
            <a:r>
              <a:rPr sz="3200" spc="-320" dirty="0">
                <a:latin typeface="Calibri"/>
                <a:cs typeface="Calibri"/>
              </a:rPr>
              <a:t>1&gt;  </a:t>
            </a:r>
            <a:r>
              <a:rPr sz="3200" spc="5" dirty="0">
                <a:latin typeface="Calibri"/>
                <a:cs typeface="Calibri"/>
              </a:rPr>
              <a:t>Otta </a:t>
            </a:r>
            <a:r>
              <a:rPr sz="3200" spc="-5" dirty="0">
                <a:latin typeface="Calibri"/>
                <a:cs typeface="Calibri"/>
              </a:rPr>
              <a:t>Heinrich </a:t>
            </a:r>
            <a:r>
              <a:rPr sz="3200" spc="-25" dirty="0">
                <a:latin typeface="Calibri"/>
                <a:cs typeface="Calibri"/>
              </a:rPr>
              <a:t>Warburg: </a:t>
            </a:r>
            <a:r>
              <a:rPr lang="pl-PL" sz="3200" spc="-10" dirty="0" smtClean="0">
                <a:latin typeface="Calibri"/>
                <a:cs typeface="Calibri"/>
              </a:rPr>
              <a:t>teoria tlenowa</a:t>
            </a:r>
            <a:endParaRPr sz="3200" dirty="0">
              <a:latin typeface="Calibri"/>
              <a:cs typeface="Calibri"/>
            </a:endParaRPr>
          </a:p>
          <a:p>
            <a:pPr marL="381000" indent="-368300">
              <a:lnSpc>
                <a:spcPts val="3820"/>
              </a:lnSpc>
              <a:spcBef>
                <a:spcPts val="60"/>
              </a:spcBef>
              <a:buFont typeface="Arial"/>
              <a:buChar char="•"/>
              <a:tabLst>
                <a:tab pos="380365" algn="l"/>
                <a:tab pos="381000" algn="l"/>
              </a:tabLst>
            </a:pPr>
            <a:r>
              <a:rPr sz="3200" spc="-320" dirty="0">
                <a:latin typeface="Calibri"/>
                <a:cs typeface="Calibri"/>
              </a:rPr>
              <a:t>2&gt;  </a:t>
            </a:r>
            <a:r>
              <a:rPr sz="3200" spc="15" dirty="0">
                <a:latin typeface="Calibri"/>
                <a:cs typeface="Calibri"/>
              </a:rPr>
              <a:t>Dr </a:t>
            </a:r>
            <a:r>
              <a:rPr sz="3200" dirty="0">
                <a:latin typeface="Calibri"/>
                <a:cs typeface="Calibri"/>
              </a:rPr>
              <a:t>Joahnnes </a:t>
            </a:r>
            <a:r>
              <a:rPr sz="3200" spc="-75" dirty="0">
                <a:latin typeface="Calibri"/>
                <a:cs typeface="Calibri"/>
              </a:rPr>
              <a:t>F.Coy: </a:t>
            </a:r>
            <a:r>
              <a:rPr lang="pl-PL" sz="3200" spc="-75" dirty="0" smtClean="0">
                <a:latin typeface="Calibri"/>
                <a:cs typeface="Calibri"/>
              </a:rPr>
              <a:t>teoria </a:t>
            </a:r>
            <a:r>
              <a:rPr sz="3200" spc="10" dirty="0" smtClean="0">
                <a:latin typeface="Calibri"/>
                <a:cs typeface="Calibri"/>
              </a:rPr>
              <a:t>TKTL1</a:t>
            </a:r>
            <a:r>
              <a:rPr sz="3200" spc="-25" dirty="0" smtClean="0">
                <a:latin typeface="Calibri"/>
                <a:cs typeface="Calibri"/>
              </a:rPr>
              <a:t> </a:t>
            </a:r>
            <a:endParaRPr lang="pl-PL" sz="3200" spc="-25" dirty="0" smtClean="0">
              <a:latin typeface="Calibri"/>
              <a:cs typeface="Calibri"/>
            </a:endParaRPr>
          </a:p>
          <a:p>
            <a:pPr marL="381000" indent="-368300">
              <a:lnSpc>
                <a:spcPts val="3820"/>
              </a:lnSpc>
              <a:spcBef>
                <a:spcPts val="60"/>
              </a:spcBef>
              <a:buFont typeface="Arial"/>
              <a:buChar char="•"/>
              <a:tabLst>
                <a:tab pos="380365" algn="l"/>
                <a:tab pos="381000" algn="l"/>
              </a:tabLst>
            </a:pPr>
            <a:r>
              <a:rPr sz="3200" spc="-320" dirty="0" smtClean="0">
                <a:latin typeface="Calibri"/>
                <a:cs typeface="Calibri"/>
              </a:rPr>
              <a:t>3</a:t>
            </a:r>
            <a:r>
              <a:rPr sz="3200" spc="-320" dirty="0">
                <a:latin typeface="Calibri"/>
                <a:cs typeface="Calibri"/>
              </a:rPr>
              <a:t>&gt;  </a:t>
            </a:r>
            <a:r>
              <a:rPr sz="3200" b="1" spc="-10" dirty="0">
                <a:latin typeface="Calibri"/>
                <a:cs typeface="Calibri"/>
              </a:rPr>
              <a:t>Dr </a:t>
            </a:r>
            <a:r>
              <a:rPr sz="3200" b="1" spc="-30" dirty="0">
                <a:latin typeface="Calibri"/>
                <a:cs typeface="Calibri"/>
              </a:rPr>
              <a:t>Tullio </a:t>
            </a:r>
            <a:r>
              <a:rPr sz="3200" b="1" spc="-10" dirty="0">
                <a:latin typeface="Calibri"/>
                <a:cs typeface="Calibri"/>
              </a:rPr>
              <a:t>Simoncini: </a:t>
            </a:r>
            <a:r>
              <a:rPr lang="pl-PL" sz="3200" b="1" spc="-10" dirty="0" smtClean="0">
                <a:latin typeface="Calibri"/>
                <a:cs typeface="Calibri"/>
              </a:rPr>
              <a:t>teoria </a:t>
            </a:r>
            <a:r>
              <a:rPr sz="3200" b="1" spc="-5" dirty="0" smtClean="0">
                <a:latin typeface="Calibri"/>
                <a:cs typeface="Calibri"/>
              </a:rPr>
              <a:t>Candida </a:t>
            </a:r>
            <a:r>
              <a:rPr sz="3200" b="1" spc="-15" dirty="0" err="1">
                <a:latin typeface="Calibri"/>
                <a:cs typeface="Calibri"/>
              </a:rPr>
              <a:t>Albicans</a:t>
            </a:r>
            <a:r>
              <a:rPr sz="3200" b="1" spc="215" dirty="0">
                <a:latin typeface="Calibri"/>
                <a:cs typeface="Calibri"/>
              </a:rPr>
              <a:t> </a:t>
            </a:r>
            <a:r>
              <a:rPr sz="3200" spc="-320" dirty="0" smtClean="0">
                <a:latin typeface="Calibri"/>
                <a:cs typeface="Calibri"/>
              </a:rPr>
              <a:t>4</a:t>
            </a:r>
            <a:r>
              <a:rPr sz="3200" spc="-320" dirty="0">
                <a:latin typeface="Calibri"/>
                <a:cs typeface="Calibri"/>
              </a:rPr>
              <a:t>&gt;  </a:t>
            </a:r>
            <a:r>
              <a:rPr sz="3200" spc="15" dirty="0">
                <a:latin typeface="Calibri"/>
                <a:cs typeface="Calibri"/>
              </a:rPr>
              <a:t>Dr </a:t>
            </a:r>
            <a:r>
              <a:rPr sz="3200" spc="-10" dirty="0">
                <a:latin typeface="Calibri"/>
                <a:cs typeface="Calibri"/>
              </a:rPr>
              <a:t>Coldwell: </a:t>
            </a:r>
            <a:r>
              <a:rPr lang="pl-PL" sz="3200" dirty="0" smtClean="0">
                <a:latin typeface="Calibri"/>
                <a:cs typeface="Calibri"/>
              </a:rPr>
              <a:t>odżywanie i dieta alkalizująca</a:t>
            </a:r>
            <a:endParaRPr sz="3200" dirty="0">
              <a:latin typeface="Calibri"/>
              <a:cs typeface="Calibri"/>
            </a:endParaRPr>
          </a:p>
          <a:p>
            <a:pPr marL="381000" marR="415290" indent="-368300">
              <a:lnSpc>
                <a:spcPts val="3100"/>
              </a:lnSpc>
              <a:spcBef>
                <a:spcPts val="700"/>
              </a:spcBef>
              <a:buFont typeface="Arial"/>
              <a:buChar char="•"/>
              <a:tabLst>
                <a:tab pos="380365" algn="l"/>
                <a:tab pos="381000" algn="l"/>
              </a:tabLst>
            </a:pPr>
            <a:r>
              <a:rPr sz="3200" spc="-320" dirty="0">
                <a:latin typeface="Calibri"/>
                <a:cs typeface="Calibri"/>
              </a:rPr>
              <a:t>5&gt; </a:t>
            </a:r>
            <a:r>
              <a:rPr lang="pl-PL" sz="3200" spc="-20" dirty="0" smtClean="0">
                <a:latin typeface="Calibri"/>
                <a:cs typeface="Calibri"/>
              </a:rPr>
              <a:t>Fizyk</a:t>
            </a:r>
            <a:r>
              <a:rPr sz="3200" spc="-20" dirty="0" smtClean="0">
                <a:latin typeface="Calibri"/>
                <a:cs typeface="Calibri"/>
              </a:rPr>
              <a:t> </a:t>
            </a:r>
            <a:r>
              <a:rPr sz="3200" spc="-10" dirty="0">
                <a:latin typeface="Calibri"/>
                <a:cs typeface="Calibri"/>
              </a:rPr>
              <a:t>Manfred </a:t>
            </a:r>
            <a:r>
              <a:rPr sz="3200" spc="-15" dirty="0">
                <a:latin typeface="Calibri"/>
                <a:cs typeface="Calibri"/>
              </a:rPr>
              <a:t>von </a:t>
            </a:r>
            <a:r>
              <a:rPr sz="3200" spc="10" dirty="0">
                <a:latin typeface="Calibri"/>
                <a:cs typeface="Calibri"/>
              </a:rPr>
              <a:t>Ardenne: </a:t>
            </a:r>
            <a:r>
              <a:rPr lang="pl-PL" sz="3200" spc="-10" dirty="0" smtClean="0">
                <a:latin typeface="Calibri"/>
                <a:cs typeface="Calibri"/>
              </a:rPr>
              <a:t>teoria witaminy C</a:t>
            </a:r>
            <a:r>
              <a:rPr sz="3200" spc="5" dirty="0" smtClean="0">
                <a:latin typeface="Calibri"/>
                <a:cs typeface="Calibri"/>
              </a:rPr>
              <a:t> </a:t>
            </a:r>
            <a:r>
              <a:rPr sz="3200" dirty="0">
                <a:latin typeface="Calibri"/>
                <a:cs typeface="Calibri"/>
              </a:rPr>
              <a:t>–</a:t>
            </a:r>
            <a:r>
              <a:rPr sz="3200" spc="-35" dirty="0">
                <a:latin typeface="Calibri"/>
                <a:cs typeface="Calibri"/>
              </a:rPr>
              <a:t> </a:t>
            </a:r>
            <a:r>
              <a:rPr lang="pl-PL" sz="3200" spc="-10" dirty="0" smtClean="0">
                <a:latin typeface="Calibri"/>
                <a:cs typeface="Calibri"/>
              </a:rPr>
              <a:t>antyoksydanty</a:t>
            </a:r>
            <a:endParaRPr sz="3200" dirty="0">
              <a:latin typeface="Calibri"/>
              <a:cs typeface="Calibri"/>
            </a:endParaRPr>
          </a:p>
          <a:p>
            <a:pPr marL="381000" marR="238760" indent="-368300">
              <a:lnSpc>
                <a:spcPts val="3100"/>
              </a:lnSpc>
              <a:spcBef>
                <a:spcPts val="700"/>
              </a:spcBef>
              <a:buFont typeface="Arial"/>
              <a:buChar char="•"/>
              <a:tabLst>
                <a:tab pos="380365" algn="l"/>
                <a:tab pos="381000" algn="l"/>
              </a:tabLst>
            </a:pPr>
            <a:r>
              <a:rPr sz="3200" spc="-320" dirty="0">
                <a:latin typeface="Calibri"/>
                <a:cs typeface="Calibri"/>
              </a:rPr>
              <a:t>6&gt; </a:t>
            </a:r>
            <a:r>
              <a:rPr lang="pl-PL" sz="3200" spc="-5" dirty="0" smtClean="0">
                <a:latin typeface="Calibri"/>
                <a:cs typeface="Calibri"/>
              </a:rPr>
              <a:t>Biochemik </a:t>
            </a:r>
            <a:r>
              <a:rPr sz="3200" spc="-20" dirty="0" smtClean="0">
                <a:latin typeface="Calibri"/>
                <a:cs typeface="Calibri"/>
              </a:rPr>
              <a:t>Ragnar </a:t>
            </a:r>
            <a:r>
              <a:rPr sz="3200" spc="-15" dirty="0">
                <a:latin typeface="Calibri"/>
                <a:cs typeface="Calibri"/>
              </a:rPr>
              <a:t>Berg/Franz </a:t>
            </a:r>
            <a:r>
              <a:rPr sz="3200" spc="-30" dirty="0">
                <a:latin typeface="Calibri"/>
                <a:cs typeface="Calibri"/>
              </a:rPr>
              <a:t>Xaver </a:t>
            </a:r>
            <a:r>
              <a:rPr sz="3200" spc="-50" dirty="0">
                <a:latin typeface="Calibri"/>
                <a:cs typeface="Calibri"/>
              </a:rPr>
              <a:t>Mayr:  </a:t>
            </a:r>
            <a:r>
              <a:rPr lang="pl-PL" sz="3200" spc="-20" dirty="0" smtClean="0">
                <a:latin typeface="Calibri"/>
                <a:cs typeface="Calibri"/>
              </a:rPr>
              <a:t>dieta alkalizująca</a:t>
            </a:r>
            <a:endParaRPr sz="3200" dirty="0">
              <a:latin typeface="Calibri"/>
              <a:cs typeface="Calibri"/>
            </a:endParaRPr>
          </a:p>
          <a:p>
            <a:pPr marL="381000" marR="782320" indent="-368300">
              <a:lnSpc>
                <a:spcPts val="3100"/>
              </a:lnSpc>
              <a:spcBef>
                <a:spcPts val="800"/>
              </a:spcBef>
              <a:buFont typeface="Arial"/>
              <a:buChar char="•"/>
              <a:tabLst>
                <a:tab pos="380365" algn="l"/>
                <a:tab pos="381000" algn="l"/>
              </a:tabLst>
            </a:pPr>
            <a:r>
              <a:rPr sz="3200" spc="-30" dirty="0">
                <a:latin typeface="Calibri"/>
                <a:cs typeface="Calibri"/>
              </a:rPr>
              <a:t>Dr.Ernst </a:t>
            </a:r>
            <a:r>
              <a:rPr sz="3200" spc="-80" dirty="0">
                <a:latin typeface="Calibri"/>
                <a:cs typeface="Calibri"/>
              </a:rPr>
              <a:t>T: </a:t>
            </a:r>
            <a:r>
              <a:rPr lang="pl-PL" sz="3200" spc="-10" dirty="0" smtClean="0">
                <a:latin typeface="Calibri"/>
                <a:cs typeface="Calibri"/>
              </a:rPr>
              <a:t>witamina B17</a:t>
            </a:r>
            <a:r>
              <a:rPr sz="3200" dirty="0" smtClean="0">
                <a:latin typeface="Calibri"/>
                <a:cs typeface="Calibri"/>
              </a:rPr>
              <a:t>– </a:t>
            </a:r>
            <a:r>
              <a:rPr lang="pl-PL" sz="3200" spc="-20" dirty="0" smtClean="0">
                <a:latin typeface="Calibri"/>
                <a:cs typeface="Calibri"/>
              </a:rPr>
              <a:t>Amigdalina w leczeniu nowotworów</a:t>
            </a:r>
            <a:r>
              <a:rPr sz="3200" spc="10" dirty="0" smtClean="0">
                <a:latin typeface="Calibri"/>
                <a:cs typeface="Calibri"/>
              </a:rPr>
              <a:t> </a:t>
            </a:r>
            <a:r>
              <a:rPr sz="3200" dirty="0">
                <a:latin typeface="Calibri"/>
                <a:cs typeface="Calibri"/>
              </a:rPr>
              <a:t>–</a:t>
            </a:r>
            <a:r>
              <a:rPr sz="3200" spc="-340" dirty="0">
                <a:latin typeface="Calibri"/>
                <a:cs typeface="Calibri"/>
              </a:rPr>
              <a:t> </a:t>
            </a:r>
            <a:r>
              <a:rPr sz="3200" spc="-15" dirty="0">
                <a:latin typeface="Calibri"/>
                <a:cs typeface="Calibri"/>
              </a:rPr>
              <a:t>Laetril</a:t>
            </a:r>
            <a:endParaRPr sz="3200" dirty="0">
              <a:latin typeface="Calibri"/>
              <a:cs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51</a:t>
            </a:fld>
            <a:endParaRPr spc="-5" dirty="0"/>
          </a:p>
        </p:txBody>
      </p:sp>
      <p:sp>
        <p:nvSpPr>
          <p:cNvPr id="2" name="object 2"/>
          <p:cNvSpPr txBox="1">
            <a:spLocks noGrp="1"/>
          </p:cNvSpPr>
          <p:nvPr>
            <p:ph type="title"/>
          </p:nvPr>
        </p:nvSpPr>
        <p:spPr>
          <a:xfrm>
            <a:off x="1081989" y="357225"/>
            <a:ext cx="8529421" cy="991182"/>
          </a:xfrm>
          <a:prstGeom prst="rect">
            <a:avLst/>
          </a:prstGeom>
        </p:spPr>
        <p:txBody>
          <a:bodyPr vert="horz" wrap="square" lIns="0" tIns="265316" rIns="0" bIns="0" rtlCol="0">
            <a:spAutoFit/>
          </a:bodyPr>
          <a:lstStyle/>
          <a:p>
            <a:pPr marL="1358900">
              <a:lnSpc>
                <a:spcPct val="100000"/>
              </a:lnSpc>
            </a:pPr>
            <a:r>
              <a:rPr lang="pl-PL" sz="4700" spc="-100" dirty="0" smtClean="0"/>
              <a:t>Fizjologia Yang Ming </a:t>
            </a:r>
            <a:r>
              <a:rPr sz="4700" dirty="0" smtClean="0"/>
              <a:t>1</a:t>
            </a:r>
            <a:endParaRPr sz="4700" dirty="0"/>
          </a:p>
        </p:txBody>
      </p:sp>
      <p:graphicFrame>
        <p:nvGraphicFramePr>
          <p:cNvPr id="3" name="object 3"/>
          <p:cNvGraphicFramePr>
            <a:graphicFrameLocks noGrp="1"/>
          </p:cNvGraphicFramePr>
          <p:nvPr>
            <p:extLst>
              <p:ext uri="{D42A27DB-BD31-4B8C-83A1-F6EECF244321}">
                <p14:modId xmlns:p14="http://schemas.microsoft.com/office/powerpoint/2010/main" val="2016702872"/>
              </p:ext>
            </p:extLst>
          </p:nvPr>
        </p:nvGraphicFramePr>
        <p:xfrm>
          <a:off x="938732" y="1817366"/>
          <a:ext cx="8789673" cy="4541610"/>
        </p:xfrm>
        <a:graphic>
          <a:graphicData uri="http://schemas.openxmlformats.org/drawingml/2006/table">
            <a:tbl>
              <a:tblPr firstRow="1" bandRow="1">
                <a:tableStyleId>{2D5ABB26-0587-4C30-8999-92F81FD0307C}</a:tableStyleId>
              </a:tblPr>
              <a:tblGrid>
                <a:gridCol w="508361"/>
                <a:gridCol w="8281312"/>
              </a:tblGrid>
              <a:tr h="396249">
                <a:tc gridSpan="2">
                  <a:txBody>
                    <a:bodyPr/>
                    <a:lstStyle/>
                    <a:p>
                      <a:pPr algn="ctr">
                        <a:lnSpc>
                          <a:spcPct val="100000"/>
                        </a:lnSpc>
                        <a:spcBef>
                          <a:spcPts val="235"/>
                        </a:spcBef>
                      </a:pPr>
                      <a:r>
                        <a:rPr lang="pl-PL" sz="1900" b="1" spc="-40" dirty="0" smtClean="0">
                          <a:latin typeface="Calibri"/>
                          <a:cs typeface="Calibri"/>
                        </a:rPr>
                        <a:t>Fizjologia Yang Ming</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40710">
                      <a:solidFill>
                        <a:srgbClr val="FFFFFF"/>
                      </a:solidFill>
                      <a:prstDash val="solid"/>
                    </a:lnB>
                    <a:solidFill>
                      <a:srgbClr val="4F81BD"/>
                    </a:solidFill>
                  </a:tcPr>
                </a:tc>
                <a:tc hMerge="1">
                  <a:txBody>
                    <a:bodyPr/>
                    <a:lstStyle/>
                    <a:p>
                      <a:endParaRPr/>
                    </a:p>
                  </a:txBody>
                  <a:tcPr marL="0" marR="0" marT="0" marB="0"/>
                </a:tc>
              </a:tr>
              <a:tr h="396249">
                <a:tc>
                  <a:txBody>
                    <a:bodyPr/>
                    <a:lstStyle/>
                    <a:p>
                      <a:pPr marL="90805">
                        <a:lnSpc>
                          <a:spcPct val="100000"/>
                        </a:lnSpc>
                        <a:spcBef>
                          <a:spcPts val="130"/>
                        </a:spcBef>
                      </a:pPr>
                      <a:r>
                        <a:rPr sz="1900" dirty="0">
                          <a:latin typeface="Calibri"/>
                          <a:cs typeface="Calibri"/>
                        </a:rPr>
                        <a:t>1</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40710">
                      <a:solidFill>
                        <a:srgbClr val="FFFFFF"/>
                      </a:solidFill>
                      <a:prstDash val="solid"/>
                    </a:lnT>
                    <a:lnB w="13570">
                      <a:solidFill>
                        <a:srgbClr val="FFFFFF"/>
                      </a:solidFill>
                      <a:prstDash val="solid"/>
                    </a:lnB>
                    <a:solidFill>
                      <a:srgbClr val="D0D8E8"/>
                    </a:solidFill>
                  </a:tcPr>
                </a:tc>
                <a:tc>
                  <a:txBody>
                    <a:bodyPr/>
                    <a:lstStyle/>
                    <a:p>
                      <a:pPr marL="90805">
                        <a:lnSpc>
                          <a:spcPct val="100000"/>
                        </a:lnSpc>
                        <a:spcBef>
                          <a:spcPts val="130"/>
                        </a:spcBef>
                      </a:pPr>
                      <a:r>
                        <a:rPr sz="1900" spc="-40" dirty="0">
                          <a:latin typeface="Calibri"/>
                          <a:cs typeface="Calibri"/>
                        </a:rPr>
                        <a:t>Yang </a:t>
                      </a:r>
                      <a:r>
                        <a:rPr sz="1900" spc="-20" dirty="0">
                          <a:latin typeface="Calibri"/>
                          <a:cs typeface="Calibri"/>
                        </a:rPr>
                        <a:t>Ming </a:t>
                      </a:r>
                      <a:r>
                        <a:rPr lang="pl-PL" sz="1900" spc="-30" dirty="0" smtClean="0">
                          <a:latin typeface="Calibri"/>
                          <a:cs typeface="Calibri"/>
                        </a:rPr>
                        <a:t>tłumaczenie</a:t>
                      </a:r>
                      <a:r>
                        <a:rPr sz="1900" spc="-30" dirty="0" smtClean="0">
                          <a:latin typeface="Calibri"/>
                          <a:cs typeface="Calibri"/>
                        </a:rPr>
                        <a:t> </a:t>
                      </a:r>
                      <a:r>
                        <a:rPr sz="1900" spc="-5" dirty="0">
                          <a:latin typeface="Calibri"/>
                          <a:cs typeface="Calibri"/>
                        </a:rPr>
                        <a:t>: </a:t>
                      </a:r>
                      <a:r>
                        <a:rPr lang="pl-PL" sz="1900" spc="5" dirty="0" smtClean="0">
                          <a:latin typeface="Calibri"/>
                          <a:cs typeface="Calibri"/>
                        </a:rPr>
                        <a:t>Jak Słońce</a:t>
                      </a:r>
                      <a:r>
                        <a:rPr sz="1900" spc="-5" dirty="0" smtClean="0">
                          <a:latin typeface="Calibri"/>
                          <a:cs typeface="Calibri"/>
                        </a:rPr>
                        <a:t>–</a:t>
                      </a:r>
                      <a:r>
                        <a:rPr sz="1900" spc="345" dirty="0" smtClean="0">
                          <a:latin typeface="Calibri"/>
                          <a:cs typeface="Calibri"/>
                        </a:rPr>
                        <a:t> </a:t>
                      </a:r>
                      <a:r>
                        <a:rPr lang="pl-PL" sz="1900" spc="-10" dirty="0" smtClean="0">
                          <a:latin typeface="Calibri"/>
                          <a:cs typeface="Calibri"/>
                        </a:rPr>
                        <a:t>Światło Słoneczne</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40710">
                      <a:solidFill>
                        <a:srgbClr val="FFFFFF"/>
                      </a:solidFill>
                      <a:prstDash val="solid"/>
                    </a:lnT>
                    <a:lnB w="13570">
                      <a:solidFill>
                        <a:srgbClr val="FFFFFF"/>
                      </a:solidFill>
                      <a:prstDash val="solid"/>
                    </a:lnB>
                    <a:solidFill>
                      <a:srgbClr val="D0D8E8"/>
                    </a:solidFill>
                  </a:tcPr>
                </a:tc>
              </a:tr>
              <a:tr h="396249">
                <a:tc>
                  <a:txBody>
                    <a:bodyPr/>
                    <a:lstStyle/>
                    <a:p>
                      <a:pPr marL="90805">
                        <a:lnSpc>
                          <a:spcPct val="100000"/>
                        </a:lnSpc>
                        <a:spcBef>
                          <a:spcPts val="240"/>
                        </a:spcBef>
                      </a:pPr>
                      <a:r>
                        <a:rPr sz="1900" dirty="0">
                          <a:latin typeface="Calibri"/>
                          <a:cs typeface="Calibri"/>
                        </a:rPr>
                        <a:t>2</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c>
                  <a:txBody>
                    <a:bodyPr/>
                    <a:lstStyle/>
                    <a:p>
                      <a:pPr marL="90805">
                        <a:lnSpc>
                          <a:spcPct val="100000"/>
                        </a:lnSpc>
                        <a:spcBef>
                          <a:spcPts val="240"/>
                        </a:spcBef>
                      </a:pPr>
                      <a:r>
                        <a:rPr lang="pl-PL" sz="1900" dirty="0" smtClean="0">
                          <a:latin typeface="Calibri"/>
                          <a:cs typeface="Calibri"/>
                        </a:rPr>
                        <a:t>Organy</a:t>
                      </a:r>
                      <a:r>
                        <a:rPr sz="1900" dirty="0" smtClean="0">
                          <a:latin typeface="Calibri"/>
                          <a:cs typeface="Calibri"/>
                        </a:rPr>
                        <a:t>: </a:t>
                      </a:r>
                      <a:r>
                        <a:rPr lang="pl-PL" dirty="0" smtClean="0"/>
                        <a:t>Żołądek i Jelito Grube</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r>
              <a:tr h="396249">
                <a:tc>
                  <a:txBody>
                    <a:bodyPr/>
                    <a:lstStyle/>
                    <a:p>
                      <a:pPr marL="90805">
                        <a:lnSpc>
                          <a:spcPct val="100000"/>
                        </a:lnSpc>
                        <a:spcBef>
                          <a:spcPts val="240"/>
                        </a:spcBef>
                      </a:pPr>
                      <a:r>
                        <a:rPr sz="1900" dirty="0">
                          <a:latin typeface="Calibri"/>
                          <a:cs typeface="Calibri"/>
                        </a:rPr>
                        <a:t>3</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c>
                  <a:txBody>
                    <a:bodyPr/>
                    <a:lstStyle/>
                    <a:p>
                      <a:pPr marL="90805">
                        <a:lnSpc>
                          <a:spcPct val="100000"/>
                        </a:lnSpc>
                        <a:spcBef>
                          <a:spcPts val="240"/>
                        </a:spcBef>
                      </a:pPr>
                      <a:r>
                        <a:rPr lang="pl-PL" sz="1900" spc="-10" dirty="0" smtClean="0">
                          <a:latin typeface="Calibri"/>
                          <a:cs typeface="Calibri"/>
                        </a:rPr>
                        <a:t>Funkcja</a:t>
                      </a:r>
                      <a:r>
                        <a:rPr sz="1900" spc="-10" dirty="0" smtClean="0">
                          <a:latin typeface="Calibri"/>
                          <a:cs typeface="Calibri"/>
                        </a:rPr>
                        <a:t>: </a:t>
                      </a:r>
                      <a:r>
                        <a:rPr lang="pl-PL" sz="1900" spc="-20" dirty="0" smtClean="0">
                          <a:latin typeface="Calibri"/>
                          <a:cs typeface="Calibri"/>
                        </a:rPr>
                        <a:t>Ekstrahowanie esencji z pożywienia</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r>
              <a:tr h="396249">
                <a:tc>
                  <a:txBody>
                    <a:bodyPr/>
                    <a:lstStyle/>
                    <a:p>
                      <a:pPr marL="90805">
                        <a:lnSpc>
                          <a:spcPct val="100000"/>
                        </a:lnSpc>
                        <a:spcBef>
                          <a:spcPts val="240"/>
                        </a:spcBef>
                      </a:pPr>
                      <a:r>
                        <a:rPr sz="1900" dirty="0">
                          <a:latin typeface="Calibri"/>
                          <a:cs typeface="Calibri"/>
                        </a:rPr>
                        <a:t>4</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c>
                  <a:txBody>
                    <a:bodyPr/>
                    <a:lstStyle/>
                    <a:p>
                      <a:pPr marL="90805">
                        <a:lnSpc>
                          <a:spcPct val="100000"/>
                        </a:lnSpc>
                        <a:spcBef>
                          <a:spcPts val="240"/>
                        </a:spcBef>
                      </a:pPr>
                      <a:r>
                        <a:rPr lang="pl-PL" sz="1900" spc="-25" dirty="0" smtClean="0">
                          <a:latin typeface="Calibri"/>
                          <a:cs typeface="Calibri"/>
                        </a:rPr>
                        <a:t>Największa koncentracja Qi obronnej nazywana </a:t>
                      </a:r>
                      <a:r>
                        <a:rPr sz="1900" spc="-5" dirty="0" smtClean="0">
                          <a:latin typeface="Calibri"/>
                          <a:cs typeface="Calibri"/>
                        </a:rPr>
                        <a:t>: </a:t>
                      </a:r>
                      <a:r>
                        <a:rPr sz="1900" spc="-10" dirty="0">
                          <a:latin typeface="Calibri"/>
                          <a:cs typeface="Calibri"/>
                        </a:rPr>
                        <a:t>WEI </a:t>
                      </a:r>
                      <a:r>
                        <a:rPr sz="1900" spc="-45" dirty="0">
                          <a:latin typeface="Calibri"/>
                          <a:cs typeface="Calibri"/>
                        </a:rPr>
                        <a:t>YANG </a:t>
                      </a:r>
                      <a:r>
                        <a:rPr sz="1900" spc="-5" dirty="0">
                          <a:latin typeface="Calibri"/>
                          <a:cs typeface="Calibri"/>
                        </a:rPr>
                        <a:t>&gt; </a:t>
                      </a:r>
                      <a:r>
                        <a:rPr lang="pl-PL" sz="1900" spc="-20" dirty="0" smtClean="0">
                          <a:latin typeface="Calibri"/>
                          <a:cs typeface="Calibri"/>
                        </a:rPr>
                        <a:t>odpowiedzialna za wysoką gorączkę</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r>
              <a:tr h="396249">
                <a:tc>
                  <a:txBody>
                    <a:bodyPr/>
                    <a:lstStyle/>
                    <a:p>
                      <a:pPr marL="90805">
                        <a:lnSpc>
                          <a:spcPct val="100000"/>
                        </a:lnSpc>
                        <a:spcBef>
                          <a:spcPts val="244"/>
                        </a:spcBef>
                      </a:pPr>
                      <a:r>
                        <a:rPr sz="1900" dirty="0">
                          <a:latin typeface="Calibri"/>
                          <a:cs typeface="Calibri"/>
                        </a:rPr>
                        <a:t>5</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c>
                  <a:txBody>
                    <a:bodyPr/>
                    <a:lstStyle/>
                    <a:p>
                      <a:pPr marL="90805">
                        <a:lnSpc>
                          <a:spcPct val="100000"/>
                        </a:lnSpc>
                        <a:spcBef>
                          <a:spcPts val="244"/>
                        </a:spcBef>
                      </a:pPr>
                      <a:r>
                        <a:rPr lang="pl-PL" sz="1900" spc="-20" dirty="0" smtClean="0">
                          <a:latin typeface="Calibri"/>
                          <a:cs typeface="Calibri"/>
                        </a:rPr>
                        <a:t>Energetyczna relacja z warstwą krwi</a:t>
                      </a:r>
                      <a:r>
                        <a:rPr sz="1900" spc="-5" dirty="0" smtClean="0">
                          <a:latin typeface="Calibri"/>
                          <a:cs typeface="Calibri"/>
                        </a:rPr>
                        <a:t>– </a:t>
                      </a:r>
                      <a:r>
                        <a:rPr lang="pl-PL" sz="1900" dirty="0" smtClean="0">
                          <a:latin typeface="Calibri"/>
                          <a:cs typeface="Calibri"/>
                        </a:rPr>
                        <a:t>zegar narządów</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r>
              <a:tr h="396249">
                <a:tc>
                  <a:txBody>
                    <a:bodyPr/>
                    <a:lstStyle/>
                    <a:p>
                      <a:pPr marL="90805">
                        <a:lnSpc>
                          <a:spcPct val="100000"/>
                        </a:lnSpc>
                        <a:spcBef>
                          <a:spcPts val="245"/>
                        </a:spcBef>
                      </a:pPr>
                      <a:r>
                        <a:rPr sz="1900" dirty="0">
                          <a:latin typeface="Calibri"/>
                          <a:cs typeface="Calibri"/>
                        </a:rPr>
                        <a:t>6</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c>
                  <a:txBody>
                    <a:bodyPr/>
                    <a:lstStyle/>
                    <a:p>
                      <a:pPr marL="90805">
                        <a:lnSpc>
                          <a:spcPct val="100000"/>
                        </a:lnSpc>
                        <a:spcBef>
                          <a:spcPts val="245"/>
                        </a:spcBef>
                      </a:pPr>
                      <a:r>
                        <a:rPr lang="pl-PL" sz="1900" spc="-10" dirty="0" smtClean="0">
                          <a:latin typeface="Calibri"/>
                          <a:cs typeface="Calibri"/>
                        </a:rPr>
                        <a:t>Relacja Wewnętrzne-Zewnętrzne ze</a:t>
                      </a:r>
                      <a:r>
                        <a:rPr lang="pl-PL" sz="1900" spc="-10" baseline="0" dirty="0" smtClean="0">
                          <a:latin typeface="Calibri"/>
                          <a:cs typeface="Calibri"/>
                        </a:rPr>
                        <a:t> Śledzioną i Płucami zwana </a:t>
                      </a:r>
                      <a:r>
                        <a:rPr sz="1900" spc="-15" dirty="0" smtClean="0">
                          <a:latin typeface="Calibri"/>
                          <a:cs typeface="Calibri"/>
                        </a:rPr>
                        <a:t> </a:t>
                      </a:r>
                      <a:r>
                        <a:rPr sz="1900" spc="-85" dirty="0">
                          <a:latin typeface="Calibri"/>
                          <a:cs typeface="Calibri"/>
                        </a:rPr>
                        <a:t>Tai  </a:t>
                      </a:r>
                      <a:r>
                        <a:rPr sz="1900" spc="5" dirty="0">
                          <a:latin typeface="Calibri"/>
                          <a:cs typeface="Calibri"/>
                        </a:rPr>
                        <a:t> </a:t>
                      </a:r>
                      <a:r>
                        <a:rPr sz="1900" spc="-25" dirty="0">
                          <a:latin typeface="Calibri"/>
                          <a:cs typeface="Calibri"/>
                        </a:rPr>
                        <a:t>Yin</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r>
              <a:tr h="396249">
                <a:tc>
                  <a:txBody>
                    <a:bodyPr/>
                    <a:lstStyle/>
                    <a:p>
                      <a:pPr marL="90805">
                        <a:lnSpc>
                          <a:spcPct val="100000"/>
                        </a:lnSpc>
                        <a:spcBef>
                          <a:spcPts val="245"/>
                        </a:spcBef>
                      </a:pPr>
                      <a:r>
                        <a:rPr sz="1900" dirty="0">
                          <a:latin typeface="Calibri"/>
                          <a:cs typeface="Calibri"/>
                        </a:rPr>
                        <a:t>7</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c>
                  <a:txBody>
                    <a:bodyPr/>
                    <a:lstStyle/>
                    <a:p>
                      <a:pPr marL="90805">
                        <a:lnSpc>
                          <a:spcPct val="100000"/>
                        </a:lnSpc>
                        <a:spcBef>
                          <a:spcPts val="245"/>
                        </a:spcBef>
                      </a:pPr>
                      <a:r>
                        <a:rPr lang="pl-PL" sz="1900" spc="-15" dirty="0" smtClean="0">
                          <a:latin typeface="Calibri"/>
                          <a:cs typeface="Calibri"/>
                        </a:rPr>
                        <a:t>Korzeniem </a:t>
                      </a:r>
                      <a:r>
                        <a:rPr sz="1900" spc="-40" dirty="0" smtClean="0">
                          <a:latin typeface="Calibri"/>
                          <a:cs typeface="Calibri"/>
                        </a:rPr>
                        <a:t>Yang </a:t>
                      </a:r>
                      <a:r>
                        <a:rPr sz="1900" spc="-20" dirty="0">
                          <a:latin typeface="Calibri"/>
                          <a:cs typeface="Calibri"/>
                        </a:rPr>
                        <a:t>Ming </a:t>
                      </a:r>
                      <a:r>
                        <a:rPr lang="pl-PL" sz="1900" spc="5" dirty="0" smtClean="0">
                          <a:latin typeface="Calibri"/>
                          <a:cs typeface="Calibri"/>
                        </a:rPr>
                        <a:t>są Nerki</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r>
              <a:tr h="396249">
                <a:tc>
                  <a:txBody>
                    <a:bodyPr/>
                    <a:lstStyle/>
                    <a:p>
                      <a:pPr marL="90805">
                        <a:lnSpc>
                          <a:spcPct val="100000"/>
                        </a:lnSpc>
                        <a:spcBef>
                          <a:spcPts val="245"/>
                        </a:spcBef>
                      </a:pPr>
                      <a:r>
                        <a:rPr sz="1900" dirty="0">
                          <a:latin typeface="Calibri"/>
                          <a:cs typeface="Calibri"/>
                        </a:rPr>
                        <a:t>8</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c>
                  <a:txBody>
                    <a:bodyPr/>
                    <a:lstStyle/>
                    <a:p>
                      <a:pPr marL="90805">
                        <a:lnSpc>
                          <a:spcPct val="100000"/>
                        </a:lnSpc>
                        <a:spcBef>
                          <a:spcPts val="245"/>
                        </a:spcBef>
                      </a:pPr>
                      <a:r>
                        <a:rPr lang="pl-PL" dirty="0" smtClean="0"/>
                        <a:t>Źródłem dla Płuc jest Żołądek</a:t>
                      </a:r>
                      <a:endParaRPr dirty="0"/>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r>
              <a:tr h="396249">
                <a:tc>
                  <a:txBody>
                    <a:bodyPr/>
                    <a:lstStyle/>
                    <a:p>
                      <a:pPr marL="90805">
                        <a:lnSpc>
                          <a:spcPct val="100000"/>
                        </a:lnSpc>
                        <a:spcBef>
                          <a:spcPts val="250"/>
                        </a:spcBef>
                      </a:pPr>
                      <a:r>
                        <a:rPr sz="1900" dirty="0">
                          <a:latin typeface="Calibri"/>
                          <a:cs typeface="Calibri"/>
                        </a:rPr>
                        <a:t>9</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c>
                  <a:txBody>
                    <a:bodyPr/>
                    <a:lstStyle/>
                    <a:p>
                      <a:pPr marL="90805">
                        <a:lnSpc>
                          <a:spcPct val="100000"/>
                        </a:lnSpc>
                        <a:spcBef>
                          <a:spcPts val="250"/>
                        </a:spcBef>
                      </a:pPr>
                      <a:r>
                        <a:rPr sz="1900" spc="-5" dirty="0">
                          <a:latin typeface="Calibri"/>
                          <a:cs typeface="Calibri"/>
                        </a:rPr>
                        <a:t>Luo </a:t>
                      </a:r>
                      <a:r>
                        <a:rPr sz="1900" spc="-15" dirty="0">
                          <a:latin typeface="Calibri"/>
                          <a:cs typeface="Calibri"/>
                        </a:rPr>
                        <a:t>Mai </a:t>
                      </a:r>
                      <a:r>
                        <a:rPr lang="pl-PL" sz="1900" spc="-20" dirty="0" smtClean="0">
                          <a:latin typeface="Calibri"/>
                          <a:cs typeface="Calibri"/>
                        </a:rPr>
                        <a:t>penetruje twarz</a:t>
                      </a:r>
                      <a:r>
                        <a:rPr sz="1900" spc="-30" dirty="0" smtClean="0">
                          <a:latin typeface="Calibri"/>
                          <a:cs typeface="Calibri"/>
                        </a:rPr>
                        <a:t>,  </a:t>
                      </a:r>
                      <a:r>
                        <a:rPr lang="pl-PL" sz="1900" spc="-10" dirty="0" smtClean="0">
                          <a:latin typeface="Calibri"/>
                          <a:cs typeface="Calibri"/>
                        </a:rPr>
                        <a:t>gardło </a:t>
                      </a:r>
                      <a:r>
                        <a:rPr sz="1900" spc="-10" dirty="0" smtClean="0">
                          <a:latin typeface="Calibri"/>
                          <a:cs typeface="Calibri"/>
                        </a:rPr>
                        <a:t>, </a:t>
                      </a:r>
                      <a:r>
                        <a:rPr lang="pl-PL" sz="1900" spc="-25" dirty="0" smtClean="0">
                          <a:latin typeface="Calibri"/>
                          <a:cs typeface="Calibri"/>
                        </a:rPr>
                        <a:t>zmysły</a:t>
                      </a:r>
                      <a:r>
                        <a:rPr sz="1900" spc="-25" dirty="0" smtClean="0">
                          <a:latin typeface="Calibri"/>
                          <a:cs typeface="Calibri"/>
                        </a:rPr>
                        <a:t>,  </a:t>
                      </a:r>
                      <a:r>
                        <a:rPr lang="pl-PL" sz="1900" spc="-5" dirty="0" smtClean="0">
                          <a:latin typeface="Calibri"/>
                          <a:cs typeface="Calibri"/>
                        </a:rPr>
                        <a:t>Serce i Mózg</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r>
              <a:tr h="396249">
                <a:tc>
                  <a:txBody>
                    <a:bodyPr/>
                    <a:lstStyle/>
                    <a:p>
                      <a:pPr marL="90805">
                        <a:lnSpc>
                          <a:spcPct val="100000"/>
                        </a:lnSpc>
                        <a:spcBef>
                          <a:spcPts val="250"/>
                        </a:spcBef>
                      </a:pPr>
                      <a:r>
                        <a:rPr sz="1900" spc="30" dirty="0">
                          <a:latin typeface="Calibri"/>
                          <a:cs typeface="Calibri"/>
                        </a:rPr>
                        <a:t>10</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c>
                  <a:txBody>
                    <a:bodyPr/>
                    <a:lstStyle/>
                    <a:p>
                      <a:pPr marL="90805">
                        <a:lnSpc>
                          <a:spcPct val="100000"/>
                        </a:lnSpc>
                        <a:spcBef>
                          <a:spcPts val="250"/>
                        </a:spcBef>
                      </a:pPr>
                      <a:r>
                        <a:rPr sz="1900" spc="-40" dirty="0">
                          <a:latin typeface="Calibri"/>
                          <a:cs typeface="Calibri"/>
                        </a:rPr>
                        <a:t>Yang </a:t>
                      </a:r>
                      <a:r>
                        <a:rPr sz="1900" spc="-20" dirty="0">
                          <a:latin typeface="Calibri"/>
                          <a:cs typeface="Calibri"/>
                        </a:rPr>
                        <a:t>Ming </a:t>
                      </a:r>
                      <a:r>
                        <a:rPr lang="pl-PL" sz="1900" spc="-25" dirty="0" smtClean="0">
                          <a:latin typeface="Calibri"/>
                          <a:cs typeface="Calibri"/>
                        </a:rPr>
                        <a:t>jest fizycznym wyrazem Umysłu Konceptualnego nazywanego </a:t>
                      </a:r>
                      <a:r>
                        <a:rPr sz="1900" spc="-35" dirty="0" smtClean="0">
                          <a:latin typeface="Calibri"/>
                          <a:cs typeface="Calibri"/>
                        </a:rPr>
                        <a:t>YI</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52</a:t>
            </a:fld>
            <a:endParaRPr spc="-5" dirty="0"/>
          </a:p>
        </p:txBody>
      </p:sp>
      <p:sp>
        <p:nvSpPr>
          <p:cNvPr id="2" name="object 2"/>
          <p:cNvSpPr txBox="1">
            <a:spLocks noGrp="1"/>
          </p:cNvSpPr>
          <p:nvPr>
            <p:ph type="title"/>
          </p:nvPr>
        </p:nvSpPr>
        <p:spPr>
          <a:xfrm>
            <a:off x="1081989" y="357225"/>
            <a:ext cx="8529421" cy="991182"/>
          </a:xfrm>
          <a:prstGeom prst="rect">
            <a:avLst/>
          </a:prstGeom>
        </p:spPr>
        <p:txBody>
          <a:bodyPr vert="horz" wrap="square" lIns="0" tIns="265316" rIns="0" bIns="0" rtlCol="0">
            <a:spAutoFit/>
          </a:bodyPr>
          <a:lstStyle/>
          <a:p>
            <a:pPr marL="1358900">
              <a:lnSpc>
                <a:spcPct val="100000"/>
              </a:lnSpc>
            </a:pPr>
            <a:r>
              <a:rPr lang="pl-PL" sz="4700" spc="-100" dirty="0" smtClean="0"/>
              <a:t>Fizjologia Yang Ming </a:t>
            </a:r>
            <a:r>
              <a:rPr sz="4700" dirty="0" smtClean="0"/>
              <a:t>2</a:t>
            </a:r>
            <a:endParaRPr sz="4700" dirty="0"/>
          </a:p>
        </p:txBody>
      </p:sp>
      <p:graphicFrame>
        <p:nvGraphicFramePr>
          <p:cNvPr id="3" name="object 3"/>
          <p:cNvGraphicFramePr>
            <a:graphicFrameLocks noGrp="1"/>
          </p:cNvGraphicFramePr>
          <p:nvPr>
            <p:extLst>
              <p:ext uri="{D42A27DB-BD31-4B8C-83A1-F6EECF244321}">
                <p14:modId xmlns:p14="http://schemas.microsoft.com/office/powerpoint/2010/main" val="333563033"/>
              </p:ext>
            </p:extLst>
          </p:nvPr>
        </p:nvGraphicFramePr>
        <p:xfrm>
          <a:off x="938732" y="1817366"/>
          <a:ext cx="8789673" cy="4934115"/>
        </p:xfrm>
        <a:graphic>
          <a:graphicData uri="http://schemas.openxmlformats.org/drawingml/2006/table">
            <a:tbl>
              <a:tblPr firstRow="1" bandRow="1">
                <a:tableStyleId>{2D5ABB26-0587-4C30-8999-92F81FD0307C}</a:tableStyleId>
              </a:tblPr>
              <a:tblGrid>
                <a:gridCol w="508361"/>
                <a:gridCol w="8281312"/>
              </a:tblGrid>
              <a:tr h="396249">
                <a:tc gridSpan="2">
                  <a:txBody>
                    <a:bodyPr/>
                    <a:lstStyle/>
                    <a:p>
                      <a:pPr marL="1742439">
                        <a:lnSpc>
                          <a:spcPct val="100000"/>
                        </a:lnSpc>
                        <a:spcBef>
                          <a:spcPts val="235"/>
                        </a:spcBef>
                      </a:pPr>
                      <a:r>
                        <a:rPr lang="pl-PL" sz="1900" b="1" dirty="0" smtClean="0">
                          <a:latin typeface="Calibri"/>
                          <a:cs typeface="Calibri"/>
                        </a:rPr>
                        <a:t>Fizjologia Yang Ming w terapii</a:t>
                      </a:r>
                      <a:r>
                        <a:rPr lang="pl-PL" sz="1900" b="1" baseline="0" dirty="0" smtClean="0">
                          <a:latin typeface="Calibri"/>
                          <a:cs typeface="Calibri"/>
                        </a:rPr>
                        <a:t> </a:t>
                      </a:r>
                      <a:r>
                        <a:rPr sz="1900" b="1" spc="-20" dirty="0" err="1" smtClean="0">
                          <a:latin typeface="Calibri"/>
                          <a:cs typeface="Calibri"/>
                        </a:rPr>
                        <a:t>Zhong</a:t>
                      </a:r>
                      <a:r>
                        <a:rPr sz="1900" b="1" spc="-20" dirty="0" smtClean="0">
                          <a:latin typeface="Calibri"/>
                          <a:cs typeface="Calibri"/>
                        </a:rPr>
                        <a:t> </a:t>
                      </a:r>
                      <a:r>
                        <a:rPr sz="1900" b="1" spc="5" dirty="0" smtClean="0">
                          <a:latin typeface="Calibri"/>
                          <a:cs typeface="Calibri"/>
                        </a:rPr>
                        <a:t>Liu</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40710">
                      <a:solidFill>
                        <a:srgbClr val="FFFFFF"/>
                      </a:solidFill>
                      <a:prstDash val="solid"/>
                    </a:lnB>
                    <a:solidFill>
                      <a:srgbClr val="4F81BD"/>
                    </a:solidFill>
                  </a:tcPr>
                </a:tc>
                <a:tc hMerge="1">
                  <a:txBody>
                    <a:bodyPr/>
                    <a:lstStyle/>
                    <a:p>
                      <a:endParaRPr/>
                    </a:p>
                  </a:txBody>
                  <a:tcPr marL="0" marR="0" marT="0" marB="0"/>
                </a:tc>
              </a:tr>
              <a:tr h="396249">
                <a:tc>
                  <a:txBody>
                    <a:bodyPr/>
                    <a:lstStyle/>
                    <a:p>
                      <a:pPr marL="90805">
                        <a:lnSpc>
                          <a:spcPct val="100000"/>
                        </a:lnSpc>
                        <a:spcBef>
                          <a:spcPts val="130"/>
                        </a:spcBef>
                      </a:pPr>
                      <a:r>
                        <a:rPr sz="1900" spc="30" dirty="0">
                          <a:latin typeface="Calibri"/>
                          <a:cs typeface="Calibri"/>
                        </a:rPr>
                        <a:t>11</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40710">
                      <a:solidFill>
                        <a:srgbClr val="FFFFFF"/>
                      </a:solidFill>
                      <a:prstDash val="solid"/>
                    </a:lnT>
                    <a:lnB w="13570">
                      <a:solidFill>
                        <a:srgbClr val="FFFFFF"/>
                      </a:solidFill>
                      <a:prstDash val="solid"/>
                    </a:lnB>
                    <a:solidFill>
                      <a:srgbClr val="D0D8E8"/>
                    </a:solidFill>
                  </a:tcPr>
                </a:tc>
                <a:tc>
                  <a:txBody>
                    <a:bodyPr/>
                    <a:lstStyle/>
                    <a:p>
                      <a:pPr marL="90805">
                        <a:lnSpc>
                          <a:spcPct val="100000"/>
                        </a:lnSpc>
                        <a:spcBef>
                          <a:spcPts val="130"/>
                        </a:spcBef>
                      </a:pPr>
                      <a:r>
                        <a:rPr sz="1900" spc="-10" dirty="0" smtClean="0">
                          <a:latin typeface="Calibri"/>
                          <a:cs typeface="Calibri"/>
                        </a:rPr>
                        <a:t>JING </a:t>
                      </a:r>
                      <a:r>
                        <a:rPr lang="pl-PL" sz="1900" spc="-10" dirty="0" smtClean="0">
                          <a:latin typeface="Calibri"/>
                          <a:cs typeface="Calibri"/>
                        </a:rPr>
                        <a:t>i </a:t>
                      </a:r>
                      <a:r>
                        <a:rPr sz="1900" dirty="0" smtClean="0">
                          <a:latin typeface="Calibri"/>
                          <a:cs typeface="Calibri"/>
                        </a:rPr>
                        <a:t>SHEN </a:t>
                      </a:r>
                      <a:r>
                        <a:rPr lang="pl-PL" sz="1900" spc="-25" dirty="0" smtClean="0">
                          <a:latin typeface="Calibri"/>
                          <a:cs typeface="Calibri"/>
                        </a:rPr>
                        <a:t>na twarzy</a:t>
                      </a:r>
                      <a:r>
                        <a:rPr sz="1900" spc="-10" dirty="0" smtClean="0">
                          <a:latin typeface="Calibri"/>
                          <a:cs typeface="Calibri"/>
                        </a:rPr>
                        <a:t>, </a:t>
                      </a:r>
                      <a:r>
                        <a:rPr lang="pl-PL" sz="1900" spc="-20" dirty="0" smtClean="0">
                          <a:latin typeface="Calibri"/>
                          <a:cs typeface="Calibri"/>
                        </a:rPr>
                        <a:t>używają ścieżek</a:t>
                      </a:r>
                      <a:r>
                        <a:rPr sz="1900" spc="-5" dirty="0" smtClean="0">
                          <a:latin typeface="Calibri"/>
                          <a:cs typeface="Calibri"/>
                        </a:rPr>
                        <a:t> </a:t>
                      </a:r>
                      <a:r>
                        <a:rPr sz="1900" spc="-40" dirty="0">
                          <a:latin typeface="Calibri"/>
                          <a:cs typeface="Calibri"/>
                        </a:rPr>
                        <a:t>Yang </a:t>
                      </a:r>
                      <a:r>
                        <a:rPr sz="1900" spc="-20" dirty="0">
                          <a:latin typeface="Calibri"/>
                          <a:cs typeface="Calibri"/>
                        </a:rPr>
                        <a:t>Ming </a:t>
                      </a:r>
                      <a:r>
                        <a:rPr lang="pl-PL" sz="1900" spc="-25" dirty="0" smtClean="0">
                          <a:latin typeface="Calibri"/>
                          <a:cs typeface="Calibri"/>
                        </a:rPr>
                        <a:t>by się manifestować</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40710">
                      <a:solidFill>
                        <a:srgbClr val="FFFFFF"/>
                      </a:solidFill>
                      <a:prstDash val="solid"/>
                    </a:lnT>
                    <a:lnB w="13570">
                      <a:solidFill>
                        <a:srgbClr val="FFFFFF"/>
                      </a:solidFill>
                      <a:prstDash val="solid"/>
                    </a:lnB>
                    <a:solidFill>
                      <a:srgbClr val="D0D8E8"/>
                    </a:solidFill>
                  </a:tcPr>
                </a:tc>
              </a:tr>
              <a:tr h="396249">
                <a:tc>
                  <a:txBody>
                    <a:bodyPr/>
                    <a:lstStyle/>
                    <a:p>
                      <a:pPr marL="90805">
                        <a:lnSpc>
                          <a:spcPct val="100000"/>
                        </a:lnSpc>
                        <a:spcBef>
                          <a:spcPts val="240"/>
                        </a:spcBef>
                      </a:pPr>
                      <a:r>
                        <a:rPr sz="1900" spc="30" dirty="0">
                          <a:latin typeface="Calibri"/>
                          <a:cs typeface="Calibri"/>
                        </a:rPr>
                        <a:t>12</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c>
                  <a:txBody>
                    <a:bodyPr/>
                    <a:lstStyle/>
                    <a:p>
                      <a:pPr marL="90805">
                        <a:lnSpc>
                          <a:spcPct val="100000"/>
                        </a:lnSpc>
                        <a:spcBef>
                          <a:spcPts val="240"/>
                        </a:spcBef>
                      </a:pPr>
                      <a:r>
                        <a:rPr lang="pl-PL" sz="1900" spc="-25" dirty="0" smtClean="0">
                          <a:latin typeface="Calibri"/>
                          <a:cs typeface="Calibri"/>
                        </a:rPr>
                        <a:t>Ciepłota i siła kończyn mają swój korzeń w </a:t>
                      </a:r>
                      <a:r>
                        <a:rPr sz="1900" spc="-40" dirty="0" smtClean="0">
                          <a:latin typeface="Calibri"/>
                          <a:cs typeface="Calibri"/>
                        </a:rPr>
                        <a:t>Yang  </a:t>
                      </a:r>
                      <a:r>
                        <a:rPr sz="1900" spc="229" dirty="0" smtClean="0">
                          <a:latin typeface="Calibri"/>
                          <a:cs typeface="Calibri"/>
                        </a:rPr>
                        <a:t> </a:t>
                      </a:r>
                      <a:r>
                        <a:rPr sz="1900" spc="-20" dirty="0">
                          <a:latin typeface="Calibri"/>
                          <a:cs typeface="Calibri"/>
                        </a:rPr>
                        <a:t>Ming</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r>
              <a:tr h="396249">
                <a:tc>
                  <a:txBody>
                    <a:bodyPr/>
                    <a:lstStyle/>
                    <a:p>
                      <a:pPr marL="90805">
                        <a:lnSpc>
                          <a:spcPct val="100000"/>
                        </a:lnSpc>
                        <a:spcBef>
                          <a:spcPts val="240"/>
                        </a:spcBef>
                      </a:pPr>
                      <a:r>
                        <a:rPr sz="1900" spc="30" dirty="0">
                          <a:latin typeface="Calibri"/>
                          <a:cs typeface="Calibri"/>
                        </a:rPr>
                        <a:t>13</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c>
                  <a:txBody>
                    <a:bodyPr/>
                    <a:lstStyle/>
                    <a:p>
                      <a:pPr marL="90805">
                        <a:lnSpc>
                          <a:spcPct val="100000"/>
                        </a:lnSpc>
                        <a:spcBef>
                          <a:spcPts val="240"/>
                        </a:spcBef>
                      </a:pPr>
                      <a:r>
                        <a:rPr sz="1900" spc="-40" dirty="0">
                          <a:latin typeface="Calibri"/>
                          <a:cs typeface="Calibri"/>
                        </a:rPr>
                        <a:t>Yang </a:t>
                      </a:r>
                      <a:r>
                        <a:rPr sz="1900" spc="-20" dirty="0">
                          <a:latin typeface="Calibri"/>
                          <a:cs typeface="Calibri"/>
                        </a:rPr>
                        <a:t>Ming </a:t>
                      </a:r>
                      <a:r>
                        <a:rPr lang="pl-PL" sz="1900" spc="-30" dirty="0" smtClean="0">
                          <a:latin typeface="Calibri"/>
                          <a:cs typeface="Calibri"/>
                        </a:rPr>
                        <a:t>jest źródłem wewnętrznej Wilgoci</a:t>
                      </a:r>
                      <a:r>
                        <a:rPr sz="1900" spc="-20" dirty="0" smtClean="0">
                          <a:latin typeface="Calibri"/>
                          <a:cs typeface="Calibri"/>
                        </a:rPr>
                        <a:t>,  </a:t>
                      </a:r>
                      <a:r>
                        <a:rPr lang="pl-PL" sz="1900" spc="-10" dirty="0" smtClean="0">
                          <a:latin typeface="Calibri"/>
                          <a:cs typeface="Calibri"/>
                        </a:rPr>
                        <a:t>Śluzu oraz Gęstego</a:t>
                      </a:r>
                      <a:r>
                        <a:rPr lang="pl-PL" sz="1900" spc="-10" baseline="0" dirty="0" smtClean="0">
                          <a:latin typeface="Calibri"/>
                          <a:cs typeface="Calibri"/>
                        </a:rPr>
                        <a:t> Śluzu</a:t>
                      </a:r>
                      <a:r>
                        <a:rPr sz="1900" spc="-50" dirty="0" smtClean="0">
                          <a:latin typeface="Calibri"/>
                          <a:cs typeface="Calibri"/>
                        </a:rPr>
                        <a:t>(TAN</a:t>
                      </a:r>
                      <a:r>
                        <a:rPr sz="1900" spc="-50" dirty="0">
                          <a:latin typeface="Calibri"/>
                          <a:cs typeface="Calibri"/>
                        </a:rPr>
                        <a:t>)</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r>
              <a:tr h="396249">
                <a:tc>
                  <a:txBody>
                    <a:bodyPr/>
                    <a:lstStyle/>
                    <a:p>
                      <a:pPr marL="90805">
                        <a:lnSpc>
                          <a:spcPct val="100000"/>
                        </a:lnSpc>
                        <a:spcBef>
                          <a:spcPts val="240"/>
                        </a:spcBef>
                      </a:pPr>
                      <a:r>
                        <a:rPr sz="1900" spc="30" dirty="0">
                          <a:latin typeface="Calibri"/>
                          <a:cs typeface="Calibri"/>
                        </a:rPr>
                        <a:t>14</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c>
                  <a:txBody>
                    <a:bodyPr/>
                    <a:lstStyle/>
                    <a:p>
                      <a:pPr marL="90805">
                        <a:lnSpc>
                          <a:spcPct val="100000"/>
                        </a:lnSpc>
                        <a:spcBef>
                          <a:spcPts val="240"/>
                        </a:spcBef>
                      </a:pPr>
                      <a:r>
                        <a:rPr sz="1900" spc="-10" dirty="0" smtClean="0">
                          <a:latin typeface="Calibri"/>
                          <a:cs typeface="Calibri"/>
                        </a:rPr>
                        <a:t>LUO </a:t>
                      </a:r>
                      <a:r>
                        <a:rPr lang="pl-PL" sz="1900" spc="-5" dirty="0" smtClean="0">
                          <a:latin typeface="Calibri"/>
                          <a:cs typeface="Calibri"/>
                        </a:rPr>
                        <a:t>oraz</a:t>
                      </a:r>
                      <a:r>
                        <a:rPr sz="1900" spc="-5" dirty="0" smtClean="0">
                          <a:latin typeface="Calibri"/>
                          <a:cs typeface="Calibri"/>
                        </a:rPr>
                        <a:t> </a:t>
                      </a:r>
                      <a:r>
                        <a:rPr sz="1900" spc="-10" dirty="0">
                          <a:latin typeface="Calibri"/>
                          <a:cs typeface="Calibri"/>
                        </a:rPr>
                        <a:t>JING </a:t>
                      </a:r>
                      <a:r>
                        <a:rPr lang="pl-PL" sz="1900" spc="10" dirty="0" smtClean="0">
                          <a:latin typeface="Calibri"/>
                          <a:cs typeface="Calibri"/>
                        </a:rPr>
                        <a:t>z </a:t>
                      </a:r>
                      <a:r>
                        <a:rPr sz="1900" spc="-40" dirty="0" smtClean="0">
                          <a:latin typeface="Calibri"/>
                          <a:cs typeface="Calibri"/>
                        </a:rPr>
                        <a:t>Yang </a:t>
                      </a:r>
                      <a:r>
                        <a:rPr sz="1900" spc="-20" dirty="0">
                          <a:latin typeface="Calibri"/>
                          <a:cs typeface="Calibri"/>
                        </a:rPr>
                        <a:t>Ming </a:t>
                      </a:r>
                      <a:r>
                        <a:rPr lang="pl-PL" sz="1900" spc="-20" dirty="0" smtClean="0">
                          <a:latin typeface="Calibri"/>
                          <a:cs typeface="Calibri"/>
                        </a:rPr>
                        <a:t>penetrują Serce i Mózg</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r>
              <a:tr h="396249">
                <a:tc>
                  <a:txBody>
                    <a:bodyPr/>
                    <a:lstStyle/>
                    <a:p>
                      <a:pPr marL="90805">
                        <a:lnSpc>
                          <a:spcPct val="100000"/>
                        </a:lnSpc>
                        <a:spcBef>
                          <a:spcPts val="244"/>
                        </a:spcBef>
                      </a:pPr>
                      <a:r>
                        <a:rPr sz="1900" spc="30" dirty="0">
                          <a:latin typeface="Calibri"/>
                          <a:cs typeface="Calibri"/>
                        </a:rPr>
                        <a:t>17</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c>
                  <a:txBody>
                    <a:bodyPr/>
                    <a:lstStyle/>
                    <a:p>
                      <a:pPr marL="90805">
                        <a:lnSpc>
                          <a:spcPct val="100000"/>
                        </a:lnSpc>
                        <a:spcBef>
                          <a:spcPts val="244"/>
                        </a:spcBef>
                      </a:pPr>
                      <a:r>
                        <a:rPr lang="pl-PL" sz="1900" spc="-15" dirty="0" smtClean="0">
                          <a:latin typeface="Calibri"/>
                          <a:cs typeface="Calibri"/>
                        </a:rPr>
                        <a:t>Centrum języka oraz środkowa pozycja</a:t>
                      </a:r>
                      <a:r>
                        <a:rPr lang="pl-PL" sz="1900" spc="-15" baseline="0" dirty="0" smtClean="0">
                          <a:latin typeface="Calibri"/>
                          <a:cs typeface="Calibri"/>
                        </a:rPr>
                        <a:t> pulsu są jego pałacem</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r>
              <a:tr h="396249">
                <a:tc>
                  <a:txBody>
                    <a:bodyPr/>
                    <a:lstStyle/>
                    <a:p>
                      <a:pPr marL="90805">
                        <a:lnSpc>
                          <a:spcPct val="100000"/>
                        </a:lnSpc>
                        <a:spcBef>
                          <a:spcPts val="245"/>
                        </a:spcBef>
                      </a:pPr>
                      <a:r>
                        <a:rPr sz="1900" spc="30" dirty="0">
                          <a:latin typeface="Calibri"/>
                          <a:cs typeface="Calibri"/>
                        </a:rPr>
                        <a:t>18</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c>
                  <a:txBody>
                    <a:bodyPr/>
                    <a:lstStyle/>
                    <a:p>
                      <a:pPr marL="90805">
                        <a:lnSpc>
                          <a:spcPct val="100000"/>
                        </a:lnSpc>
                        <a:spcBef>
                          <a:spcPts val="245"/>
                        </a:spcBef>
                      </a:pPr>
                      <a:r>
                        <a:rPr lang="pl-PL" sz="1900" spc="-40" dirty="0" smtClean="0">
                          <a:latin typeface="Calibri"/>
                          <a:cs typeface="Calibri"/>
                        </a:rPr>
                        <a:t>Kanały </a:t>
                      </a:r>
                      <a:r>
                        <a:rPr sz="1900" spc="-40" dirty="0" smtClean="0">
                          <a:latin typeface="Calibri"/>
                          <a:cs typeface="Calibri"/>
                        </a:rPr>
                        <a:t>Yang </a:t>
                      </a:r>
                      <a:r>
                        <a:rPr sz="1900" spc="-20" dirty="0">
                          <a:latin typeface="Calibri"/>
                          <a:cs typeface="Calibri"/>
                        </a:rPr>
                        <a:t>Ming </a:t>
                      </a:r>
                      <a:r>
                        <a:rPr sz="1900" spc="-15" dirty="0">
                          <a:latin typeface="Calibri"/>
                          <a:cs typeface="Calibri"/>
                        </a:rPr>
                        <a:t>Channels </a:t>
                      </a:r>
                      <a:r>
                        <a:rPr lang="pl-PL" sz="1900" spc="-25" dirty="0" smtClean="0">
                          <a:latin typeface="Calibri"/>
                          <a:cs typeface="Calibri"/>
                        </a:rPr>
                        <a:t>penetrują pierś i sutek</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r>
              <a:tr h="683937">
                <a:tc>
                  <a:txBody>
                    <a:bodyPr/>
                    <a:lstStyle/>
                    <a:p>
                      <a:pPr marL="90805">
                        <a:lnSpc>
                          <a:spcPct val="100000"/>
                        </a:lnSpc>
                        <a:spcBef>
                          <a:spcPts val="245"/>
                        </a:spcBef>
                      </a:pPr>
                      <a:r>
                        <a:rPr sz="1900" spc="30" dirty="0">
                          <a:latin typeface="Calibri"/>
                          <a:cs typeface="Calibri"/>
                        </a:rPr>
                        <a:t>19</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c>
                  <a:txBody>
                    <a:bodyPr/>
                    <a:lstStyle/>
                    <a:p>
                      <a:pPr marL="90805" marR="517525">
                        <a:lnSpc>
                          <a:spcPct val="100899"/>
                        </a:lnSpc>
                        <a:spcBef>
                          <a:spcPts val="225"/>
                        </a:spcBef>
                      </a:pPr>
                      <a:r>
                        <a:rPr lang="pl-PL" sz="1900" spc="-40" dirty="0" smtClean="0">
                          <a:latin typeface="Calibri"/>
                          <a:cs typeface="Calibri"/>
                        </a:rPr>
                        <a:t>Kanały </a:t>
                      </a:r>
                      <a:r>
                        <a:rPr sz="1900" spc="-40" dirty="0" smtClean="0">
                          <a:latin typeface="Calibri"/>
                          <a:cs typeface="Calibri"/>
                        </a:rPr>
                        <a:t>Yang </a:t>
                      </a:r>
                      <a:r>
                        <a:rPr sz="1900" spc="-20" dirty="0">
                          <a:latin typeface="Calibri"/>
                          <a:cs typeface="Calibri"/>
                        </a:rPr>
                        <a:t>Ming </a:t>
                      </a:r>
                      <a:r>
                        <a:rPr sz="1900" spc="-15" dirty="0">
                          <a:latin typeface="Calibri"/>
                          <a:cs typeface="Calibri"/>
                        </a:rPr>
                        <a:t>Channel </a:t>
                      </a:r>
                      <a:r>
                        <a:rPr lang="pl-PL" sz="1900" spc="-25" dirty="0" smtClean="0">
                          <a:latin typeface="Calibri"/>
                          <a:cs typeface="Calibri"/>
                        </a:rPr>
                        <a:t>penetrują gardło, tarczycę, układ limfatyczny, skórę, oczy, uszy</a:t>
                      </a:r>
                      <a:r>
                        <a:rPr sz="1900" spc="10" dirty="0" smtClean="0">
                          <a:latin typeface="Calibri"/>
                          <a:cs typeface="Calibri"/>
                        </a:rPr>
                        <a:t>..</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r>
              <a:tr h="396249">
                <a:tc>
                  <a:txBody>
                    <a:bodyPr/>
                    <a:lstStyle/>
                    <a:p>
                      <a:pPr marL="90805">
                        <a:lnSpc>
                          <a:spcPct val="100000"/>
                        </a:lnSpc>
                        <a:spcBef>
                          <a:spcPts val="250"/>
                        </a:spcBef>
                      </a:pPr>
                      <a:r>
                        <a:rPr sz="1900" spc="30" dirty="0">
                          <a:latin typeface="Calibri"/>
                          <a:cs typeface="Calibri"/>
                        </a:rPr>
                        <a:t>20</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c>
                  <a:txBody>
                    <a:bodyPr/>
                    <a:lstStyle/>
                    <a:p>
                      <a:pPr marL="90805">
                        <a:lnSpc>
                          <a:spcPct val="100000"/>
                        </a:lnSpc>
                        <a:spcBef>
                          <a:spcPts val="250"/>
                        </a:spcBef>
                      </a:pPr>
                      <a:r>
                        <a:rPr sz="1900" spc="-40" dirty="0">
                          <a:latin typeface="Calibri"/>
                          <a:cs typeface="Calibri"/>
                        </a:rPr>
                        <a:t>Yang </a:t>
                      </a:r>
                      <a:r>
                        <a:rPr sz="1900" spc="-20" dirty="0">
                          <a:latin typeface="Calibri"/>
                          <a:cs typeface="Calibri"/>
                        </a:rPr>
                        <a:t>Ming </a:t>
                      </a:r>
                      <a:r>
                        <a:rPr lang="pl-PL" sz="1900" spc="-25" dirty="0" smtClean="0">
                          <a:latin typeface="Calibri"/>
                          <a:cs typeface="Calibri"/>
                        </a:rPr>
                        <a:t>penetruje macicę i jajniki</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r>
              <a:tr h="683937">
                <a:tc>
                  <a:txBody>
                    <a:bodyPr/>
                    <a:lstStyle/>
                    <a:p>
                      <a:pPr marL="90805">
                        <a:lnSpc>
                          <a:spcPct val="100000"/>
                        </a:lnSpc>
                        <a:spcBef>
                          <a:spcPts val="250"/>
                        </a:spcBef>
                      </a:pPr>
                      <a:r>
                        <a:rPr sz="1900" spc="30" dirty="0">
                          <a:latin typeface="Calibri"/>
                          <a:cs typeface="Calibri"/>
                        </a:rPr>
                        <a:t>21</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c>
                  <a:txBody>
                    <a:bodyPr/>
                    <a:lstStyle/>
                    <a:p>
                      <a:pPr marL="90805" marR="605155">
                        <a:lnSpc>
                          <a:spcPct val="100899"/>
                        </a:lnSpc>
                        <a:spcBef>
                          <a:spcPts val="229"/>
                        </a:spcBef>
                      </a:pPr>
                      <a:r>
                        <a:rPr sz="1900" spc="-40" dirty="0">
                          <a:latin typeface="Calibri"/>
                          <a:cs typeface="Calibri"/>
                        </a:rPr>
                        <a:t>Yang </a:t>
                      </a:r>
                      <a:r>
                        <a:rPr sz="1900" spc="-20" dirty="0">
                          <a:latin typeface="Calibri"/>
                          <a:cs typeface="Calibri"/>
                        </a:rPr>
                        <a:t>Ming </a:t>
                      </a:r>
                      <a:r>
                        <a:rPr lang="pl-PL" sz="1900" spc="-25" dirty="0" smtClean="0">
                          <a:latin typeface="Calibri"/>
                          <a:cs typeface="Calibri"/>
                        </a:rPr>
                        <a:t>jest w bliskiej relacji z  </a:t>
                      </a:r>
                      <a:r>
                        <a:rPr sz="1900" dirty="0" smtClean="0">
                          <a:latin typeface="Calibri"/>
                          <a:cs typeface="Calibri"/>
                        </a:rPr>
                        <a:t>CHONG </a:t>
                      </a:r>
                      <a:r>
                        <a:rPr sz="1900" spc="-10" dirty="0">
                          <a:latin typeface="Calibri"/>
                          <a:cs typeface="Calibri"/>
                        </a:rPr>
                        <a:t>MAI </a:t>
                      </a:r>
                      <a:r>
                        <a:rPr lang="pl-PL" sz="1900" spc="-5" dirty="0" smtClean="0">
                          <a:latin typeface="Calibri"/>
                          <a:cs typeface="Calibri"/>
                        </a:rPr>
                        <a:t>poprzez Żołądek </a:t>
                      </a:r>
                      <a:r>
                        <a:rPr sz="1900" spc="15" dirty="0" smtClean="0">
                          <a:latin typeface="Calibri"/>
                          <a:cs typeface="Calibri"/>
                        </a:rPr>
                        <a:t>30 </a:t>
                      </a:r>
                      <a:r>
                        <a:rPr sz="1900" spc="-5" dirty="0">
                          <a:latin typeface="Calibri"/>
                          <a:cs typeface="Calibri"/>
                        </a:rPr>
                        <a:t>– </a:t>
                      </a:r>
                      <a:r>
                        <a:rPr sz="1900" spc="15" dirty="0">
                          <a:latin typeface="Calibri"/>
                          <a:cs typeface="Calibri"/>
                        </a:rPr>
                        <a:t>Qi  </a:t>
                      </a:r>
                      <a:r>
                        <a:rPr sz="1900" dirty="0">
                          <a:latin typeface="Calibri"/>
                          <a:cs typeface="Calibri"/>
                        </a:rPr>
                        <a:t>Qong</a:t>
                      </a: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r>
              <a:tr h="396249">
                <a:tc>
                  <a:txBody>
                    <a:bodyPr/>
                    <a:lstStyle/>
                    <a:p>
                      <a:pPr marL="90805">
                        <a:lnSpc>
                          <a:spcPct val="100000"/>
                        </a:lnSpc>
                        <a:spcBef>
                          <a:spcPts val="250"/>
                        </a:spcBef>
                      </a:pPr>
                      <a:r>
                        <a:rPr sz="1900" spc="30" dirty="0">
                          <a:latin typeface="Calibri"/>
                          <a:cs typeface="Calibri"/>
                        </a:rPr>
                        <a:t>22</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c>
                  <a:txBody>
                    <a:bodyPr/>
                    <a:lstStyle/>
                    <a:p>
                      <a:pPr marL="90805">
                        <a:lnSpc>
                          <a:spcPct val="100000"/>
                        </a:lnSpc>
                        <a:spcBef>
                          <a:spcPts val="250"/>
                        </a:spcBef>
                      </a:pPr>
                      <a:r>
                        <a:rPr sz="1900" spc="-40" dirty="0">
                          <a:latin typeface="Calibri"/>
                          <a:cs typeface="Calibri"/>
                        </a:rPr>
                        <a:t>Yang </a:t>
                      </a:r>
                      <a:r>
                        <a:rPr sz="1900" spc="-20" dirty="0">
                          <a:latin typeface="Calibri"/>
                          <a:cs typeface="Calibri"/>
                        </a:rPr>
                        <a:t>Ming </a:t>
                      </a:r>
                      <a:r>
                        <a:rPr lang="pl-PL" sz="1900" spc="-25" dirty="0" smtClean="0">
                          <a:latin typeface="Calibri"/>
                          <a:cs typeface="Calibri"/>
                        </a:rPr>
                        <a:t>odpowiada za piękno skóry</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53</a:t>
            </a:fld>
            <a:endParaRPr spc="-5" dirty="0"/>
          </a:p>
        </p:txBody>
      </p:sp>
      <p:sp>
        <p:nvSpPr>
          <p:cNvPr id="2" name="object 2"/>
          <p:cNvSpPr txBox="1">
            <a:spLocks noGrp="1"/>
          </p:cNvSpPr>
          <p:nvPr>
            <p:ph type="title"/>
          </p:nvPr>
        </p:nvSpPr>
        <p:spPr>
          <a:xfrm>
            <a:off x="1081989" y="357225"/>
            <a:ext cx="8529421" cy="1308050"/>
          </a:xfrm>
          <a:prstGeom prst="rect">
            <a:avLst/>
          </a:prstGeom>
        </p:spPr>
        <p:txBody>
          <a:bodyPr vert="horz" wrap="square" lIns="0" tIns="0" rIns="0" bIns="0" rtlCol="0">
            <a:spAutoFit/>
          </a:bodyPr>
          <a:lstStyle/>
          <a:p>
            <a:pPr marL="2882900" marR="5080" indent="-2628900">
              <a:lnSpc>
                <a:spcPts val="5100"/>
              </a:lnSpc>
            </a:pPr>
            <a:r>
              <a:rPr lang="pl-PL" dirty="0"/>
              <a:t>Różnorodne </a:t>
            </a:r>
            <a:r>
              <a:rPr lang="pl-PL" dirty="0" smtClean="0"/>
              <a:t>manifestacje Zhong</a:t>
            </a:r>
            <a:r>
              <a:rPr lang="pl-PL" spc="-220" dirty="0" smtClean="0"/>
              <a:t> </a:t>
            </a:r>
            <a:r>
              <a:rPr lang="pl-PL" spc="5" dirty="0" err="1"/>
              <a:t>Liu</a:t>
            </a:r>
            <a:r>
              <a:rPr dirty="0" smtClean="0"/>
              <a:t> </a:t>
            </a:r>
            <a:r>
              <a:rPr lang="pl-PL" dirty="0" smtClean="0"/>
              <a:t>w </a:t>
            </a:r>
            <a:r>
              <a:rPr spc="-95" dirty="0" smtClean="0"/>
              <a:t>Yang </a:t>
            </a:r>
            <a:r>
              <a:rPr spc="15" dirty="0" smtClean="0"/>
              <a:t>Ming</a:t>
            </a:r>
            <a:endParaRPr spc="5" dirty="0"/>
          </a:p>
        </p:txBody>
      </p:sp>
      <p:graphicFrame>
        <p:nvGraphicFramePr>
          <p:cNvPr id="3" name="object 3"/>
          <p:cNvGraphicFramePr>
            <a:graphicFrameLocks noGrp="1"/>
          </p:cNvGraphicFramePr>
          <p:nvPr>
            <p:extLst>
              <p:ext uri="{D42A27DB-BD31-4B8C-83A1-F6EECF244321}">
                <p14:modId xmlns:p14="http://schemas.microsoft.com/office/powerpoint/2010/main" val="1581310149"/>
              </p:ext>
            </p:extLst>
          </p:nvPr>
        </p:nvGraphicFramePr>
        <p:xfrm>
          <a:off x="938732" y="1817366"/>
          <a:ext cx="8789673" cy="4754988"/>
        </p:xfrm>
        <a:graphic>
          <a:graphicData uri="http://schemas.openxmlformats.org/drawingml/2006/table">
            <a:tbl>
              <a:tblPr firstRow="1" bandRow="1">
                <a:tableStyleId>{2D5ABB26-0587-4C30-8999-92F81FD0307C}</a:tableStyleId>
              </a:tblPr>
              <a:tblGrid>
                <a:gridCol w="508361"/>
                <a:gridCol w="8281312"/>
              </a:tblGrid>
              <a:tr h="396249">
                <a:tc gridSpan="2">
                  <a:txBody>
                    <a:bodyPr/>
                    <a:lstStyle/>
                    <a:p>
                      <a:pPr marL="8255" algn="ctr">
                        <a:lnSpc>
                          <a:spcPct val="100000"/>
                        </a:lnSpc>
                        <a:spcBef>
                          <a:spcPts val="235"/>
                        </a:spcBef>
                      </a:pPr>
                      <a:r>
                        <a:rPr sz="1900" b="1" spc="-40" dirty="0">
                          <a:latin typeface="Calibri"/>
                          <a:cs typeface="Calibri"/>
                        </a:rPr>
                        <a:t>Yang </a:t>
                      </a:r>
                      <a:r>
                        <a:rPr sz="1900" b="1" spc="10" dirty="0">
                          <a:latin typeface="Calibri"/>
                          <a:cs typeface="Calibri"/>
                        </a:rPr>
                        <a:t>Ming </a:t>
                      </a:r>
                      <a:r>
                        <a:rPr lang="pl-PL" sz="1900" b="1" spc="-15" dirty="0" smtClean="0">
                          <a:latin typeface="Calibri"/>
                          <a:cs typeface="Calibri"/>
                        </a:rPr>
                        <a:t>i</a:t>
                      </a:r>
                      <a:r>
                        <a:rPr sz="1900" b="1" spc="-15" dirty="0" smtClean="0">
                          <a:latin typeface="Calibri"/>
                          <a:cs typeface="Calibri"/>
                        </a:rPr>
                        <a:t> </a:t>
                      </a:r>
                      <a:r>
                        <a:rPr sz="1900" b="1" spc="-20" dirty="0">
                          <a:latin typeface="Calibri"/>
                          <a:cs typeface="Calibri"/>
                        </a:rPr>
                        <a:t>Zhong</a:t>
                      </a:r>
                      <a:r>
                        <a:rPr sz="1900" b="1" spc="250" dirty="0">
                          <a:latin typeface="Calibri"/>
                          <a:cs typeface="Calibri"/>
                        </a:rPr>
                        <a:t> </a:t>
                      </a:r>
                      <a:r>
                        <a:rPr sz="1900" b="1" spc="5" dirty="0">
                          <a:latin typeface="Calibri"/>
                          <a:cs typeface="Calibri"/>
                        </a:rPr>
                        <a:t>Liu</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40710">
                      <a:solidFill>
                        <a:srgbClr val="FFFFFF"/>
                      </a:solidFill>
                      <a:prstDash val="solid"/>
                    </a:lnB>
                    <a:solidFill>
                      <a:srgbClr val="4F81BD"/>
                    </a:solidFill>
                  </a:tcPr>
                </a:tc>
                <a:tc hMerge="1">
                  <a:txBody>
                    <a:bodyPr/>
                    <a:lstStyle/>
                    <a:p>
                      <a:endParaRPr/>
                    </a:p>
                  </a:txBody>
                  <a:tcPr marL="0" marR="0" marT="0" marB="0"/>
                </a:tc>
              </a:tr>
              <a:tr h="396249">
                <a:tc>
                  <a:txBody>
                    <a:bodyPr/>
                    <a:lstStyle/>
                    <a:p>
                      <a:pPr marL="90805">
                        <a:lnSpc>
                          <a:spcPct val="100000"/>
                        </a:lnSpc>
                        <a:spcBef>
                          <a:spcPts val="130"/>
                        </a:spcBef>
                      </a:pPr>
                      <a:r>
                        <a:rPr sz="1900" dirty="0">
                          <a:latin typeface="Calibri"/>
                          <a:cs typeface="Calibri"/>
                        </a:rPr>
                        <a:t>1</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40710">
                      <a:solidFill>
                        <a:srgbClr val="FFFFFF"/>
                      </a:solidFill>
                      <a:prstDash val="solid"/>
                    </a:lnT>
                    <a:lnB w="13570">
                      <a:solidFill>
                        <a:srgbClr val="FFFFFF"/>
                      </a:solidFill>
                      <a:prstDash val="solid"/>
                    </a:lnB>
                    <a:solidFill>
                      <a:srgbClr val="D0D8E8"/>
                    </a:solidFill>
                  </a:tcPr>
                </a:tc>
                <a:tc>
                  <a:txBody>
                    <a:bodyPr/>
                    <a:lstStyle/>
                    <a:p>
                      <a:pPr marL="90805">
                        <a:lnSpc>
                          <a:spcPct val="100000"/>
                        </a:lnSpc>
                        <a:spcBef>
                          <a:spcPts val="130"/>
                        </a:spcBef>
                      </a:pPr>
                      <a:r>
                        <a:rPr lang="pl-PL" dirty="0" smtClean="0"/>
                        <a:t>Nowotwór żołądka,</a:t>
                      </a:r>
                      <a:r>
                        <a:rPr lang="pl-PL" baseline="0" dirty="0" smtClean="0"/>
                        <a:t> jelita grubego i odbytu</a:t>
                      </a:r>
                      <a:endParaRPr dirty="0"/>
                    </a:p>
                  </a:txBody>
                  <a:tcPr marL="0" marR="0" marT="0" marB="0">
                    <a:lnL w="13564">
                      <a:solidFill>
                        <a:srgbClr val="FFFFFF"/>
                      </a:solidFill>
                      <a:prstDash val="solid"/>
                    </a:lnL>
                    <a:lnR w="13564">
                      <a:solidFill>
                        <a:srgbClr val="FFFFFF"/>
                      </a:solidFill>
                      <a:prstDash val="solid"/>
                    </a:lnR>
                    <a:lnT w="40710">
                      <a:solidFill>
                        <a:srgbClr val="FFFFFF"/>
                      </a:solidFill>
                      <a:prstDash val="solid"/>
                    </a:lnT>
                    <a:lnB w="13570">
                      <a:solidFill>
                        <a:srgbClr val="FFFFFF"/>
                      </a:solidFill>
                      <a:prstDash val="solid"/>
                    </a:lnB>
                    <a:solidFill>
                      <a:srgbClr val="D0D8E8"/>
                    </a:solidFill>
                  </a:tcPr>
                </a:tc>
              </a:tr>
              <a:tr h="396249">
                <a:tc>
                  <a:txBody>
                    <a:bodyPr/>
                    <a:lstStyle/>
                    <a:p>
                      <a:pPr marL="90805">
                        <a:lnSpc>
                          <a:spcPct val="100000"/>
                        </a:lnSpc>
                        <a:spcBef>
                          <a:spcPts val="240"/>
                        </a:spcBef>
                      </a:pPr>
                      <a:r>
                        <a:rPr sz="1900" dirty="0">
                          <a:latin typeface="Calibri"/>
                          <a:cs typeface="Calibri"/>
                        </a:rPr>
                        <a:t>2</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c>
                  <a:txBody>
                    <a:bodyPr/>
                    <a:lstStyle/>
                    <a:p>
                      <a:pPr marL="90805">
                        <a:lnSpc>
                          <a:spcPct val="100000"/>
                        </a:lnSpc>
                        <a:spcBef>
                          <a:spcPts val="240"/>
                        </a:spcBef>
                        <a:tabLst>
                          <a:tab pos="1551305" algn="l"/>
                        </a:tabLst>
                      </a:pPr>
                      <a:r>
                        <a:rPr lang="pl-PL" sz="1900" spc="-5" dirty="0" smtClean="0">
                          <a:latin typeface="Calibri"/>
                          <a:cs typeface="Calibri"/>
                        </a:rPr>
                        <a:t>Nowotwór tarczycy</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r>
              <a:tr h="396249">
                <a:tc>
                  <a:txBody>
                    <a:bodyPr/>
                    <a:lstStyle/>
                    <a:p>
                      <a:pPr marL="90805">
                        <a:lnSpc>
                          <a:spcPct val="100000"/>
                        </a:lnSpc>
                        <a:spcBef>
                          <a:spcPts val="240"/>
                        </a:spcBef>
                      </a:pPr>
                      <a:r>
                        <a:rPr sz="1900" dirty="0">
                          <a:latin typeface="Calibri"/>
                          <a:cs typeface="Calibri"/>
                        </a:rPr>
                        <a:t>3</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c>
                  <a:txBody>
                    <a:bodyPr/>
                    <a:lstStyle/>
                    <a:p>
                      <a:pPr marL="90805">
                        <a:lnSpc>
                          <a:spcPct val="100000"/>
                        </a:lnSpc>
                        <a:spcBef>
                          <a:spcPts val="240"/>
                        </a:spcBef>
                      </a:pPr>
                      <a:r>
                        <a:rPr lang="pl-PL" sz="1900" spc="10" dirty="0" smtClean="0">
                          <a:latin typeface="Calibri"/>
                          <a:cs typeface="Calibri"/>
                        </a:rPr>
                        <a:t>Nowotwór krtani i przełyku</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r>
              <a:tr h="396249">
                <a:tc>
                  <a:txBody>
                    <a:bodyPr/>
                    <a:lstStyle/>
                    <a:p>
                      <a:pPr marL="90805">
                        <a:lnSpc>
                          <a:spcPct val="100000"/>
                        </a:lnSpc>
                        <a:spcBef>
                          <a:spcPts val="240"/>
                        </a:spcBef>
                      </a:pPr>
                      <a:r>
                        <a:rPr sz="1900" dirty="0">
                          <a:latin typeface="Calibri"/>
                          <a:cs typeface="Calibri"/>
                        </a:rPr>
                        <a:t>4</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c>
                  <a:txBody>
                    <a:bodyPr/>
                    <a:lstStyle/>
                    <a:p>
                      <a:pPr marL="90805">
                        <a:lnSpc>
                          <a:spcPct val="100000"/>
                        </a:lnSpc>
                        <a:spcBef>
                          <a:spcPts val="240"/>
                        </a:spcBef>
                      </a:pPr>
                      <a:r>
                        <a:rPr lang="pl-PL" sz="1900" spc="-20" dirty="0" smtClean="0">
                          <a:latin typeface="Calibri"/>
                          <a:cs typeface="Calibri"/>
                        </a:rPr>
                        <a:t>Nowotwory układu limfatycznego- chłoniaki  nieziarnicze i ziarnica złośliwa</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r>
              <a:tr h="396249">
                <a:tc>
                  <a:txBody>
                    <a:bodyPr/>
                    <a:lstStyle/>
                    <a:p>
                      <a:pPr marL="90805">
                        <a:lnSpc>
                          <a:spcPct val="100000"/>
                        </a:lnSpc>
                        <a:spcBef>
                          <a:spcPts val="244"/>
                        </a:spcBef>
                      </a:pPr>
                      <a:r>
                        <a:rPr sz="1900" dirty="0">
                          <a:latin typeface="Calibri"/>
                          <a:cs typeface="Calibri"/>
                        </a:rPr>
                        <a:t>5</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c>
                  <a:txBody>
                    <a:bodyPr/>
                    <a:lstStyle/>
                    <a:p>
                      <a:pPr marL="90805">
                        <a:lnSpc>
                          <a:spcPct val="100000"/>
                        </a:lnSpc>
                        <a:spcBef>
                          <a:spcPts val="244"/>
                        </a:spcBef>
                      </a:pPr>
                      <a:r>
                        <a:rPr lang="pl-PL" sz="1900" spc="-20" dirty="0" smtClean="0">
                          <a:latin typeface="Calibri"/>
                          <a:cs typeface="Calibri"/>
                        </a:rPr>
                        <a:t>Nowotwory piersi</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r>
              <a:tr h="396249">
                <a:tc>
                  <a:txBody>
                    <a:bodyPr/>
                    <a:lstStyle/>
                    <a:p>
                      <a:pPr marL="90805">
                        <a:lnSpc>
                          <a:spcPct val="100000"/>
                        </a:lnSpc>
                        <a:spcBef>
                          <a:spcPts val="245"/>
                        </a:spcBef>
                      </a:pPr>
                      <a:r>
                        <a:rPr sz="1900" dirty="0">
                          <a:latin typeface="Calibri"/>
                          <a:cs typeface="Calibri"/>
                        </a:rPr>
                        <a:t>6</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c>
                  <a:txBody>
                    <a:bodyPr/>
                    <a:lstStyle/>
                    <a:p>
                      <a:pPr marL="90805">
                        <a:lnSpc>
                          <a:spcPct val="100000"/>
                        </a:lnSpc>
                        <a:spcBef>
                          <a:spcPts val="245"/>
                        </a:spcBef>
                      </a:pPr>
                      <a:r>
                        <a:rPr lang="pl-PL" sz="1900" dirty="0" smtClean="0">
                          <a:latin typeface="Calibri"/>
                          <a:cs typeface="Calibri"/>
                        </a:rPr>
                        <a:t>Nowotwory płuc</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r>
              <a:tr h="396249">
                <a:tc>
                  <a:txBody>
                    <a:bodyPr/>
                    <a:lstStyle/>
                    <a:p>
                      <a:pPr marL="90805">
                        <a:lnSpc>
                          <a:spcPct val="100000"/>
                        </a:lnSpc>
                        <a:spcBef>
                          <a:spcPts val="245"/>
                        </a:spcBef>
                      </a:pPr>
                      <a:r>
                        <a:rPr sz="1900" dirty="0">
                          <a:latin typeface="Calibri"/>
                          <a:cs typeface="Calibri"/>
                        </a:rPr>
                        <a:t>7</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c>
                  <a:txBody>
                    <a:bodyPr/>
                    <a:lstStyle/>
                    <a:p>
                      <a:pPr marL="90805">
                        <a:lnSpc>
                          <a:spcPct val="100000"/>
                        </a:lnSpc>
                        <a:spcBef>
                          <a:spcPts val="245"/>
                        </a:spcBef>
                      </a:pPr>
                      <a:r>
                        <a:rPr lang="pl-PL" sz="1900" spc="-5" dirty="0" smtClean="0">
                          <a:latin typeface="Calibri"/>
                          <a:cs typeface="Calibri"/>
                        </a:rPr>
                        <a:t>Nowotwory jajników, macicy, szyjki macicy</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r>
              <a:tr h="396249">
                <a:tc>
                  <a:txBody>
                    <a:bodyPr/>
                    <a:lstStyle/>
                    <a:p>
                      <a:pPr marL="90805">
                        <a:lnSpc>
                          <a:spcPct val="100000"/>
                        </a:lnSpc>
                        <a:spcBef>
                          <a:spcPts val="245"/>
                        </a:spcBef>
                      </a:pPr>
                      <a:r>
                        <a:rPr sz="1900" dirty="0">
                          <a:latin typeface="Calibri"/>
                          <a:cs typeface="Calibri"/>
                        </a:rPr>
                        <a:t>8</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c>
                  <a:txBody>
                    <a:bodyPr/>
                    <a:lstStyle/>
                    <a:p>
                      <a:pPr marL="90805">
                        <a:lnSpc>
                          <a:spcPct val="100000"/>
                        </a:lnSpc>
                        <a:spcBef>
                          <a:spcPts val="245"/>
                        </a:spcBef>
                      </a:pPr>
                      <a:r>
                        <a:rPr lang="pl-PL" sz="1900" spc="-30" dirty="0" smtClean="0">
                          <a:latin typeface="Calibri"/>
                          <a:cs typeface="Calibri"/>
                        </a:rPr>
                        <a:t>Białaczka-nowotwór</a:t>
                      </a:r>
                      <a:r>
                        <a:rPr lang="pl-PL" sz="1900" spc="-30" baseline="0" dirty="0" smtClean="0">
                          <a:latin typeface="Calibri"/>
                          <a:cs typeface="Calibri"/>
                        </a:rPr>
                        <a:t> krwi</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r>
              <a:tr h="396249">
                <a:tc>
                  <a:txBody>
                    <a:bodyPr/>
                    <a:lstStyle/>
                    <a:p>
                      <a:pPr marL="90805">
                        <a:lnSpc>
                          <a:spcPct val="100000"/>
                        </a:lnSpc>
                        <a:spcBef>
                          <a:spcPts val="250"/>
                        </a:spcBef>
                      </a:pPr>
                      <a:r>
                        <a:rPr sz="1900" dirty="0">
                          <a:latin typeface="Calibri"/>
                          <a:cs typeface="Calibri"/>
                        </a:rPr>
                        <a:t>9</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c>
                  <a:txBody>
                    <a:bodyPr/>
                    <a:lstStyle/>
                    <a:p>
                      <a:pPr marL="90805">
                        <a:lnSpc>
                          <a:spcPct val="100000"/>
                        </a:lnSpc>
                        <a:spcBef>
                          <a:spcPts val="250"/>
                        </a:spcBef>
                      </a:pPr>
                      <a:r>
                        <a:rPr lang="pl-PL" sz="1900" spc="-15" dirty="0" smtClean="0">
                          <a:latin typeface="Calibri"/>
                          <a:cs typeface="Calibri"/>
                        </a:rPr>
                        <a:t>Nowotwory mózgu</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r>
              <a:tr h="396249">
                <a:tc>
                  <a:txBody>
                    <a:bodyPr/>
                    <a:lstStyle/>
                    <a:p>
                      <a:pPr marL="90805">
                        <a:lnSpc>
                          <a:spcPct val="100000"/>
                        </a:lnSpc>
                        <a:spcBef>
                          <a:spcPts val="250"/>
                        </a:spcBef>
                      </a:pPr>
                      <a:r>
                        <a:rPr sz="1900" spc="30" dirty="0">
                          <a:latin typeface="Calibri"/>
                          <a:cs typeface="Calibri"/>
                        </a:rPr>
                        <a:t>10</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c>
                  <a:txBody>
                    <a:bodyPr/>
                    <a:lstStyle/>
                    <a:p>
                      <a:pPr marL="90805">
                        <a:lnSpc>
                          <a:spcPct val="100000"/>
                        </a:lnSpc>
                        <a:spcBef>
                          <a:spcPts val="250"/>
                        </a:spcBef>
                      </a:pPr>
                      <a:r>
                        <a:rPr lang="pl-PL" sz="1900" spc="-5" dirty="0" smtClean="0">
                          <a:latin typeface="Calibri"/>
                          <a:cs typeface="Calibri"/>
                        </a:rPr>
                        <a:t>Nowotwory trzustki</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r>
              <a:tr h="396249">
                <a:tc>
                  <a:txBody>
                    <a:bodyPr/>
                    <a:lstStyle/>
                    <a:p>
                      <a:pPr marL="90805">
                        <a:lnSpc>
                          <a:spcPct val="100000"/>
                        </a:lnSpc>
                        <a:spcBef>
                          <a:spcPts val="250"/>
                        </a:spcBef>
                      </a:pPr>
                      <a:r>
                        <a:rPr sz="1900" spc="30" dirty="0">
                          <a:latin typeface="Calibri"/>
                          <a:cs typeface="Calibri"/>
                        </a:rPr>
                        <a:t>11</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c>
                  <a:txBody>
                    <a:bodyPr/>
                    <a:lstStyle/>
                    <a:p>
                      <a:pPr marL="90805">
                        <a:lnSpc>
                          <a:spcPct val="100000"/>
                        </a:lnSpc>
                        <a:spcBef>
                          <a:spcPts val="250"/>
                        </a:spcBef>
                      </a:pPr>
                      <a:r>
                        <a:rPr lang="pl-PL" sz="1900" dirty="0" smtClean="0">
                          <a:latin typeface="Calibri"/>
                          <a:cs typeface="Calibri"/>
                        </a:rPr>
                        <a:t>Nowotwory skóry-czerniaki</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54</a:t>
            </a:fld>
            <a:endParaRPr spc="-5" dirty="0"/>
          </a:p>
        </p:txBody>
      </p:sp>
      <p:sp>
        <p:nvSpPr>
          <p:cNvPr id="2" name="object 2"/>
          <p:cNvSpPr txBox="1">
            <a:spLocks noGrp="1"/>
          </p:cNvSpPr>
          <p:nvPr>
            <p:ph type="title"/>
          </p:nvPr>
        </p:nvSpPr>
        <p:spPr>
          <a:xfrm>
            <a:off x="2605989" y="166370"/>
            <a:ext cx="5474970" cy="1962076"/>
          </a:xfrm>
          <a:prstGeom prst="rect">
            <a:avLst/>
          </a:prstGeom>
        </p:spPr>
        <p:txBody>
          <a:bodyPr vert="horz" wrap="square" lIns="0" tIns="0" rIns="0" bIns="0" rtlCol="0">
            <a:spAutoFit/>
          </a:bodyPr>
          <a:lstStyle/>
          <a:p>
            <a:pPr marL="12700" marR="5080" indent="762000">
              <a:lnSpc>
                <a:spcPts val="5100"/>
              </a:lnSpc>
            </a:pPr>
            <a:r>
              <a:rPr lang="pl-PL" spc="-10" dirty="0" smtClean="0"/>
              <a:t>Dynamiczny obraz rozwoju </a:t>
            </a:r>
            <a:r>
              <a:rPr dirty="0" err="1" smtClean="0"/>
              <a:t>Zhong</a:t>
            </a:r>
            <a:r>
              <a:rPr dirty="0" smtClean="0"/>
              <a:t> </a:t>
            </a:r>
            <a:r>
              <a:rPr spc="5" dirty="0"/>
              <a:t>Liu</a:t>
            </a:r>
            <a:r>
              <a:rPr spc="-220" dirty="0"/>
              <a:t> </a:t>
            </a:r>
            <a:r>
              <a:rPr dirty="0"/>
              <a:t>develops</a:t>
            </a:r>
          </a:p>
        </p:txBody>
      </p:sp>
      <p:graphicFrame>
        <p:nvGraphicFramePr>
          <p:cNvPr id="3" name="object 3"/>
          <p:cNvGraphicFramePr>
            <a:graphicFrameLocks noGrp="1"/>
          </p:cNvGraphicFramePr>
          <p:nvPr>
            <p:extLst>
              <p:ext uri="{D42A27DB-BD31-4B8C-83A1-F6EECF244321}">
                <p14:modId xmlns:p14="http://schemas.microsoft.com/office/powerpoint/2010/main" val="683179594"/>
              </p:ext>
            </p:extLst>
          </p:nvPr>
        </p:nvGraphicFramePr>
        <p:xfrm>
          <a:off x="938732" y="1523221"/>
          <a:ext cx="8789673" cy="5681446"/>
        </p:xfrm>
        <a:graphic>
          <a:graphicData uri="http://schemas.openxmlformats.org/drawingml/2006/table">
            <a:tbl>
              <a:tblPr firstRow="1" bandRow="1">
                <a:tableStyleId>{2D5ABB26-0587-4C30-8999-92F81FD0307C}</a:tableStyleId>
              </a:tblPr>
              <a:tblGrid>
                <a:gridCol w="3197546"/>
                <a:gridCol w="5592127"/>
              </a:tblGrid>
              <a:tr h="396249">
                <a:tc>
                  <a:txBody>
                    <a:bodyPr/>
                    <a:lstStyle/>
                    <a:p>
                      <a:pPr marL="90805">
                        <a:lnSpc>
                          <a:spcPct val="100000"/>
                        </a:lnSpc>
                        <a:spcBef>
                          <a:spcPts val="235"/>
                        </a:spcBef>
                      </a:pPr>
                      <a:r>
                        <a:rPr sz="1900" b="1" spc="-20" dirty="0">
                          <a:latin typeface="Calibri"/>
                          <a:cs typeface="Calibri"/>
                        </a:rPr>
                        <a:t>TCM</a:t>
                      </a:r>
                      <a:r>
                        <a:rPr sz="1900" b="1" spc="20" dirty="0">
                          <a:latin typeface="Calibri"/>
                          <a:cs typeface="Calibri"/>
                        </a:rPr>
                        <a:t> </a:t>
                      </a:r>
                      <a:r>
                        <a:rPr sz="1900" b="1" spc="-10" dirty="0">
                          <a:latin typeface="Calibri"/>
                          <a:cs typeface="Calibri"/>
                        </a:rPr>
                        <a:t>Mindmapping</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40710">
                      <a:solidFill>
                        <a:srgbClr val="FFFFFF"/>
                      </a:solidFill>
                      <a:prstDash val="solid"/>
                    </a:lnB>
                    <a:solidFill>
                      <a:srgbClr val="4F81BD"/>
                    </a:solidFill>
                  </a:tcPr>
                </a:tc>
                <a:tc>
                  <a:txBody>
                    <a:bodyPr/>
                    <a:lstStyle/>
                    <a:p>
                      <a:pPr marL="90805">
                        <a:lnSpc>
                          <a:spcPct val="100000"/>
                        </a:lnSpc>
                        <a:spcBef>
                          <a:spcPts val="235"/>
                        </a:spcBef>
                      </a:pPr>
                      <a:r>
                        <a:rPr lang="pl-PL" sz="1900" b="1" spc="-15" dirty="0" smtClean="0">
                          <a:latin typeface="Calibri"/>
                          <a:cs typeface="Calibri"/>
                        </a:rPr>
                        <a:t>Objawy</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40710">
                      <a:solidFill>
                        <a:srgbClr val="FFFFFF"/>
                      </a:solidFill>
                      <a:prstDash val="solid"/>
                    </a:lnB>
                    <a:solidFill>
                      <a:srgbClr val="4F81BD"/>
                    </a:solidFill>
                  </a:tcPr>
                </a:tc>
              </a:tr>
              <a:tr h="396249">
                <a:tc>
                  <a:txBody>
                    <a:bodyPr/>
                    <a:lstStyle/>
                    <a:p>
                      <a:pPr marL="90805">
                        <a:lnSpc>
                          <a:spcPct val="100000"/>
                        </a:lnSpc>
                        <a:spcBef>
                          <a:spcPts val="130"/>
                        </a:spcBef>
                      </a:pPr>
                      <a:r>
                        <a:rPr lang="pl-PL" sz="1900" b="1" spc="-5" dirty="0" smtClean="0">
                          <a:latin typeface="Calibri"/>
                          <a:cs typeface="Calibri"/>
                        </a:rPr>
                        <a:t>Stagnacja Qi Pęcherzyka </a:t>
                      </a:r>
                    </a:p>
                    <a:p>
                      <a:pPr marL="90805">
                        <a:lnSpc>
                          <a:spcPct val="100000"/>
                        </a:lnSpc>
                        <a:spcBef>
                          <a:spcPts val="130"/>
                        </a:spcBef>
                      </a:pPr>
                      <a:r>
                        <a:rPr lang="pl-PL" sz="1900" b="1" spc="-5" dirty="0" smtClean="0">
                          <a:latin typeface="Calibri"/>
                        </a:rPr>
                        <a:t>Żółciowego</a:t>
                      </a:r>
                      <a:endParaRPr dirty="0"/>
                    </a:p>
                  </a:txBody>
                  <a:tcPr marL="0" marR="0" marT="0" marB="0">
                    <a:lnL w="13564">
                      <a:solidFill>
                        <a:srgbClr val="FFFFFF"/>
                      </a:solidFill>
                      <a:prstDash val="solid"/>
                    </a:lnL>
                    <a:lnR w="13564">
                      <a:solidFill>
                        <a:srgbClr val="FFFFFF"/>
                      </a:solidFill>
                      <a:prstDash val="solid"/>
                    </a:lnR>
                    <a:lnT w="40710">
                      <a:solidFill>
                        <a:srgbClr val="FFFFFF"/>
                      </a:solidFill>
                      <a:prstDash val="solid"/>
                    </a:lnT>
                    <a:lnB w="13570">
                      <a:solidFill>
                        <a:srgbClr val="FFFFFF"/>
                      </a:solidFill>
                      <a:prstDash val="solid"/>
                    </a:lnB>
                    <a:solidFill>
                      <a:srgbClr val="D0D8E8"/>
                    </a:solidFill>
                  </a:tcPr>
                </a:tc>
                <a:tc>
                  <a:txBody>
                    <a:bodyPr/>
                    <a:lstStyle/>
                    <a:p>
                      <a:pPr marL="90805">
                        <a:lnSpc>
                          <a:spcPct val="100000"/>
                        </a:lnSpc>
                        <a:spcBef>
                          <a:spcPts val="130"/>
                        </a:spcBef>
                      </a:pPr>
                      <a:r>
                        <a:rPr sz="1900" spc="-20" dirty="0" err="1" smtClean="0">
                          <a:latin typeface="Calibri"/>
                          <a:cs typeface="Calibri"/>
                        </a:rPr>
                        <a:t>Stres</a:t>
                      </a:r>
                      <a:r>
                        <a:rPr sz="1900" spc="-20" dirty="0" smtClean="0">
                          <a:latin typeface="Calibri"/>
                          <a:cs typeface="Calibri"/>
                        </a:rPr>
                        <a:t>, </a:t>
                      </a:r>
                      <a:r>
                        <a:rPr lang="pl-PL" sz="1900" spc="-20" dirty="0" smtClean="0">
                          <a:latin typeface="Calibri"/>
                          <a:cs typeface="Calibri"/>
                        </a:rPr>
                        <a:t>konflikty emocjonalne</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40710">
                      <a:solidFill>
                        <a:srgbClr val="FFFFFF"/>
                      </a:solidFill>
                      <a:prstDash val="solid"/>
                    </a:lnT>
                    <a:lnB w="13570">
                      <a:solidFill>
                        <a:srgbClr val="FFFFFF"/>
                      </a:solidFill>
                      <a:prstDash val="solid"/>
                    </a:lnB>
                    <a:solidFill>
                      <a:srgbClr val="D0D8E8"/>
                    </a:solidFill>
                  </a:tcPr>
                </a:tc>
              </a:tr>
              <a:tr h="683937">
                <a:tc>
                  <a:txBody>
                    <a:bodyPr/>
                    <a:lstStyle/>
                    <a:p>
                      <a:pPr marL="90805">
                        <a:lnSpc>
                          <a:spcPct val="100000"/>
                        </a:lnSpc>
                        <a:spcBef>
                          <a:spcPts val="240"/>
                        </a:spcBef>
                      </a:pPr>
                      <a:r>
                        <a:rPr lang="pl-PL" sz="1900" b="1" spc="-40" dirty="0" smtClean="0">
                          <a:latin typeface="Calibri"/>
                          <a:cs typeface="Calibri"/>
                        </a:rPr>
                        <a:t>Zastój Qi w Yang Ming</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c>
                  <a:txBody>
                    <a:bodyPr/>
                    <a:lstStyle/>
                    <a:p>
                      <a:pPr marL="90805" marR="771525">
                        <a:lnSpc>
                          <a:spcPct val="100899"/>
                        </a:lnSpc>
                        <a:spcBef>
                          <a:spcPts val="219"/>
                        </a:spcBef>
                      </a:pPr>
                      <a:r>
                        <a:rPr lang="pl-PL" sz="1900" spc="-30" dirty="0" smtClean="0">
                          <a:latin typeface="Calibri"/>
                          <a:cs typeface="Calibri"/>
                        </a:rPr>
                        <a:t>Drzewo</a:t>
                      </a:r>
                      <a:r>
                        <a:rPr lang="pl-PL" sz="1900" spc="-30" baseline="0" dirty="0" smtClean="0">
                          <a:latin typeface="Calibri"/>
                          <a:cs typeface="Calibri"/>
                        </a:rPr>
                        <a:t> atakuje Ziemię</a:t>
                      </a:r>
                      <a:r>
                        <a:rPr sz="1900" spc="-5" dirty="0" smtClean="0">
                          <a:latin typeface="Calibri"/>
                          <a:cs typeface="Calibri"/>
                        </a:rPr>
                        <a:t>: </a:t>
                      </a:r>
                      <a:r>
                        <a:rPr lang="pl-PL" sz="1900" spc="-20" dirty="0" smtClean="0">
                          <a:latin typeface="Calibri"/>
                          <a:cs typeface="Calibri"/>
                        </a:rPr>
                        <a:t>pełność w nadbrzuszu,</a:t>
                      </a:r>
                      <a:r>
                        <a:rPr lang="pl-PL" sz="1900" spc="-20" baseline="0" dirty="0" smtClean="0">
                          <a:latin typeface="Calibri"/>
                          <a:cs typeface="Calibri"/>
                        </a:rPr>
                        <a:t> rozpierania</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r>
              <a:tr h="683937">
                <a:tc>
                  <a:txBody>
                    <a:bodyPr/>
                    <a:lstStyle/>
                    <a:p>
                      <a:pPr marL="90805">
                        <a:lnSpc>
                          <a:spcPct val="100000"/>
                        </a:lnSpc>
                        <a:spcBef>
                          <a:spcPts val="240"/>
                        </a:spcBef>
                      </a:pPr>
                      <a:r>
                        <a:rPr lang="pl-PL" sz="1900" b="1" spc="-10" dirty="0" smtClean="0">
                          <a:latin typeface="Calibri"/>
                          <a:cs typeface="Calibri"/>
                        </a:rPr>
                        <a:t>Zastój Pokarmowy</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c>
                  <a:txBody>
                    <a:bodyPr/>
                    <a:lstStyle/>
                    <a:p>
                      <a:pPr marL="90805" marR="568325">
                        <a:lnSpc>
                          <a:spcPct val="100899"/>
                        </a:lnSpc>
                        <a:spcBef>
                          <a:spcPts val="220"/>
                        </a:spcBef>
                      </a:pPr>
                      <a:r>
                        <a:rPr lang="pl-PL" sz="1900" spc="-10" dirty="0" smtClean="0">
                          <a:latin typeface="Calibri"/>
                          <a:cs typeface="Calibri"/>
                        </a:rPr>
                        <a:t>Bekanie</a:t>
                      </a:r>
                      <a:r>
                        <a:rPr sz="1900" spc="-10" dirty="0" smtClean="0">
                          <a:latin typeface="Calibri"/>
                          <a:cs typeface="Calibri"/>
                        </a:rPr>
                        <a:t>, </a:t>
                      </a:r>
                      <a:r>
                        <a:rPr lang="pl-PL" sz="1900" spc="-20" dirty="0" smtClean="0">
                          <a:latin typeface="Calibri"/>
                          <a:cs typeface="Calibri"/>
                        </a:rPr>
                        <a:t>wzdęcia</a:t>
                      </a:r>
                      <a:r>
                        <a:rPr sz="1900" spc="-20" dirty="0" smtClean="0">
                          <a:latin typeface="Calibri"/>
                          <a:cs typeface="Calibri"/>
                        </a:rPr>
                        <a:t>, </a:t>
                      </a:r>
                      <a:r>
                        <a:rPr lang="pl-PL" sz="1900" spc="-25" dirty="0" smtClean="0">
                          <a:latin typeface="Calibri"/>
                          <a:cs typeface="Calibri"/>
                        </a:rPr>
                        <a:t>rozpierania</a:t>
                      </a:r>
                      <a:r>
                        <a:rPr sz="1900" spc="-25" dirty="0" smtClean="0">
                          <a:latin typeface="Calibri"/>
                          <a:cs typeface="Calibri"/>
                        </a:rPr>
                        <a:t>, </a:t>
                      </a:r>
                      <a:r>
                        <a:rPr lang="pl-PL" sz="1900" dirty="0" smtClean="0">
                          <a:latin typeface="Calibri"/>
                          <a:cs typeface="Calibri"/>
                        </a:rPr>
                        <a:t>alergie pokarmowe</a:t>
                      </a:r>
                      <a:r>
                        <a:rPr sz="1900" spc="-20" dirty="0" smtClean="0">
                          <a:latin typeface="Calibri"/>
                          <a:cs typeface="Calibri"/>
                        </a:rPr>
                        <a:t>, </a:t>
                      </a:r>
                      <a:r>
                        <a:rPr lang="pl-PL" sz="1900" spc="-25" dirty="0" smtClean="0">
                          <a:latin typeface="Calibri"/>
                          <a:cs typeface="Calibri"/>
                        </a:rPr>
                        <a:t>wymioty</a:t>
                      </a:r>
                      <a:r>
                        <a:rPr sz="1900" spc="-25" dirty="0" smtClean="0">
                          <a:latin typeface="Calibri"/>
                          <a:cs typeface="Calibri"/>
                        </a:rPr>
                        <a:t>,  </a:t>
                      </a:r>
                      <a:r>
                        <a:rPr lang="pl-PL" sz="1900" spc="-5" dirty="0" smtClean="0">
                          <a:latin typeface="Calibri"/>
                          <a:cs typeface="Calibri"/>
                        </a:rPr>
                        <a:t>biegunka</a:t>
                      </a:r>
                      <a:r>
                        <a:rPr sz="1900" spc="-5" dirty="0" smtClean="0">
                          <a:latin typeface="Calibri"/>
                          <a:cs typeface="Calibri"/>
                        </a:rPr>
                        <a:t>, </a:t>
                      </a:r>
                      <a:r>
                        <a:rPr lang="pl-PL" sz="1900" spc="-20" dirty="0" smtClean="0">
                          <a:latin typeface="Calibri"/>
                          <a:cs typeface="Calibri"/>
                        </a:rPr>
                        <a:t>nieprzyjemny zapach z ust</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r>
              <a:tr h="683937">
                <a:tc>
                  <a:txBody>
                    <a:bodyPr/>
                    <a:lstStyle/>
                    <a:p>
                      <a:pPr marL="90805">
                        <a:lnSpc>
                          <a:spcPct val="100000"/>
                        </a:lnSpc>
                        <a:spcBef>
                          <a:spcPts val="244"/>
                        </a:spcBef>
                      </a:pPr>
                      <a:r>
                        <a:rPr lang="pl-PL" sz="1900" b="1" spc="-5" dirty="0" smtClean="0">
                          <a:latin typeface="Calibri"/>
                          <a:cs typeface="Calibri"/>
                        </a:rPr>
                        <a:t>Wilgoć</a:t>
                      </a:r>
                      <a:r>
                        <a:rPr sz="1900" b="1" spc="-5" dirty="0" smtClean="0">
                          <a:latin typeface="Calibri"/>
                          <a:cs typeface="Calibri"/>
                        </a:rPr>
                        <a:t>, </a:t>
                      </a:r>
                      <a:r>
                        <a:rPr lang="pl-PL" sz="1900" b="1" spc="5" dirty="0" smtClean="0">
                          <a:latin typeface="Calibri"/>
                          <a:cs typeface="Calibri"/>
                        </a:rPr>
                        <a:t>Śluz</a:t>
                      </a:r>
                      <a:r>
                        <a:rPr sz="1900" b="1" spc="5" dirty="0" smtClean="0">
                          <a:latin typeface="Calibri"/>
                          <a:cs typeface="Calibri"/>
                        </a:rPr>
                        <a:t>,</a:t>
                      </a:r>
                      <a:r>
                        <a:rPr sz="1900" b="1" spc="105" dirty="0" smtClean="0">
                          <a:latin typeface="Calibri"/>
                          <a:cs typeface="Calibri"/>
                        </a:rPr>
                        <a:t> </a:t>
                      </a:r>
                      <a:r>
                        <a:rPr sz="1900" b="1" spc="-70" dirty="0">
                          <a:latin typeface="Calibri"/>
                          <a:cs typeface="Calibri"/>
                        </a:rPr>
                        <a:t>TAN</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c>
                  <a:txBody>
                    <a:bodyPr/>
                    <a:lstStyle/>
                    <a:p>
                      <a:pPr marL="90805" marR="133985">
                        <a:lnSpc>
                          <a:spcPct val="100899"/>
                        </a:lnSpc>
                        <a:spcBef>
                          <a:spcPts val="220"/>
                        </a:spcBef>
                      </a:pPr>
                      <a:r>
                        <a:rPr lang="pl-PL" sz="1900" spc="-20" dirty="0" smtClean="0">
                          <a:latin typeface="Calibri"/>
                          <a:cs typeface="Calibri"/>
                        </a:rPr>
                        <a:t>Wilgoć</a:t>
                      </a:r>
                      <a:r>
                        <a:rPr sz="1900" spc="-20" dirty="0" smtClean="0">
                          <a:latin typeface="Calibri"/>
                          <a:cs typeface="Calibri"/>
                        </a:rPr>
                        <a:t>, </a:t>
                      </a:r>
                      <a:r>
                        <a:rPr lang="pl-PL" sz="1900" spc="-15" dirty="0" smtClean="0">
                          <a:latin typeface="Calibri"/>
                          <a:cs typeface="Calibri"/>
                        </a:rPr>
                        <a:t>Śluz</a:t>
                      </a:r>
                      <a:r>
                        <a:rPr sz="1900" spc="-15" dirty="0" smtClean="0">
                          <a:latin typeface="Calibri"/>
                          <a:cs typeface="Calibri"/>
                        </a:rPr>
                        <a:t>, </a:t>
                      </a:r>
                      <a:r>
                        <a:rPr sz="1900" spc="-80" dirty="0">
                          <a:latin typeface="Calibri"/>
                          <a:cs typeface="Calibri"/>
                        </a:rPr>
                        <a:t>TAN </a:t>
                      </a:r>
                      <a:r>
                        <a:rPr sz="1900" spc="-5" dirty="0">
                          <a:latin typeface="Calibri"/>
                          <a:cs typeface="Calibri"/>
                        </a:rPr>
                        <a:t>&gt; </a:t>
                      </a:r>
                      <a:r>
                        <a:rPr lang="pl-PL" sz="1900" spc="-20" dirty="0" smtClean="0">
                          <a:latin typeface="Calibri"/>
                          <a:cs typeface="Calibri"/>
                        </a:rPr>
                        <a:t>atakują </a:t>
                      </a:r>
                      <a:r>
                        <a:rPr sz="1900" spc="-10" dirty="0" smtClean="0">
                          <a:latin typeface="Calibri"/>
                          <a:cs typeface="Calibri"/>
                        </a:rPr>
                        <a:t>LUO </a:t>
                      </a:r>
                      <a:r>
                        <a:rPr sz="1900" spc="-10" dirty="0">
                          <a:latin typeface="Calibri"/>
                          <a:cs typeface="Calibri"/>
                        </a:rPr>
                        <a:t>MAI </a:t>
                      </a:r>
                      <a:r>
                        <a:rPr sz="1900" spc="-5" dirty="0">
                          <a:latin typeface="Calibri"/>
                          <a:cs typeface="Calibri"/>
                        </a:rPr>
                        <a:t>&gt; </a:t>
                      </a:r>
                      <a:r>
                        <a:rPr lang="pl-PL" sz="1900" spc="-20" dirty="0" smtClean="0">
                          <a:latin typeface="Calibri"/>
                          <a:cs typeface="Calibri"/>
                        </a:rPr>
                        <a:t>zastój krwi</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r>
              <a:tr h="683937">
                <a:tc>
                  <a:txBody>
                    <a:bodyPr/>
                    <a:lstStyle/>
                    <a:p>
                      <a:pPr marL="90805" marR="669925">
                        <a:lnSpc>
                          <a:spcPct val="100899"/>
                        </a:lnSpc>
                        <a:spcBef>
                          <a:spcPts val="225"/>
                        </a:spcBef>
                      </a:pPr>
                      <a:r>
                        <a:rPr lang="pl-PL" sz="1900" b="1" spc="-40" dirty="0" smtClean="0">
                          <a:latin typeface="Calibri"/>
                          <a:cs typeface="Calibri"/>
                        </a:rPr>
                        <a:t>Zastój</a:t>
                      </a:r>
                      <a:r>
                        <a:rPr lang="pl-PL" sz="1900" b="1" spc="-40" baseline="0" dirty="0" smtClean="0">
                          <a:latin typeface="Calibri"/>
                          <a:cs typeface="Calibri"/>
                        </a:rPr>
                        <a:t> Qi i krwi w Yang Ming</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c>
                  <a:txBody>
                    <a:bodyPr/>
                    <a:lstStyle/>
                    <a:p>
                      <a:pPr marL="90805">
                        <a:lnSpc>
                          <a:spcPct val="100000"/>
                        </a:lnSpc>
                        <a:spcBef>
                          <a:spcPts val="245"/>
                        </a:spcBef>
                      </a:pPr>
                      <a:r>
                        <a:rPr lang="pl-PL" sz="1900" spc="-25" dirty="0" smtClean="0">
                          <a:latin typeface="Calibri"/>
                          <a:cs typeface="Calibri"/>
                        </a:rPr>
                        <a:t>Rozpieranie,</a:t>
                      </a:r>
                      <a:r>
                        <a:rPr lang="pl-PL" sz="1900" spc="-25" baseline="0" dirty="0" smtClean="0">
                          <a:latin typeface="Calibri"/>
                          <a:cs typeface="Calibri"/>
                        </a:rPr>
                        <a:t> ból</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r>
              <a:tr h="683937">
                <a:tc>
                  <a:txBody>
                    <a:bodyPr/>
                    <a:lstStyle/>
                    <a:p>
                      <a:pPr marL="90805" marR="402590">
                        <a:lnSpc>
                          <a:spcPct val="100899"/>
                        </a:lnSpc>
                        <a:spcBef>
                          <a:spcPts val="225"/>
                        </a:spcBef>
                      </a:pPr>
                      <a:r>
                        <a:rPr lang="pl-PL" sz="1900" b="1" spc="-40" dirty="0" smtClean="0">
                          <a:latin typeface="Calibri"/>
                          <a:cs typeface="Calibri"/>
                        </a:rPr>
                        <a:t>Gorąca wilgoć i toksyny w Yang Ming</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c>
                  <a:txBody>
                    <a:bodyPr/>
                    <a:lstStyle/>
                    <a:p>
                      <a:pPr marL="90805">
                        <a:lnSpc>
                          <a:spcPct val="100000"/>
                        </a:lnSpc>
                        <a:spcBef>
                          <a:spcPts val="250"/>
                        </a:spcBef>
                      </a:pPr>
                      <a:r>
                        <a:rPr lang="pl-PL" sz="1900" spc="-15" dirty="0" smtClean="0">
                          <a:latin typeface="Calibri"/>
                          <a:cs typeface="Calibri"/>
                        </a:rPr>
                        <a:t>Stany zapalne, a nawet krwawienia</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r>
              <a:tr h="683937">
                <a:tc>
                  <a:txBody>
                    <a:bodyPr/>
                    <a:lstStyle/>
                    <a:p>
                      <a:pPr marL="90805" marR="106045">
                        <a:lnSpc>
                          <a:spcPct val="100899"/>
                        </a:lnSpc>
                        <a:spcBef>
                          <a:spcPts val="229"/>
                        </a:spcBef>
                      </a:pPr>
                      <a:r>
                        <a:rPr lang="pl-PL" sz="1900" b="1" spc="-70" dirty="0" smtClean="0">
                          <a:latin typeface="Calibri"/>
                          <a:cs typeface="Calibri"/>
                        </a:rPr>
                        <a:t>TAN i zastój krwi w Yang Ming</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c>
                  <a:txBody>
                    <a:bodyPr/>
                    <a:lstStyle/>
                    <a:p>
                      <a:pPr marL="90805" marR="1022350">
                        <a:lnSpc>
                          <a:spcPct val="100899"/>
                        </a:lnSpc>
                        <a:spcBef>
                          <a:spcPts val="229"/>
                        </a:spcBef>
                      </a:pPr>
                      <a:r>
                        <a:rPr lang="pl-PL" sz="1900" spc="-10" dirty="0" smtClean="0">
                          <a:latin typeface="Calibri"/>
                          <a:cs typeface="Calibri"/>
                        </a:rPr>
                        <a:t>Pierwsze niebezpieczne manifestacje</a:t>
                      </a:r>
                      <a:r>
                        <a:rPr lang="pl-PL" sz="1900" spc="-10" baseline="0" dirty="0" smtClean="0">
                          <a:latin typeface="Calibri"/>
                          <a:cs typeface="Calibri"/>
                        </a:rPr>
                        <a:t> dysfunkcji </a:t>
                      </a:r>
                      <a:r>
                        <a:rPr lang="pl-PL" sz="1900" spc="-10" dirty="0" smtClean="0">
                          <a:latin typeface="Calibri"/>
                          <a:cs typeface="Calibri"/>
                        </a:rPr>
                        <a:t>Yang Ming</a:t>
                      </a:r>
                      <a:r>
                        <a:rPr sz="1900" spc="-10" dirty="0" smtClean="0">
                          <a:latin typeface="Calibri"/>
                          <a:cs typeface="Calibri"/>
                        </a:rPr>
                        <a:t>: </a:t>
                      </a:r>
                      <a:r>
                        <a:rPr lang="pl-PL" sz="1900" spc="-25" dirty="0" smtClean="0">
                          <a:latin typeface="Calibri"/>
                          <a:cs typeface="Calibri"/>
                        </a:rPr>
                        <a:t>złogi, stwardnienia, polipy</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r>
              <a:tr h="396249">
                <a:tc>
                  <a:txBody>
                    <a:bodyPr/>
                    <a:lstStyle/>
                    <a:p>
                      <a:pPr marL="90805">
                        <a:lnSpc>
                          <a:spcPct val="100000"/>
                        </a:lnSpc>
                        <a:spcBef>
                          <a:spcPts val="250"/>
                        </a:spcBef>
                      </a:pPr>
                      <a:r>
                        <a:rPr sz="1900" b="1" spc="-40" dirty="0">
                          <a:latin typeface="Calibri"/>
                          <a:cs typeface="Calibri"/>
                        </a:rPr>
                        <a:t>Yang </a:t>
                      </a:r>
                      <a:r>
                        <a:rPr sz="1900" b="1" spc="10" dirty="0">
                          <a:latin typeface="Calibri"/>
                          <a:cs typeface="Calibri"/>
                        </a:rPr>
                        <a:t>Ming </a:t>
                      </a:r>
                      <a:r>
                        <a:rPr sz="1900" b="1" spc="-20" dirty="0">
                          <a:latin typeface="Calibri"/>
                          <a:cs typeface="Calibri"/>
                        </a:rPr>
                        <a:t>Zhong</a:t>
                      </a:r>
                      <a:r>
                        <a:rPr sz="1900" b="1" spc="175" dirty="0">
                          <a:latin typeface="Calibri"/>
                          <a:cs typeface="Calibri"/>
                        </a:rPr>
                        <a:t> </a:t>
                      </a:r>
                      <a:r>
                        <a:rPr sz="1900" b="1" spc="5" dirty="0">
                          <a:latin typeface="Calibri"/>
                          <a:cs typeface="Calibri"/>
                        </a:rPr>
                        <a:t>Liu</a:t>
                      </a:r>
                      <a:endParaRPr sz="190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c>
                  <a:txBody>
                    <a:bodyPr/>
                    <a:lstStyle/>
                    <a:p>
                      <a:pPr marL="90805">
                        <a:lnSpc>
                          <a:spcPct val="100000"/>
                        </a:lnSpc>
                        <a:spcBef>
                          <a:spcPts val="250"/>
                        </a:spcBef>
                      </a:pPr>
                      <a:r>
                        <a:rPr sz="1900" dirty="0">
                          <a:latin typeface="Calibri"/>
                          <a:cs typeface="Calibri"/>
                        </a:rPr>
                        <a:t>Zhong </a:t>
                      </a:r>
                      <a:r>
                        <a:rPr sz="1900" spc="-15" dirty="0">
                          <a:latin typeface="Calibri"/>
                          <a:cs typeface="Calibri"/>
                        </a:rPr>
                        <a:t>Liu </a:t>
                      </a:r>
                      <a:r>
                        <a:rPr sz="1900" spc="-5" dirty="0">
                          <a:latin typeface="Calibri"/>
                          <a:cs typeface="Calibri"/>
                        </a:rPr>
                        <a:t>7 – 9 </a:t>
                      </a:r>
                      <a:r>
                        <a:rPr lang="pl-PL" sz="1900" dirty="0" smtClean="0">
                          <a:latin typeface="Calibri"/>
                          <a:cs typeface="Calibri"/>
                        </a:rPr>
                        <a:t>lat później</a:t>
                      </a:r>
                      <a:r>
                        <a:rPr sz="1900" spc="270" dirty="0" smtClean="0">
                          <a:latin typeface="Calibri"/>
                          <a:cs typeface="Calibri"/>
                        </a:rPr>
                        <a:t> </a:t>
                      </a:r>
                      <a:r>
                        <a:rPr sz="1900" spc="-5" dirty="0">
                          <a:latin typeface="Calibri"/>
                          <a:cs typeface="Calibri"/>
                        </a:rPr>
                        <a:t>.</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55</a:t>
            </a:fld>
            <a:endParaRPr spc="-5" dirty="0"/>
          </a:p>
        </p:txBody>
      </p:sp>
      <p:sp>
        <p:nvSpPr>
          <p:cNvPr id="2" name="object 2"/>
          <p:cNvSpPr txBox="1">
            <a:spLocks noGrp="1"/>
          </p:cNvSpPr>
          <p:nvPr>
            <p:ph type="title"/>
          </p:nvPr>
        </p:nvSpPr>
        <p:spPr>
          <a:xfrm>
            <a:off x="1615351" y="328155"/>
            <a:ext cx="7448550" cy="2000548"/>
          </a:xfrm>
          <a:prstGeom prst="rect">
            <a:avLst/>
          </a:prstGeom>
        </p:spPr>
        <p:txBody>
          <a:bodyPr vert="horz" wrap="square" lIns="0" tIns="0" rIns="0" bIns="0" rtlCol="0">
            <a:spAutoFit/>
          </a:bodyPr>
          <a:lstStyle/>
          <a:p>
            <a:pPr algn="ctr">
              <a:lnSpc>
                <a:spcPts val="5130"/>
              </a:lnSpc>
            </a:pPr>
            <a:r>
              <a:rPr spc="-5" dirty="0"/>
              <a:t>Quick </a:t>
            </a:r>
            <a:r>
              <a:rPr spc="20" dirty="0"/>
              <a:t>Belly</a:t>
            </a:r>
            <a:r>
              <a:rPr spc="-240" dirty="0"/>
              <a:t> </a:t>
            </a:r>
            <a:r>
              <a:rPr spc="5" dirty="0"/>
              <a:t>Movement</a:t>
            </a:r>
          </a:p>
          <a:p>
            <a:pPr marL="12065" marR="5080" algn="ctr">
              <a:lnSpc>
                <a:spcPts val="5200"/>
              </a:lnSpc>
              <a:spcBef>
                <a:spcPts val="110"/>
              </a:spcBef>
            </a:pPr>
            <a:r>
              <a:rPr lang="pl-PL" spc="-25" dirty="0"/>
              <a:t>j</a:t>
            </a:r>
            <a:r>
              <a:rPr lang="pl-PL" spc="-25" dirty="0" smtClean="0"/>
              <a:t>ako terapia profilaktyczna zaburzeń </a:t>
            </a:r>
            <a:r>
              <a:rPr spc="-95" dirty="0" smtClean="0"/>
              <a:t>Yang </a:t>
            </a:r>
            <a:r>
              <a:rPr spc="15" dirty="0" smtClean="0"/>
              <a:t>Ming</a:t>
            </a:r>
            <a:endParaRPr spc="-15" dirty="0"/>
          </a:p>
        </p:txBody>
      </p:sp>
      <p:sp>
        <p:nvSpPr>
          <p:cNvPr id="3" name="object 3"/>
          <p:cNvSpPr txBox="1"/>
          <p:nvPr/>
        </p:nvSpPr>
        <p:spPr>
          <a:xfrm>
            <a:off x="1030477" y="2756392"/>
            <a:ext cx="8632190" cy="3936847"/>
          </a:xfrm>
          <a:prstGeom prst="rect">
            <a:avLst/>
          </a:prstGeom>
        </p:spPr>
        <p:txBody>
          <a:bodyPr vert="horz" wrap="square" lIns="0" tIns="3810" rIns="0" bIns="0" rtlCol="0">
            <a:spAutoFit/>
          </a:bodyPr>
          <a:lstStyle/>
          <a:p>
            <a:pPr marL="381000" marR="12700" indent="-368300">
              <a:lnSpc>
                <a:spcPct val="79000"/>
              </a:lnSpc>
              <a:spcBef>
                <a:spcPts val="30"/>
              </a:spcBef>
              <a:buFont typeface="Arial"/>
              <a:buChar char="•"/>
              <a:tabLst>
                <a:tab pos="380365" algn="l"/>
                <a:tab pos="381000" algn="l"/>
              </a:tabLst>
            </a:pPr>
            <a:r>
              <a:rPr sz="1900" b="1" spc="5" dirty="0">
                <a:latin typeface="Calibri"/>
                <a:cs typeface="Calibri"/>
              </a:rPr>
              <a:t>QUICK </a:t>
            </a:r>
            <a:r>
              <a:rPr sz="1900" b="1" spc="-25" dirty="0">
                <a:latin typeface="Calibri"/>
                <a:cs typeface="Calibri"/>
              </a:rPr>
              <a:t>BELLY </a:t>
            </a:r>
            <a:r>
              <a:rPr sz="1900" b="1" dirty="0">
                <a:latin typeface="Calibri"/>
                <a:cs typeface="Calibri"/>
              </a:rPr>
              <a:t>MOVEMENT </a:t>
            </a:r>
            <a:r>
              <a:rPr lang="pl-PL" sz="1900" b="1" dirty="0" smtClean="0">
                <a:latin typeface="Calibri"/>
                <a:cs typeface="Calibri"/>
              </a:rPr>
              <a:t> </a:t>
            </a:r>
            <a:r>
              <a:rPr lang="pl-PL" sz="1900" dirty="0" smtClean="0">
                <a:latin typeface="Calibri"/>
                <a:cs typeface="Calibri"/>
              </a:rPr>
              <a:t>jest używana w leczeniu zastoju pokarmowego, toksycznych odpadów w układzie pokarmowym, odczuciach pełnego i wzdętego brzucha, zespole jelita drażliwego, alergiach pokarmowych, nietolerancji laktozy, refluksie, odbijaniu, wzdęciach, a nawet zaparciu</a:t>
            </a:r>
            <a:r>
              <a:rPr sz="1900" spc="5" dirty="0" smtClean="0">
                <a:latin typeface="Calibri"/>
                <a:cs typeface="Calibri"/>
              </a:rPr>
              <a:t>.</a:t>
            </a:r>
            <a:r>
              <a:rPr lang="pl-PL" sz="1900" spc="5" dirty="0" smtClean="0">
                <a:latin typeface="Calibri"/>
                <a:cs typeface="Calibri"/>
              </a:rPr>
              <a:t> To cudowne ziołowe remedium harmonizuje wątrobę/pęcherzyk żółciowy (drzewo) oraz śledzionę/żołądek (ziemię), rozprasza zastój Qi, obniża Qi w </a:t>
            </a:r>
            <a:r>
              <a:rPr sz="1900" dirty="0" smtClean="0">
                <a:latin typeface="Calibri"/>
                <a:cs typeface="Calibri"/>
              </a:rPr>
              <a:t>Shao </a:t>
            </a:r>
            <a:r>
              <a:rPr sz="1900" spc="-40" dirty="0">
                <a:latin typeface="Calibri"/>
                <a:cs typeface="Calibri"/>
              </a:rPr>
              <a:t>Yang </a:t>
            </a:r>
            <a:r>
              <a:rPr lang="pl-PL" sz="1900" spc="-5" dirty="0" smtClean="0">
                <a:latin typeface="Calibri"/>
                <a:cs typeface="Calibri"/>
              </a:rPr>
              <a:t>oraz </a:t>
            </a:r>
            <a:r>
              <a:rPr sz="1900" spc="-15" dirty="0" smtClean="0">
                <a:latin typeface="Calibri"/>
                <a:cs typeface="Calibri"/>
              </a:rPr>
              <a:t>Yang </a:t>
            </a:r>
            <a:r>
              <a:rPr sz="1900" spc="5" dirty="0">
                <a:latin typeface="Calibri"/>
                <a:cs typeface="Calibri"/>
              </a:rPr>
              <a:t>Ming, </a:t>
            </a:r>
            <a:r>
              <a:rPr lang="pl-PL" sz="1900" spc="5" dirty="0" smtClean="0">
                <a:latin typeface="Calibri"/>
                <a:cs typeface="Calibri"/>
              </a:rPr>
              <a:t>przeciwdziała flegmie, zastojowi krwi, promuje ruch jelit, poprawia trawienie węglowodanów, białek zwierzęcych i tłuszczu, chroni arterie i oczyszcza kanały serca. </a:t>
            </a:r>
            <a:r>
              <a:rPr sz="1900" spc="20" dirty="0" smtClean="0">
                <a:latin typeface="Calibri"/>
                <a:cs typeface="Calibri"/>
              </a:rPr>
              <a:t>QUICK  </a:t>
            </a:r>
            <a:r>
              <a:rPr sz="1900" spc="-35" dirty="0">
                <a:latin typeface="Calibri"/>
                <a:cs typeface="Calibri"/>
              </a:rPr>
              <a:t>BELLY </a:t>
            </a:r>
            <a:r>
              <a:rPr sz="1900" dirty="0" smtClean="0">
                <a:latin typeface="Calibri"/>
                <a:cs typeface="Calibri"/>
              </a:rPr>
              <a:t>MOVEMENT</a:t>
            </a:r>
            <a:r>
              <a:rPr lang="pl-PL" sz="1900" dirty="0" smtClean="0">
                <a:latin typeface="Calibri"/>
                <a:cs typeface="Calibri"/>
              </a:rPr>
              <a:t> jest najważniejszą recepturą z </a:t>
            </a:r>
            <a:r>
              <a:rPr sz="1900" dirty="0" smtClean="0">
                <a:latin typeface="Calibri"/>
                <a:cs typeface="Calibri"/>
              </a:rPr>
              <a:t> </a:t>
            </a:r>
            <a:r>
              <a:rPr sz="1900" spc="10" dirty="0" err="1" smtClean="0">
                <a:latin typeface="Calibri"/>
                <a:cs typeface="Calibri"/>
              </a:rPr>
              <a:t>Diolosa</a:t>
            </a:r>
            <a:r>
              <a:rPr sz="1900" spc="10" dirty="0" smtClean="0">
                <a:latin typeface="Calibri"/>
                <a:cs typeface="Calibri"/>
              </a:rPr>
              <a:t> </a:t>
            </a:r>
            <a:r>
              <a:rPr sz="1900" spc="40" dirty="0">
                <a:latin typeface="Calibri"/>
                <a:cs typeface="Calibri"/>
              </a:rPr>
              <a:t>Line </a:t>
            </a:r>
            <a:r>
              <a:rPr lang="pl-PL" sz="1900" spc="40" dirty="0" smtClean="0">
                <a:latin typeface="Calibri"/>
                <a:cs typeface="Calibri"/>
              </a:rPr>
              <a:t>i powinna być przyjmowana regularnie w celu ochrony zdrowia. To lekarstwo zostało oryginalnie stworzone by przeciwdziałać </a:t>
            </a:r>
            <a:r>
              <a:rPr sz="1900" dirty="0" err="1" smtClean="0">
                <a:latin typeface="Calibri"/>
                <a:cs typeface="Calibri"/>
              </a:rPr>
              <a:t>Zhong</a:t>
            </a:r>
            <a:r>
              <a:rPr sz="1900" dirty="0" smtClean="0">
                <a:latin typeface="Calibri"/>
                <a:cs typeface="Calibri"/>
              </a:rPr>
              <a:t> </a:t>
            </a:r>
            <a:r>
              <a:rPr sz="1900" spc="15" dirty="0">
                <a:latin typeface="Calibri"/>
                <a:cs typeface="Calibri"/>
              </a:rPr>
              <a:t>Liu</a:t>
            </a:r>
            <a:r>
              <a:rPr sz="1900" spc="15" dirty="0" smtClean="0">
                <a:latin typeface="Calibri"/>
                <a:cs typeface="Calibri"/>
              </a:rPr>
              <a:t>.</a:t>
            </a:r>
            <a:r>
              <a:rPr lang="pl-PL" sz="1900" spc="15" dirty="0" smtClean="0">
                <a:latin typeface="Calibri"/>
                <a:cs typeface="Calibri"/>
              </a:rPr>
              <a:t> Jego kompozycja przeciwdziała patologicznemu śluzowi Tan, zastojowi krwi i nagromadzeniu toksyn </a:t>
            </a:r>
            <a:r>
              <a:rPr sz="1900" spc="-40" dirty="0" smtClean="0">
                <a:latin typeface="Calibri"/>
                <a:cs typeface="Calibri"/>
              </a:rPr>
              <a:t>Yang </a:t>
            </a:r>
            <a:r>
              <a:rPr sz="1900" spc="5" dirty="0">
                <a:latin typeface="Calibri"/>
                <a:cs typeface="Calibri"/>
              </a:rPr>
              <a:t>Ming, </a:t>
            </a:r>
            <a:r>
              <a:rPr sz="1900" spc="-5" dirty="0">
                <a:latin typeface="Calibri"/>
                <a:cs typeface="Calibri"/>
              </a:rPr>
              <a:t>Luo </a:t>
            </a:r>
            <a:r>
              <a:rPr lang="pl-PL" sz="1900" spc="-5" dirty="0" smtClean="0">
                <a:latin typeface="Calibri"/>
                <a:cs typeface="Calibri"/>
              </a:rPr>
              <a:t> oraz naczyniach krwionośnych odpowiedzialnych ze wiele typów </a:t>
            </a:r>
            <a:r>
              <a:rPr sz="1900" spc="20" dirty="0" err="1" smtClean="0">
                <a:latin typeface="Calibri"/>
                <a:cs typeface="Calibri"/>
              </a:rPr>
              <a:t>Zhong</a:t>
            </a:r>
            <a:r>
              <a:rPr sz="1900" spc="20" dirty="0" smtClean="0">
                <a:latin typeface="Calibri"/>
                <a:cs typeface="Calibri"/>
              </a:rPr>
              <a:t> </a:t>
            </a:r>
            <a:r>
              <a:rPr sz="1900" spc="-15" dirty="0">
                <a:latin typeface="Calibri"/>
                <a:cs typeface="Calibri"/>
              </a:rPr>
              <a:t>Liu. </a:t>
            </a:r>
            <a:r>
              <a:rPr lang="pl-PL" sz="1900" spc="-15" dirty="0" smtClean="0">
                <a:latin typeface="Calibri"/>
                <a:cs typeface="Calibri"/>
              </a:rPr>
              <a:t>Jedna tabletka po każdym posiłku jest wystarczająca by drenować i przeciwdziałać Tan, krew i toksyczne nagromadzenia w </a:t>
            </a:r>
            <a:r>
              <a:rPr sz="1900" spc="-15" dirty="0" smtClean="0">
                <a:latin typeface="Calibri"/>
                <a:cs typeface="Calibri"/>
              </a:rPr>
              <a:t>Yang </a:t>
            </a:r>
            <a:r>
              <a:rPr sz="1900" spc="5" dirty="0">
                <a:latin typeface="Calibri"/>
                <a:cs typeface="Calibri"/>
              </a:rPr>
              <a:t>Ming. </a:t>
            </a:r>
            <a:r>
              <a:rPr lang="pl-PL" sz="1900" spc="5" dirty="0" smtClean="0">
                <a:latin typeface="Calibri"/>
                <a:cs typeface="Calibri"/>
              </a:rPr>
              <a:t> Ta receptura może być połączona z </a:t>
            </a:r>
            <a:r>
              <a:rPr sz="1900" spc="5" dirty="0" smtClean="0">
                <a:latin typeface="Calibri"/>
                <a:cs typeface="Calibri"/>
              </a:rPr>
              <a:t>DIGEST </a:t>
            </a:r>
            <a:r>
              <a:rPr sz="1900" spc="-25" dirty="0" smtClean="0">
                <a:latin typeface="Calibri"/>
                <a:cs typeface="Calibri"/>
              </a:rPr>
              <a:t>TEA</a:t>
            </a:r>
            <a:r>
              <a:rPr lang="pl-PL" sz="1900" spc="-25" dirty="0" smtClean="0">
                <a:latin typeface="Calibri"/>
                <a:cs typeface="Calibri"/>
              </a:rPr>
              <a:t>, która ma podobną kompozycję i efekty. Dla</a:t>
            </a:r>
            <a:r>
              <a:rPr sz="1900" spc="-25" dirty="0" smtClean="0">
                <a:latin typeface="Calibri"/>
                <a:cs typeface="Calibri"/>
              </a:rPr>
              <a:t> </a:t>
            </a:r>
            <a:r>
              <a:rPr lang="pl-PL" sz="1900" spc="-25" dirty="0" smtClean="0">
                <a:latin typeface="Calibri"/>
                <a:cs typeface="Calibri"/>
              </a:rPr>
              <a:t>pacjentów starszych i w trakcie ciąży </a:t>
            </a:r>
            <a:r>
              <a:rPr sz="1900" spc="15" dirty="0" smtClean="0">
                <a:latin typeface="Calibri"/>
                <a:cs typeface="Calibri"/>
              </a:rPr>
              <a:t>SLOW </a:t>
            </a:r>
            <a:r>
              <a:rPr sz="1900" spc="-35" dirty="0">
                <a:latin typeface="Calibri"/>
                <a:cs typeface="Calibri"/>
              </a:rPr>
              <a:t>BELLY </a:t>
            </a:r>
            <a:r>
              <a:rPr sz="1900" spc="10" dirty="0">
                <a:latin typeface="Calibri"/>
                <a:cs typeface="Calibri"/>
              </a:rPr>
              <a:t>MOVEMENT  </a:t>
            </a:r>
            <a:r>
              <a:rPr lang="pl-PL" sz="1900" spc="10" dirty="0" smtClean="0">
                <a:latin typeface="Calibri"/>
                <a:cs typeface="Calibri"/>
              </a:rPr>
              <a:t>jest zalecana.</a:t>
            </a:r>
            <a:endParaRPr sz="1900" dirty="0">
              <a:latin typeface="Calibri"/>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56</a:t>
            </a:fld>
            <a:endParaRPr spc="-5" dirty="0"/>
          </a:p>
        </p:txBody>
      </p:sp>
      <p:sp>
        <p:nvSpPr>
          <p:cNvPr id="2" name="object 2"/>
          <p:cNvSpPr txBox="1">
            <a:spLocks noGrp="1"/>
          </p:cNvSpPr>
          <p:nvPr>
            <p:ph type="title"/>
          </p:nvPr>
        </p:nvSpPr>
        <p:spPr>
          <a:xfrm>
            <a:off x="1615351" y="356095"/>
            <a:ext cx="7448550" cy="1308050"/>
          </a:xfrm>
          <a:prstGeom prst="rect">
            <a:avLst/>
          </a:prstGeom>
        </p:spPr>
        <p:txBody>
          <a:bodyPr vert="horz" wrap="square" lIns="0" tIns="0" rIns="0" bIns="0" rtlCol="0">
            <a:spAutoFit/>
          </a:bodyPr>
          <a:lstStyle/>
          <a:p>
            <a:pPr marL="12700" marR="5080" indent="647700">
              <a:lnSpc>
                <a:spcPts val="5100"/>
              </a:lnSpc>
            </a:pPr>
            <a:r>
              <a:rPr spc="-135" dirty="0" smtClean="0"/>
              <a:t>Digest</a:t>
            </a:r>
            <a:r>
              <a:rPr lang="pl-PL" spc="-135" dirty="0" smtClean="0"/>
              <a:t> </a:t>
            </a:r>
            <a:r>
              <a:rPr spc="-135" dirty="0" smtClean="0"/>
              <a:t>Tea </a:t>
            </a:r>
            <a:r>
              <a:rPr lang="pl-PL" spc="-135" dirty="0" smtClean="0"/>
              <a:t>jako profilaktyka leczenia zaburzeń </a:t>
            </a:r>
            <a:r>
              <a:rPr spc="-95" dirty="0" smtClean="0"/>
              <a:t>Yang </a:t>
            </a:r>
            <a:r>
              <a:rPr spc="15" dirty="0" smtClean="0"/>
              <a:t>Ming</a:t>
            </a:r>
            <a:endParaRPr spc="-15" dirty="0"/>
          </a:p>
        </p:txBody>
      </p:sp>
      <p:sp>
        <p:nvSpPr>
          <p:cNvPr id="3" name="object 3"/>
          <p:cNvSpPr txBox="1"/>
          <p:nvPr/>
        </p:nvSpPr>
        <p:spPr>
          <a:xfrm>
            <a:off x="850900" y="1647825"/>
            <a:ext cx="8437880" cy="4616648"/>
          </a:xfrm>
          <a:prstGeom prst="rect">
            <a:avLst/>
          </a:prstGeom>
        </p:spPr>
        <p:txBody>
          <a:bodyPr vert="horz" wrap="square" lIns="0" tIns="0" rIns="0" bIns="0" rtlCol="0">
            <a:spAutoFit/>
          </a:bodyPr>
          <a:lstStyle/>
          <a:p>
            <a:pPr marL="381000" indent="-368300">
              <a:lnSpc>
                <a:spcPts val="2435"/>
              </a:lnSpc>
              <a:buFont typeface="Arial"/>
              <a:buChar char="•"/>
              <a:tabLst>
                <a:tab pos="380365" algn="l"/>
                <a:tab pos="381000" algn="l"/>
              </a:tabLst>
            </a:pPr>
            <a:endParaRPr lang="pl-PL" sz="2900" b="1" dirty="0" smtClean="0">
              <a:latin typeface="Calibri"/>
              <a:cs typeface="Calibri"/>
            </a:endParaRPr>
          </a:p>
          <a:p>
            <a:pPr marL="381000" indent="-368300">
              <a:lnSpc>
                <a:spcPts val="2435"/>
              </a:lnSpc>
              <a:buFont typeface="Arial"/>
              <a:buChar char="•"/>
              <a:tabLst>
                <a:tab pos="380365" algn="l"/>
                <a:tab pos="381000" algn="l"/>
              </a:tabLst>
            </a:pPr>
            <a:r>
              <a:rPr lang="pl-PL" sz="2900" b="1" spc="15" dirty="0" smtClean="0">
                <a:latin typeface="Calibri"/>
                <a:cs typeface="Calibri"/>
              </a:rPr>
              <a:t>Digest </a:t>
            </a:r>
            <a:r>
              <a:rPr lang="pl-PL" sz="2900" b="1" spc="15" dirty="0" err="1" smtClean="0">
                <a:latin typeface="Calibri"/>
                <a:cs typeface="Calibri"/>
              </a:rPr>
              <a:t>Tea</a:t>
            </a:r>
            <a:r>
              <a:rPr lang="pl-PL" sz="2900" b="1" spc="15" dirty="0" smtClean="0">
                <a:latin typeface="Calibri"/>
                <a:cs typeface="Calibri"/>
              </a:rPr>
              <a:t> </a:t>
            </a:r>
            <a:r>
              <a:rPr lang="pl-PL" sz="2900" spc="15" dirty="0" smtClean="0">
                <a:latin typeface="Calibri"/>
                <a:cs typeface="Calibri"/>
              </a:rPr>
              <a:t>jest używana do leczenia zastoju pokarmowego, ale również przeciwdziała: gorącej wilgoci, śluzowi, tan, toksynom, zastojowi krwi i Qi w Yang Ming. Ta ziołowa herbata jest jednym z najważniejszych remediów z serii produktów </a:t>
            </a:r>
            <a:r>
              <a:rPr sz="2900" spc="-5" dirty="0" err="1" smtClean="0">
                <a:latin typeface="Calibri"/>
                <a:cs typeface="Calibri"/>
              </a:rPr>
              <a:t>Diolosa</a:t>
            </a:r>
            <a:r>
              <a:rPr sz="2900" spc="-5" dirty="0" smtClean="0">
                <a:latin typeface="Calibri"/>
                <a:cs typeface="Calibri"/>
              </a:rPr>
              <a:t> </a:t>
            </a:r>
            <a:r>
              <a:rPr sz="2900" spc="-5" dirty="0">
                <a:latin typeface="Calibri"/>
                <a:cs typeface="Calibri"/>
              </a:rPr>
              <a:t>Line </a:t>
            </a:r>
            <a:r>
              <a:rPr lang="pl-PL" sz="2900" spc="-5" dirty="0" smtClean="0">
                <a:latin typeface="Calibri"/>
                <a:cs typeface="Calibri"/>
              </a:rPr>
              <a:t>i została oryginalnie stworzona jako profilaktyka </a:t>
            </a:r>
            <a:r>
              <a:rPr sz="2900" spc="-10" dirty="0" err="1" smtClean="0">
                <a:latin typeface="Calibri"/>
                <a:cs typeface="Calibri"/>
              </a:rPr>
              <a:t>Zhong</a:t>
            </a:r>
            <a:r>
              <a:rPr sz="2900" spc="-10" dirty="0" smtClean="0">
                <a:latin typeface="Calibri"/>
                <a:cs typeface="Calibri"/>
              </a:rPr>
              <a:t> </a:t>
            </a:r>
            <a:r>
              <a:rPr sz="2900" spc="-5" dirty="0">
                <a:latin typeface="Calibri"/>
                <a:cs typeface="Calibri"/>
              </a:rPr>
              <a:t>Liu. </a:t>
            </a:r>
            <a:r>
              <a:rPr lang="pl-PL" sz="2900" spc="-5" dirty="0" smtClean="0">
                <a:latin typeface="Calibri"/>
                <a:cs typeface="Calibri"/>
              </a:rPr>
              <a:t>Jest to herbatka do dziennego użycia, wystarczy jedna filiżanka po każdym posiłku by wzmocnić trawienie i ruch Qi w dół w Yang Ming. </a:t>
            </a:r>
            <a:r>
              <a:rPr lang="pl-PL" sz="2900" spc="-25" dirty="0" smtClean="0">
                <a:latin typeface="Calibri"/>
                <a:cs typeface="Calibri"/>
              </a:rPr>
              <a:t>Digest </a:t>
            </a:r>
            <a:r>
              <a:rPr lang="pl-PL" sz="2900" spc="-25" dirty="0" err="1" smtClean="0">
                <a:latin typeface="Calibri"/>
                <a:cs typeface="Calibri"/>
              </a:rPr>
              <a:t>Tea</a:t>
            </a:r>
            <a:r>
              <a:rPr lang="pl-PL" sz="2900" spc="-25" dirty="0" smtClean="0">
                <a:latin typeface="Calibri"/>
                <a:cs typeface="Calibri"/>
              </a:rPr>
              <a:t> może być łączona z wieloma innymi specyfikami ale zwłaszcza ze </a:t>
            </a:r>
            <a:r>
              <a:rPr sz="2900" spc="-50" dirty="0" smtClean="0">
                <a:latin typeface="Calibri"/>
                <a:cs typeface="Calibri"/>
              </a:rPr>
              <a:t>SLOW </a:t>
            </a:r>
            <a:r>
              <a:rPr lang="pl-PL" sz="2900" spc="-5" dirty="0" smtClean="0">
                <a:latin typeface="Calibri"/>
                <a:cs typeface="Calibri"/>
              </a:rPr>
              <a:t>oraz </a:t>
            </a:r>
            <a:r>
              <a:rPr sz="2900" spc="-5" dirty="0" smtClean="0">
                <a:latin typeface="Calibri"/>
                <a:cs typeface="Calibri"/>
              </a:rPr>
              <a:t> </a:t>
            </a:r>
            <a:r>
              <a:rPr sz="2900" dirty="0">
                <a:latin typeface="Calibri"/>
                <a:cs typeface="Calibri"/>
              </a:rPr>
              <a:t>QUICK </a:t>
            </a:r>
            <a:r>
              <a:rPr sz="2900" spc="-50" dirty="0">
                <a:latin typeface="Calibri"/>
                <a:cs typeface="Calibri"/>
              </a:rPr>
              <a:t>BELLY  </a:t>
            </a:r>
            <a:r>
              <a:rPr sz="2900" spc="-5" dirty="0">
                <a:latin typeface="Calibri"/>
                <a:cs typeface="Calibri"/>
              </a:rPr>
              <a:t>MOVEMENT </a:t>
            </a:r>
            <a:r>
              <a:rPr lang="pl-PL" sz="2900" spc="15" dirty="0" smtClean="0">
                <a:latin typeface="Calibri"/>
                <a:cs typeface="Calibri"/>
              </a:rPr>
              <a:t>w przypadku zaparć</a:t>
            </a:r>
            <a:r>
              <a:rPr sz="2900" spc="-10" dirty="0" smtClean="0">
                <a:latin typeface="Calibri"/>
                <a:cs typeface="Calibri"/>
              </a:rPr>
              <a:t>.</a:t>
            </a:r>
            <a:r>
              <a:rPr lang="pl-PL" sz="2900" spc="-10" dirty="0" smtClean="0">
                <a:latin typeface="Calibri"/>
                <a:cs typeface="Calibri"/>
              </a:rPr>
              <a:t> Herbata może być naparzana ale również przygotowywana jako wywar</a:t>
            </a:r>
            <a:r>
              <a:rPr sz="2900" spc="-10" dirty="0" smtClean="0">
                <a:latin typeface="Calibri"/>
                <a:cs typeface="Calibri"/>
              </a:rPr>
              <a:t> </a:t>
            </a:r>
            <a:r>
              <a:rPr lang="pl-PL" sz="2900" spc="-10" dirty="0" smtClean="0">
                <a:latin typeface="Calibri"/>
                <a:cs typeface="Calibri"/>
              </a:rPr>
              <a:t>w przypadku zastoju pokarmowego.    </a:t>
            </a:r>
            <a:endParaRPr sz="2900" dirty="0">
              <a:latin typeface="Calibri"/>
              <a:cs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2500" y="1190625"/>
            <a:ext cx="7315200" cy="723275"/>
          </a:xfrm>
          <a:prstGeom prst="rect">
            <a:avLst/>
          </a:prstGeom>
        </p:spPr>
        <p:txBody>
          <a:bodyPr vert="horz" wrap="square" lIns="0" tIns="0" rIns="0" bIns="0" rtlCol="0">
            <a:spAutoFit/>
          </a:bodyPr>
          <a:lstStyle/>
          <a:p>
            <a:pPr marL="12700">
              <a:lnSpc>
                <a:spcPct val="100000"/>
              </a:lnSpc>
            </a:pPr>
            <a:r>
              <a:rPr lang="pl-PL" sz="4700" spc="-10" dirty="0" smtClean="0"/>
              <a:t>Przerzuty nowotworowe</a:t>
            </a:r>
            <a:endParaRPr sz="4700" dirty="0"/>
          </a:p>
        </p:txBody>
      </p:sp>
      <p:sp>
        <p:nvSpPr>
          <p:cNvPr id="3" name="object 3"/>
          <p:cNvSpPr/>
          <p:nvPr/>
        </p:nvSpPr>
        <p:spPr>
          <a:xfrm>
            <a:off x="2336800" y="2921005"/>
            <a:ext cx="6007100" cy="34417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57</a:t>
            </a:fld>
            <a:endParaRPr spc="-5"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27700" y="1571625"/>
            <a:ext cx="4572000" cy="2872581"/>
          </a:xfrm>
          <a:prstGeom prst="rect">
            <a:avLst/>
          </a:prstGeom>
        </p:spPr>
        <p:txBody>
          <a:bodyPr vert="horz" wrap="square" lIns="0" tIns="0" rIns="0" bIns="0" rtlCol="0">
            <a:spAutoFit/>
          </a:bodyPr>
          <a:lstStyle/>
          <a:p>
            <a:pPr algn="ctr">
              <a:lnSpc>
                <a:spcPts val="5635"/>
              </a:lnSpc>
            </a:pPr>
            <a:r>
              <a:rPr lang="pl-PL" sz="4700" spc="-5" dirty="0" smtClean="0"/>
              <a:t>Jakie magiczne zaklęcie kryje się za przerzutami nowotworowymi</a:t>
            </a:r>
            <a:r>
              <a:rPr sz="4700" dirty="0" smtClean="0"/>
              <a:t>?</a:t>
            </a:r>
            <a:endParaRPr sz="4700" dirty="0"/>
          </a:p>
        </p:txBody>
      </p:sp>
      <p:sp>
        <p:nvSpPr>
          <p:cNvPr id="3" name="object 3"/>
          <p:cNvSpPr/>
          <p:nvPr/>
        </p:nvSpPr>
        <p:spPr>
          <a:xfrm>
            <a:off x="1028700" y="939803"/>
            <a:ext cx="3695700" cy="55372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58</a:t>
            </a:fld>
            <a:endParaRPr spc="-5"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08100" y="733425"/>
            <a:ext cx="3437890" cy="3616375"/>
          </a:xfrm>
          <a:prstGeom prst="rect">
            <a:avLst/>
          </a:prstGeom>
        </p:spPr>
        <p:txBody>
          <a:bodyPr vert="horz" wrap="square" lIns="0" tIns="0" rIns="0" bIns="0" rtlCol="0">
            <a:spAutoFit/>
          </a:bodyPr>
          <a:lstStyle/>
          <a:p>
            <a:pPr marL="12065" marR="5080" indent="635" algn="ctr">
              <a:lnSpc>
                <a:spcPct val="100200"/>
              </a:lnSpc>
            </a:pPr>
            <a:r>
              <a:rPr lang="pl-PL" sz="4700" spc="-10" dirty="0" smtClean="0"/>
              <a:t>Przykłady przerzutów w przypadku nowotworu piersi</a:t>
            </a:r>
            <a:endParaRPr sz="4700" dirty="0"/>
          </a:p>
        </p:txBody>
      </p:sp>
      <p:sp>
        <p:nvSpPr>
          <p:cNvPr id="3" name="object 3"/>
          <p:cNvSpPr/>
          <p:nvPr/>
        </p:nvSpPr>
        <p:spPr>
          <a:xfrm>
            <a:off x="5829300" y="406400"/>
            <a:ext cx="3530600" cy="5664199"/>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5" name="object 5"/>
          <p:cNvSpPr txBox="1"/>
          <p:nvPr/>
        </p:nvSpPr>
        <p:spPr>
          <a:xfrm>
            <a:off x="9446348" y="7017467"/>
            <a:ext cx="203835" cy="191135"/>
          </a:xfrm>
          <a:prstGeom prst="rect">
            <a:avLst/>
          </a:prstGeom>
        </p:spPr>
        <p:txBody>
          <a:bodyPr vert="horz" wrap="square" lIns="0" tIns="0" rIns="0" bIns="0" rtlCol="0">
            <a:spAutoFit/>
          </a:bodyPr>
          <a:lstStyle/>
          <a:p>
            <a:pPr marL="12700">
              <a:lnSpc>
                <a:spcPts val="1375"/>
              </a:lnSpc>
            </a:pPr>
            <a:r>
              <a:rPr sz="1300" spc="30" dirty="0">
                <a:solidFill>
                  <a:srgbClr val="898989"/>
                </a:solidFill>
                <a:latin typeface="Calibri"/>
                <a:cs typeface="Calibri"/>
              </a:rPr>
              <a:t>60</a:t>
            </a:r>
            <a:endParaRPr sz="13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08100" y="357225"/>
            <a:ext cx="7924799" cy="1308050"/>
          </a:xfrm>
          <a:prstGeom prst="rect">
            <a:avLst/>
          </a:prstGeom>
        </p:spPr>
        <p:txBody>
          <a:bodyPr vert="horz" wrap="square" lIns="0" tIns="0" rIns="0" bIns="0" rtlCol="0">
            <a:spAutoFit/>
          </a:bodyPr>
          <a:lstStyle/>
          <a:p>
            <a:pPr marL="774065" marR="5080" indent="-762000" algn="ctr">
              <a:lnSpc>
                <a:spcPts val="5100"/>
              </a:lnSpc>
            </a:pPr>
            <a:r>
              <a:rPr lang="pl-PL" sz="4300" b="1" spc="5" dirty="0" smtClean="0">
                <a:latin typeface="Calibri"/>
                <a:cs typeface="Calibri"/>
              </a:rPr>
              <a:t>Różnice między Wschodem a Zachodem</a:t>
            </a:r>
            <a:endParaRPr sz="4300" dirty="0">
              <a:latin typeface="Calibri"/>
              <a:cs typeface="Calibri"/>
            </a:endParaRPr>
          </a:p>
        </p:txBody>
      </p:sp>
      <p:sp>
        <p:nvSpPr>
          <p:cNvPr id="3" name="object 3"/>
          <p:cNvSpPr/>
          <p:nvPr/>
        </p:nvSpPr>
        <p:spPr>
          <a:xfrm>
            <a:off x="939800" y="3110268"/>
            <a:ext cx="4318000" cy="287267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809188" y="1974075"/>
            <a:ext cx="5509311" cy="400110"/>
          </a:xfrm>
          <a:prstGeom prst="rect">
            <a:avLst/>
          </a:prstGeom>
        </p:spPr>
        <p:txBody>
          <a:bodyPr vert="horz" wrap="square" lIns="0" tIns="0" rIns="0" bIns="0" rtlCol="0">
            <a:spAutoFit/>
          </a:bodyPr>
          <a:lstStyle/>
          <a:p>
            <a:pPr marL="12700">
              <a:lnSpc>
                <a:spcPct val="100000"/>
              </a:lnSpc>
              <a:tabLst>
                <a:tab pos="4421505" algn="l"/>
              </a:tabLst>
            </a:pPr>
            <a:r>
              <a:rPr lang="pl-PL" sz="2600" b="1" dirty="0" smtClean="0">
                <a:latin typeface="Calibri"/>
                <a:cs typeface="Calibri"/>
              </a:rPr>
              <a:t>Wschód</a:t>
            </a:r>
            <a:r>
              <a:rPr lang="pl-PL" sz="2600" b="1" dirty="0">
                <a:latin typeface="Calibri"/>
                <a:cs typeface="Calibri"/>
              </a:rPr>
              <a:t>	</a:t>
            </a:r>
            <a:r>
              <a:rPr lang="pl-PL" sz="2600" b="1" dirty="0" smtClean="0">
                <a:latin typeface="Calibri"/>
                <a:cs typeface="Calibri"/>
              </a:rPr>
              <a:t>Zachód</a:t>
            </a:r>
            <a:endParaRPr sz="2600" dirty="0">
              <a:latin typeface="Calibri"/>
              <a:cs typeface="Calibri"/>
            </a:endParaRPr>
          </a:p>
        </p:txBody>
      </p:sp>
      <p:sp>
        <p:nvSpPr>
          <p:cNvPr id="5" name="object 5"/>
          <p:cNvSpPr/>
          <p:nvPr/>
        </p:nvSpPr>
        <p:spPr>
          <a:xfrm>
            <a:off x="5422900" y="3041332"/>
            <a:ext cx="4318000" cy="3010547"/>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4"/>
              </a:rPr>
              <a:t>www.diolosa.com</a:t>
            </a:r>
            <a:r>
              <a:rPr spc="-35" dirty="0"/>
              <a:t> </a:t>
            </a:r>
            <a:r>
              <a:rPr spc="-20" dirty="0">
                <a:hlinkClick r:id="rId4"/>
              </a:rPr>
              <a:t>www.diolosa.com</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03200">
              <a:lnSpc>
                <a:spcPts val="1375"/>
              </a:lnSpc>
            </a:pPr>
            <a:fld id="{81D60167-4931-47E6-BA6A-407CBD079E47}" type="slidenum">
              <a:rPr spc="-5" dirty="0"/>
              <a:t>6</a:t>
            </a:fld>
            <a:endParaRPr spc="-5"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1300" y="352425"/>
            <a:ext cx="8529421" cy="991182"/>
          </a:xfrm>
          <a:prstGeom prst="rect">
            <a:avLst/>
          </a:prstGeom>
        </p:spPr>
        <p:txBody>
          <a:bodyPr vert="horz" wrap="square" lIns="0" tIns="265316" rIns="0" bIns="0" rtlCol="0">
            <a:spAutoFit/>
          </a:bodyPr>
          <a:lstStyle/>
          <a:p>
            <a:pPr marL="2742565">
              <a:lnSpc>
                <a:spcPct val="100000"/>
              </a:lnSpc>
            </a:pPr>
            <a:r>
              <a:rPr lang="pl-PL" sz="4700" spc="20" dirty="0" smtClean="0"/>
              <a:t>Podziały komórkowe</a:t>
            </a:r>
            <a:endParaRPr sz="4700" dirty="0"/>
          </a:p>
        </p:txBody>
      </p:sp>
      <p:sp>
        <p:nvSpPr>
          <p:cNvPr id="3" name="object 3"/>
          <p:cNvSpPr/>
          <p:nvPr/>
        </p:nvSpPr>
        <p:spPr>
          <a:xfrm>
            <a:off x="2286000" y="1828805"/>
            <a:ext cx="6108700" cy="4826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60</a:t>
            </a:fld>
            <a:endParaRPr spc="-5"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8529421" cy="991182"/>
          </a:xfrm>
          <a:prstGeom prst="rect">
            <a:avLst/>
          </a:prstGeom>
        </p:spPr>
        <p:txBody>
          <a:bodyPr vert="horz" wrap="square" lIns="0" tIns="265316" rIns="0" bIns="0" rtlCol="0">
            <a:spAutoFit/>
          </a:bodyPr>
          <a:lstStyle/>
          <a:p>
            <a:pPr marL="838200">
              <a:lnSpc>
                <a:spcPct val="100000"/>
              </a:lnSpc>
            </a:pPr>
            <a:r>
              <a:rPr lang="pl-PL" sz="4700" spc="-20" dirty="0" smtClean="0"/>
              <a:t>Rozwój nowotworu</a:t>
            </a:r>
            <a:endParaRPr sz="4700" dirty="0"/>
          </a:p>
        </p:txBody>
      </p:sp>
      <p:sp>
        <p:nvSpPr>
          <p:cNvPr id="3" name="object 3"/>
          <p:cNvSpPr/>
          <p:nvPr/>
        </p:nvSpPr>
        <p:spPr>
          <a:xfrm>
            <a:off x="939800" y="2451100"/>
            <a:ext cx="8801100" cy="35814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61</a:t>
            </a:fld>
            <a:endParaRPr spc="-5"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8529421" cy="1308050"/>
          </a:xfrm>
          <a:prstGeom prst="rect">
            <a:avLst/>
          </a:prstGeom>
        </p:spPr>
        <p:txBody>
          <a:bodyPr vert="horz" wrap="square" lIns="0" tIns="0" rIns="0" bIns="0" rtlCol="0">
            <a:spAutoFit/>
          </a:bodyPr>
          <a:lstStyle/>
          <a:p>
            <a:pPr marL="2032000" marR="5080" indent="-1676400">
              <a:lnSpc>
                <a:spcPts val="5100"/>
              </a:lnSpc>
            </a:pPr>
            <a:r>
              <a:rPr lang="pl-PL" spc="-15" dirty="0" smtClean="0"/>
              <a:t>Zrozumienie przerzutów na przykładzie historii szachów</a:t>
            </a:r>
            <a:endParaRPr spc="5" dirty="0"/>
          </a:p>
        </p:txBody>
      </p:sp>
      <p:sp>
        <p:nvSpPr>
          <p:cNvPr id="3" name="object 3"/>
          <p:cNvSpPr/>
          <p:nvPr/>
        </p:nvSpPr>
        <p:spPr>
          <a:xfrm>
            <a:off x="939800" y="2603500"/>
            <a:ext cx="4318000" cy="3276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22900" y="2082805"/>
            <a:ext cx="4318000" cy="4318000"/>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4"/>
              </a:rPr>
              <a:t>www.diolosa.com</a:t>
            </a:r>
            <a:r>
              <a:rPr spc="-35" dirty="0"/>
              <a:t> </a:t>
            </a:r>
            <a:r>
              <a:rPr spc="-20" dirty="0">
                <a:hlinkClick r:id="rId4"/>
              </a:rPr>
              <a:t>www.diolosa.com</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62</a:t>
            </a:fld>
            <a:endParaRPr spc="-5"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63</a:t>
            </a:fld>
            <a:endParaRPr spc="-5" dirty="0"/>
          </a:p>
        </p:txBody>
      </p:sp>
      <p:sp>
        <p:nvSpPr>
          <p:cNvPr id="2" name="object 2"/>
          <p:cNvSpPr txBox="1">
            <a:spLocks noGrp="1"/>
          </p:cNvSpPr>
          <p:nvPr>
            <p:ph type="title"/>
          </p:nvPr>
        </p:nvSpPr>
        <p:spPr>
          <a:xfrm>
            <a:off x="1081989" y="357225"/>
            <a:ext cx="8529421" cy="971638"/>
          </a:xfrm>
          <a:prstGeom prst="rect">
            <a:avLst/>
          </a:prstGeom>
        </p:spPr>
        <p:txBody>
          <a:bodyPr vert="horz" wrap="square" lIns="0" tIns="306921" rIns="0" bIns="0" rtlCol="0">
            <a:spAutoFit/>
          </a:bodyPr>
          <a:lstStyle/>
          <a:p>
            <a:pPr marL="1955800">
              <a:lnSpc>
                <a:spcPct val="100000"/>
              </a:lnSpc>
            </a:pPr>
            <a:r>
              <a:rPr lang="pl-PL" spc="-10" dirty="0" smtClean="0"/>
              <a:t>Objawy i sygnały</a:t>
            </a:r>
            <a:endParaRPr spc="-25" dirty="0"/>
          </a:p>
        </p:txBody>
      </p:sp>
      <p:sp>
        <p:nvSpPr>
          <p:cNvPr id="3" name="object 3"/>
          <p:cNvSpPr txBox="1"/>
          <p:nvPr/>
        </p:nvSpPr>
        <p:spPr>
          <a:xfrm>
            <a:off x="1030477" y="1772284"/>
            <a:ext cx="8625840" cy="5179238"/>
          </a:xfrm>
          <a:prstGeom prst="rect">
            <a:avLst/>
          </a:prstGeom>
        </p:spPr>
        <p:txBody>
          <a:bodyPr vert="horz" wrap="square" lIns="0" tIns="0" rIns="0" bIns="0" rtlCol="0">
            <a:spAutoFit/>
          </a:bodyPr>
          <a:lstStyle/>
          <a:p>
            <a:pPr marL="381000" indent="-368300">
              <a:lnSpc>
                <a:spcPts val="3140"/>
              </a:lnSpc>
              <a:buFont typeface="Arial"/>
              <a:buChar char="•"/>
              <a:tabLst>
                <a:tab pos="380365" algn="l"/>
                <a:tab pos="381000" algn="l"/>
              </a:tabLst>
            </a:pPr>
            <a:r>
              <a:rPr lang="pl-PL" sz="2900" spc="-15" dirty="0" smtClean="0">
                <a:latin typeface="Calibri"/>
                <a:cs typeface="Calibri"/>
              </a:rPr>
              <a:t>Początkowo, sąsiadujące węzły chłonne są wcześnie atakowane.</a:t>
            </a:r>
          </a:p>
          <a:p>
            <a:pPr marL="381000" indent="-368300">
              <a:lnSpc>
                <a:spcPts val="3140"/>
              </a:lnSpc>
              <a:buFont typeface="Arial"/>
              <a:buChar char="•"/>
              <a:tabLst>
                <a:tab pos="380365" algn="l"/>
                <a:tab pos="381000" algn="l"/>
              </a:tabLst>
            </a:pPr>
            <a:r>
              <a:rPr lang="pl-PL" sz="2900" spc="-15" dirty="0" smtClean="0">
                <a:latin typeface="Calibri"/>
                <a:cs typeface="Calibri"/>
              </a:rPr>
              <a:t>Płuca, wątroba, mózg oraz kości są najczęstszą lokalizacją przerzutów  zwartych guzów. </a:t>
            </a:r>
          </a:p>
          <a:p>
            <a:pPr marL="381000" indent="-368300">
              <a:lnSpc>
                <a:spcPts val="3140"/>
              </a:lnSpc>
              <a:buFont typeface="Arial"/>
              <a:buChar char="•"/>
              <a:tabLst>
                <a:tab pos="380365" algn="l"/>
                <a:tab pos="381000" algn="l"/>
              </a:tabLst>
            </a:pPr>
            <a:r>
              <a:rPr lang="pl-PL" sz="2900" spc="-20" dirty="0" smtClean="0">
                <a:latin typeface="Calibri"/>
                <a:cs typeface="Calibri"/>
              </a:rPr>
              <a:t>W obrębie węzłów chłonnych powszechnym symptomem jest ich powiększenie</a:t>
            </a:r>
          </a:p>
          <a:p>
            <a:pPr marL="381000" indent="-368300">
              <a:lnSpc>
                <a:spcPts val="3140"/>
              </a:lnSpc>
              <a:buFont typeface="Arial"/>
              <a:buChar char="•"/>
              <a:tabLst>
                <a:tab pos="380365" algn="l"/>
                <a:tab pos="381000" algn="l"/>
              </a:tabLst>
            </a:pPr>
            <a:r>
              <a:rPr lang="pl-PL" sz="2900" spc="-20" dirty="0" smtClean="0">
                <a:latin typeface="Calibri"/>
                <a:cs typeface="Calibri"/>
              </a:rPr>
              <a:t>Płuca: kaszel, krwioplucie i skrócony oddech</a:t>
            </a:r>
            <a:endParaRPr sz="2900" dirty="0">
              <a:latin typeface="Calibri"/>
              <a:cs typeface="Calibri"/>
            </a:endParaRPr>
          </a:p>
          <a:p>
            <a:pPr marL="381000" marR="1045844" indent="-368300">
              <a:lnSpc>
                <a:spcPct val="77600"/>
              </a:lnSpc>
              <a:spcBef>
                <a:spcPts val="819"/>
              </a:spcBef>
              <a:buFont typeface="Arial"/>
              <a:buChar char="•"/>
              <a:tabLst>
                <a:tab pos="380365" algn="l"/>
                <a:tab pos="381000" algn="l"/>
              </a:tabLst>
            </a:pPr>
            <a:r>
              <a:rPr lang="pl-PL" sz="2900" spc="-10" dirty="0" smtClean="0">
                <a:latin typeface="Calibri"/>
                <a:cs typeface="Calibri"/>
              </a:rPr>
              <a:t>Wątroba: powiększenie wątroby, mdłości i żółtaczka </a:t>
            </a:r>
          </a:p>
          <a:p>
            <a:pPr marL="381000" marR="1045844" indent="-368300">
              <a:lnSpc>
                <a:spcPct val="77600"/>
              </a:lnSpc>
              <a:spcBef>
                <a:spcPts val="819"/>
              </a:spcBef>
              <a:buFont typeface="Arial"/>
              <a:buChar char="•"/>
              <a:tabLst>
                <a:tab pos="380365" algn="l"/>
                <a:tab pos="381000" algn="l"/>
              </a:tabLst>
            </a:pPr>
            <a:r>
              <a:rPr lang="pl-PL" sz="2900" spc="-10" dirty="0" smtClean="0">
                <a:latin typeface="Calibri"/>
                <a:cs typeface="Calibri"/>
              </a:rPr>
              <a:t>Kości: bóle kostne, łamliwość kości dotkniętych zmianami </a:t>
            </a:r>
          </a:p>
          <a:p>
            <a:pPr marL="381000" marR="1045844" indent="-368300">
              <a:lnSpc>
                <a:spcPct val="77600"/>
              </a:lnSpc>
              <a:spcBef>
                <a:spcPts val="819"/>
              </a:spcBef>
              <a:buFont typeface="Arial"/>
              <a:buChar char="•"/>
              <a:tabLst>
                <a:tab pos="380365" algn="l"/>
                <a:tab pos="381000" algn="l"/>
              </a:tabLst>
            </a:pPr>
            <a:r>
              <a:rPr lang="pl-PL" sz="2900" spc="-10" dirty="0" smtClean="0">
                <a:latin typeface="Calibri"/>
                <a:cs typeface="Calibri"/>
              </a:rPr>
              <a:t>Mózg: objawy neurologiczne takie jak bóle głowy, drgawki i zawroty głowy</a:t>
            </a:r>
            <a:endParaRPr sz="2900" dirty="0">
              <a:latin typeface="Calibri"/>
              <a:cs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8529421" cy="661720"/>
          </a:xfrm>
          <a:prstGeom prst="rect">
            <a:avLst/>
          </a:prstGeom>
        </p:spPr>
        <p:txBody>
          <a:bodyPr vert="horz" wrap="square" lIns="0" tIns="0" rIns="0" bIns="0" rtlCol="0">
            <a:spAutoFit/>
          </a:bodyPr>
          <a:lstStyle/>
          <a:p>
            <a:pPr marL="3021965">
              <a:lnSpc>
                <a:spcPct val="100000"/>
              </a:lnSpc>
            </a:pPr>
            <a:r>
              <a:rPr lang="pl-PL" spc="5" dirty="0" smtClean="0"/>
              <a:t>Przerzuty</a:t>
            </a:r>
            <a:endParaRPr spc="5" dirty="0"/>
          </a:p>
        </p:txBody>
      </p:sp>
      <p:graphicFrame>
        <p:nvGraphicFramePr>
          <p:cNvPr id="3" name="object 3"/>
          <p:cNvGraphicFramePr>
            <a:graphicFrameLocks noGrp="1"/>
          </p:cNvGraphicFramePr>
          <p:nvPr>
            <p:extLst>
              <p:ext uri="{D42A27DB-BD31-4B8C-83A1-F6EECF244321}">
                <p14:modId xmlns:p14="http://schemas.microsoft.com/office/powerpoint/2010/main" val="4111760538"/>
              </p:ext>
            </p:extLst>
          </p:nvPr>
        </p:nvGraphicFramePr>
        <p:xfrm>
          <a:off x="1113087" y="4342774"/>
          <a:ext cx="8789674" cy="2556621"/>
        </p:xfrm>
        <a:graphic>
          <a:graphicData uri="http://schemas.openxmlformats.org/drawingml/2006/table">
            <a:tbl>
              <a:tblPr firstRow="1" bandRow="1">
                <a:tableStyleId>{2D5ABB26-0587-4C30-8999-92F81FD0307C}</a:tableStyleId>
              </a:tblPr>
              <a:tblGrid>
                <a:gridCol w="4394837"/>
                <a:gridCol w="4394837"/>
              </a:tblGrid>
              <a:tr h="396249">
                <a:tc gridSpan="2">
                  <a:txBody>
                    <a:bodyPr/>
                    <a:lstStyle/>
                    <a:p>
                      <a:pPr marL="1666239">
                        <a:lnSpc>
                          <a:spcPct val="100000"/>
                        </a:lnSpc>
                        <a:spcBef>
                          <a:spcPts val="245"/>
                        </a:spcBef>
                      </a:pPr>
                      <a:r>
                        <a:rPr lang="pl-PL" sz="1900" b="1" spc="15" dirty="0" smtClean="0">
                          <a:latin typeface="Calibri"/>
                          <a:cs typeface="Calibri"/>
                        </a:rPr>
                        <a:t>Przerzuty-Jak</a:t>
                      </a:r>
                      <a:r>
                        <a:rPr lang="pl-PL" sz="1900" b="1" spc="15" baseline="0" dirty="0" smtClean="0">
                          <a:latin typeface="Calibri"/>
                          <a:cs typeface="Calibri"/>
                        </a:rPr>
                        <a:t> to działa w nawiązaniu do diagnostyki TCM</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40710">
                      <a:solidFill>
                        <a:srgbClr val="FFFFFF"/>
                      </a:solidFill>
                      <a:prstDash val="solid"/>
                    </a:lnB>
                    <a:solidFill>
                      <a:srgbClr val="4F81BD"/>
                    </a:solidFill>
                  </a:tcPr>
                </a:tc>
                <a:tc hMerge="1">
                  <a:txBody>
                    <a:bodyPr/>
                    <a:lstStyle/>
                    <a:p>
                      <a:endParaRPr/>
                    </a:p>
                  </a:txBody>
                  <a:tcPr marL="0" marR="0" marT="0" marB="0"/>
                </a:tc>
              </a:tr>
              <a:tr h="396249">
                <a:tc gridSpan="2">
                  <a:txBody>
                    <a:bodyPr/>
                    <a:lstStyle/>
                    <a:p>
                      <a:pPr marL="2199640">
                        <a:lnSpc>
                          <a:spcPct val="100000"/>
                        </a:lnSpc>
                        <a:spcBef>
                          <a:spcPts val="140"/>
                        </a:spcBef>
                      </a:pPr>
                      <a:r>
                        <a:rPr lang="pl-PL" sz="1900" b="1" spc="-25" dirty="0" smtClean="0">
                          <a:latin typeface="Calibri"/>
                          <a:cs typeface="Calibri"/>
                        </a:rPr>
                        <a:t>Dusza Zwierzęca nie funkcjonuje odpowiednio</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40710">
                      <a:solidFill>
                        <a:srgbClr val="FFFFFF"/>
                      </a:solidFill>
                      <a:prstDash val="solid"/>
                    </a:lnT>
                    <a:lnB w="13570">
                      <a:solidFill>
                        <a:srgbClr val="FFFFFF"/>
                      </a:solidFill>
                      <a:prstDash val="solid"/>
                    </a:lnB>
                    <a:solidFill>
                      <a:srgbClr val="D0D8E8"/>
                    </a:solidFill>
                  </a:tcPr>
                </a:tc>
                <a:tc hMerge="1">
                  <a:txBody>
                    <a:bodyPr/>
                    <a:lstStyle/>
                    <a:p>
                      <a:endParaRPr/>
                    </a:p>
                  </a:txBody>
                  <a:tcPr marL="0" marR="0" marT="0" marB="0"/>
                </a:tc>
              </a:tr>
              <a:tr h="683937">
                <a:tc>
                  <a:txBody>
                    <a:bodyPr/>
                    <a:lstStyle/>
                    <a:p>
                      <a:pPr marL="90805" marR="930275">
                        <a:lnSpc>
                          <a:spcPct val="100899"/>
                        </a:lnSpc>
                        <a:spcBef>
                          <a:spcPts val="225"/>
                        </a:spcBef>
                      </a:pPr>
                      <a:r>
                        <a:rPr lang="pl-PL" sz="1900" b="1" spc="-5" dirty="0" smtClean="0">
                          <a:latin typeface="Calibri"/>
                          <a:cs typeface="Calibri"/>
                        </a:rPr>
                        <a:t>Chemioterapia i radioterapia uszkadzają </a:t>
                      </a:r>
                      <a:r>
                        <a:rPr sz="1900" b="1" spc="-5" dirty="0" smtClean="0">
                          <a:latin typeface="Calibri"/>
                          <a:cs typeface="Calibri"/>
                        </a:rPr>
                        <a:t>YIN</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c>
                  <a:txBody>
                    <a:bodyPr/>
                    <a:lstStyle/>
                    <a:p>
                      <a:pPr marL="90805">
                        <a:lnSpc>
                          <a:spcPct val="100000"/>
                        </a:lnSpc>
                        <a:spcBef>
                          <a:spcPts val="250"/>
                        </a:spcBef>
                      </a:pPr>
                      <a:r>
                        <a:rPr lang="pl-PL" sz="1900" b="1" spc="-5" dirty="0" smtClean="0">
                          <a:latin typeface="Calibri"/>
                          <a:cs typeface="Calibri"/>
                        </a:rPr>
                        <a:t>Chemioterapia uszkadza </a:t>
                      </a:r>
                      <a:r>
                        <a:rPr sz="1900" b="1" spc="-40" dirty="0" smtClean="0">
                          <a:latin typeface="Calibri"/>
                          <a:cs typeface="Calibri"/>
                        </a:rPr>
                        <a:t>Yang</a:t>
                      </a:r>
                      <a:r>
                        <a:rPr sz="1900" b="1" spc="-60" dirty="0" smtClean="0">
                          <a:latin typeface="Calibri"/>
                          <a:cs typeface="Calibri"/>
                        </a:rPr>
                        <a:t> </a:t>
                      </a:r>
                      <a:r>
                        <a:rPr sz="1900" b="1" spc="10" dirty="0">
                          <a:latin typeface="Calibri"/>
                          <a:cs typeface="Calibri"/>
                        </a:rPr>
                        <a:t>Ming</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r>
              <a:tr h="396249">
                <a:tc>
                  <a:txBody>
                    <a:bodyPr/>
                    <a:lstStyle/>
                    <a:p>
                      <a:pPr marL="90805">
                        <a:lnSpc>
                          <a:spcPct val="100000"/>
                        </a:lnSpc>
                        <a:spcBef>
                          <a:spcPts val="250"/>
                        </a:spcBef>
                      </a:pPr>
                      <a:r>
                        <a:rPr lang="pl-PL" sz="1900" b="1" spc="-20" dirty="0" smtClean="0">
                          <a:latin typeface="Calibri"/>
                          <a:cs typeface="Calibri"/>
                        </a:rPr>
                        <a:t>Woda</a:t>
                      </a:r>
                      <a:r>
                        <a:rPr sz="1900" b="1" spc="-20" dirty="0" smtClean="0">
                          <a:latin typeface="Calibri"/>
                          <a:cs typeface="Calibri"/>
                        </a:rPr>
                        <a:t> </a:t>
                      </a:r>
                      <a:r>
                        <a:rPr sz="1900" b="1" spc="-5" dirty="0">
                          <a:latin typeface="Calibri"/>
                          <a:cs typeface="Calibri"/>
                        </a:rPr>
                        <a:t>= </a:t>
                      </a:r>
                      <a:r>
                        <a:rPr lang="pl-PL" sz="1900" b="1" spc="-5" dirty="0" smtClean="0">
                          <a:latin typeface="Calibri"/>
                          <a:cs typeface="Calibri"/>
                        </a:rPr>
                        <a:t>Nerki</a:t>
                      </a:r>
                      <a:r>
                        <a:rPr sz="1900" b="1" spc="-5" dirty="0" smtClean="0">
                          <a:latin typeface="Calibri"/>
                          <a:cs typeface="Calibri"/>
                        </a:rPr>
                        <a:t> </a:t>
                      </a:r>
                      <a:r>
                        <a:rPr sz="1900" b="1" spc="-5" dirty="0">
                          <a:latin typeface="Calibri"/>
                          <a:cs typeface="Calibri"/>
                        </a:rPr>
                        <a:t>=</a:t>
                      </a:r>
                      <a:r>
                        <a:rPr sz="1900" b="1" spc="135" dirty="0">
                          <a:latin typeface="Calibri"/>
                          <a:cs typeface="Calibri"/>
                        </a:rPr>
                        <a:t> </a:t>
                      </a:r>
                      <a:r>
                        <a:rPr sz="1900" b="1" spc="-10" dirty="0">
                          <a:latin typeface="Calibri"/>
                          <a:cs typeface="Calibri"/>
                        </a:rPr>
                        <a:t>Jing</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c>
                  <a:txBody>
                    <a:bodyPr/>
                    <a:lstStyle/>
                    <a:p>
                      <a:pPr marL="90805">
                        <a:lnSpc>
                          <a:spcPct val="100000"/>
                        </a:lnSpc>
                        <a:spcBef>
                          <a:spcPts val="250"/>
                        </a:spcBef>
                      </a:pPr>
                      <a:r>
                        <a:rPr lang="pl-PL" sz="1900" b="1" spc="-5" dirty="0" smtClean="0">
                          <a:latin typeface="Calibri"/>
                          <a:cs typeface="Calibri"/>
                        </a:rPr>
                        <a:t>Ziemia</a:t>
                      </a:r>
                      <a:r>
                        <a:rPr sz="1900" b="1" spc="-5" dirty="0" smtClean="0">
                          <a:latin typeface="Calibri"/>
                          <a:cs typeface="Calibri"/>
                        </a:rPr>
                        <a:t> </a:t>
                      </a:r>
                      <a:r>
                        <a:rPr sz="1900" b="1" spc="-5" dirty="0">
                          <a:latin typeface="Calibri"/>
                          <a:cs typeface="Calibri"/>
                        </a:rPr>
                        <a:t>= </a:t>
                      </a:r>
                      <a:r>
                        <a:rPr lang="pl-PL" sz="1900" b="1" spc="10" dirty="0" smtClean="0">
                          <a:latin typeface="Calibri"/>
                          <a:cs typeface="Calibri"/>
                        </a:rPr>
                        <a:t>Śledziona i Żołądek</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r>
              <a:tr h="683937">
                <a:tc>
                  <a:txBody>
                    <a:bodyPr/>
                    <a:lstStyle/>
                    <a:p>
                      <a:pPr marL="90805">
                        <a:lnSpc>
                          <a:spcPct val="100000"/>
                        </a:lnSpc>
                        <a:spcBef>
                          <a:spcPts val="250"/>
                        </a:spcBef>
                      </a:pPr>
                      <a:r>
                        <a:rPr lang="pl-PL" sz="1900" spc="-25" dirty="0" smtClean="0">
                          <a:latin typeface="Calibri"/>
                          <a:cs typeface="Calibri"/>
                        </a:rPr>
                        <a:t>Niedobór</a:t>
                      </a:r>
                      <a:r>
                        <a:rPr lang="pl-PL" sz="1900" spc="-25" baseline="0" dirty="0" smtClean="0">
                          <a:latin typeface="Calibri"/>
                          <a:cs typeface="Calibri"/>
                        </a:rPr>
                        <a:t> Yin z pustym gorącem</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c>
                  <a:txBody>
                    <a:bodyPr/>
                    <a:lstStyle/>
                    <a:p>
                      <a:pPr marL="90805" marR="574040">
                        <a:lnSpc>
                          <a:spcPct val="100899"/>
                        </a:lnSpc>
                        <a:spcBef>
                          <a:spcPts val="229"/>
                        </a:spcBef>
                      </a:pPr>
                      <a:r>
                        <a:rPr lang="pl-PL" sz="1900" spc="-5" dirty="0" smtClean="0">
                          <a:latin typeface="Calibri"/>
                          <a:cs typeface="Calibri"/>
                        </a:rPr>
                        <a:t>Wilgoć</a:t>
                      </a:r>
                      <a:r>
                        <a:rPr sz="1900" spc="-5" dirty="0" smtClean="0">
                          <a:latin typeface="Calibri"/>
                          <a:cs typeface="Calibri"/>
                        </a:rPr>
                        <a:t>, </a:t>
                      </a:r>
                      <a:r>
                        <a:rPr lang="pl-PL" sz="1900" spc="-10" dirty="0" smtClean="0">
                          <a:latin typeface="Calibri"/>
                          <a:cs typeface="Calibri"/>
                        </a:rPr>
                        <a:t>Śluz i </a:t>
                      </a:r>
                      <a:r>
                        <a:rPr sz="1900" spc="-85" dirty="0" smtClean="0">
                          <a:latin typeface="Calibri"/>
                          <a:cs typeface="Calibri"/>
                        </a:rPr>
                        <a:t>Tan </a:t>
                      </a:r>
                      <a:r>
                        <a:rPr sz="1900" spc="-5" dirty="0">
                          <a:latin typeface="Calibri"/>
                          <a:cs typeface="Calibri"/>
                        </a:rPr>
                        <a:t>&gt; </a:t>
                      </a:r>
                      <a:r>
                        <a:rPr lang="pl-PL" sz="1900" spc="-5" dirty="0" smtClean="0">
                          <a:latin typeface="Calibri"/>
                          <a:cs typeface="Calibri"/>
                        </a:rPr>
                        <a:t>zastój Qi i krwi </a:t>
                      </a:r>
                      <a:r>
                        <a:rPr sz="1900" spc="-5" dirty="0" smtClean="0">
                          <a:latin typeface="Calibri"/>
                          <a:cs typeface="Calibri"/>
                        </a:rPr>
                        <a:t>&gt; </a:t>
                      </a:r>
                      <a:r>
                        <a:rPr lang="pl-PL" sz="1900" spc="-55" dirty="0" smtClean="0">
                          <a:latin typeface="Calibri"/>
                          <a:cs typeface="Calibri"/>
                        </a:rPr>
                        <a:t>Toksyny</a:t>
                      </a:r>
                      <a:r>
                        <a:rPr sz="1900" spc="-55" dirty="0" smtClean="0">
                          <a:latin typeface="Calibri"/>
                          <a:cs typeface="Calibri"/>
                        </a:rPr>
                        <a:t> </a:t>
                      </a:r>
                      <a:r>
                        <a:rPr sz="1900" spc="-5" dirty="0">
                          <a:latin typeface="Calibri"/>
                          <a:cs typeface="Calibri"/>
                        </a:rPr>
                        <a:t>&gt; </a:t>
                      </a:r>
                      <a:r>
                        <a:rPr sz="1900" dirty="0">
                          <a:latin typeface="Calibri"/>
                          <a:cs typeface="Calibri"/>
                        </a:rPr>
                        <a:t>Zhong</a:t>
                      </a:r>
                      <a:r>
                        <a:rPr sz="1900" spc="409" dirty="0">
                          <a:latin typeface="Calibri"/>
                          <a:cs typeface="Calibri"/>
                        </a:rPr>
                        <a:t> </a:t>
                      </a:r>
                      <a:r>
                        <a:rPr sz="1900" spc="-15" dirty="0">
                          <a:latin typeface="Calibri"/>
                          <a:cs typeface="Calibri"/>
                        </a:rPr>
                        <a:t>Liu</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r>
            </a:tbl>
          </a:graphicData>
        </a:graphic>
      </p:graphicFrame>
      <p:sp>
        <p:nvSpPr>
          <p:cNvPr id="4" name="object 4"/>
          <p:cNvSpPr/>
          <p:nvPr/>
        </p:nvSpPr>
        <p:spPr>
          <a:xfrm>
            <a:off x="2387600" y="1066800"/>
            <a:ext cx="5626100" cy="289560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64</a:t>
            </a:fld>
            <a:endParaRPr spc="-5"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357225"/>
            <a:ext cx="10604500" cy="1308050"/>
          </a:xfrm>
          <a:prstGeom prst="rect">
            <a:avLst/>
          </a:prstGeom>
        </p:spPr>
        <p:txBody>
          <a:bodyPr vert="horz" wrap="square" lIns="0" tIns="0" rIns="0" bIns="0" rtlCol="0">
            <a:spAutoFit/>
          </a:bodyPr>
          <a:lstStyle/>
          <a:p>
            <a:pPr marL="1193165" marR="5080" indent="723900">
              <a:lnSpc>
                <a:spcPts val="5100"/>
              </a:lnSpc>
            </a:pPr>
            <a:r>
              <a:rPr lang="pl-PL" spc="-5" dirty="0" smtClean="0"/>
              <a:t>Puste gorąco zwiększa ryzyko wystąpienia przerzutów w organizmie</a:t>
            </a:r>
            <a:endParaRPr spc="-25" dirty="0"/>
          </a:p>
        </p:txBody>
      </p:sp>
      <p:sp>
        <p:nvSpPr>
          <p:cNvPr id="3" name="object 3"/>
          <p:cNvSpPr/>
          <p:nvPr/>
        </p:nvSpPr>
        <p:spPr>
          <a:xfrm>
            <a:off x="939800" y="2123211"/>
            <a:ext cx="8801100" cy="4237192"/>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65</a:t>
            </a:fld>
            <a:endParaRPr spc="-5"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415451" y="440080"/>
            <a:ext cx="5839460" cy="1308050"/>
          </a:xfrm>
          <a:prstGeom prst="rect">
            <a:avLst/>
          </a:prstGeom>
        </p:spPr>
        <p:txBody>
          <a:bodyPr vert="horz" wrap="square" lIns="0" tIns="0" rIns="0" bIns="0" rtlCol="0">
            <a:spAutoFit/>
          </a:bodyPr>
          <a:lstStyle/>
          <a:p>
            <a:pPr marL="875665" marR="5080" indent="-863600">
              <a:lnSpc>
                <a:spcPts val="5100"/>
              </a:lnSpc>
            </a:pPr>
            <a:r>
              <a:rPr lang="pl-PL" sz="4300" b="1" spc="-5" dirty="0" smtClean="0">
                <a:latin typeface="Calibri"/>
                <a:cs typeface="Calibri"/>
              </a:rPr>
              <a:t>Skąd pochodzi najsilniejsze gorąco</a:t>
            </a:r>
            <a:r>
              <a:rPr sz="4300" b="1" spc="-25" dirty="0" smtClean="0">
                <a:latin typeface="Calibri"/>
                <a:cs typeface="Calibri"/>
              </a:rPr>
              <a:t>?</a:t>
            </a:r>
            <a:endParaRPr sz="4300" dirty="0">
              <a:latin typeface="Calibri"/>
              <a:cs typeface="Calibri"/>
            </a:endParaRPr>
          </a:p>
        </p:txBody>
      </p:sp>
      <p:sp>
        <p:nvSpPr>
          <p:cNvPr id="3" name="object 3"/>
          <p:cNvSpPr/>
          <p:nvPr/>
        </p:nvSpPr>
        <p:spPr>
          <a:xfrm>
            <a:off x="939800" y="3157880"/>
            <a:ext cx="4318000" cy="2777451"/>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869389" y="1975053"/>
            <a:ext cx="6560820" cy="400110"/>
          </a:xfrm>
          <a:prstGeom prst="rect">
            <a:avLst/>
          </a:prstGeom>
        </p:spPr>
        <p:txBody>
          <a:bodyPr vert="horz" wrap="square" lIns="0" tIns="0" rIns="0" bIns="0" rtlCol="0">
            <a:spAutoFit/>
          </a:bodyPr>
          <a:lstStyle/>
          <a:p>
            <a:pPr marL="12700">
              <a:lnSpc>
                <a:spcPct val="100000"/>
              </a:lnSpc>
              <a:tabLst>
                <a:tab pos="4866005" algn="l"/>
              </a:tabLst>
            </a:pPr>
            <a:r>
              <a:rPr lang="pl-PL" sz="2600" b="1" dirty="0" smtClean="0">
                <a:latin typeface="Calibri"/>
                <a:cs typeface="Calibri"/>
              </a:rPr>
              <a:t>Blask pustego gorąca</a:t>
            </a:r>
            <a:r>
              <a:rPr lang="pl-PL" sz="2600" b="1" spc="-15" dirty="0">
                <a:latin typeface="Calibri"/>
                <a:cs typeface="Calibri"/>
              </a:rPr>
              <a:t> </a:t>
            </a:r>
            <a:r>
              <a:rPr lang="pl-PL" sz="2600" b="1" spc="-15" dirty="0" smtClean="0">
                <a:latin typeface="Calibri"/>
                <a:cs typeface="Calibri"/>
              </a:rPr>
              <a:t>                 Ogień</a:t>
            </a:r>
            <a:r>
              <a:rPr sz="2600" b="1" spc="-15" dirty="0" smtClean="0">
                <a:latin typeface="Calibri"/>
                <a:cs typeface="Calibri"/>
              </a:rPr>
              <a:t> </a:t>
            </a:r>
            <a:r>
              <a:rPr sz="2600" b="1" dirty="0">
                <a:latin typeface="Calibri"/>
                <a:cs typeface="Calibri"/>
              </a:rPr>
              <a:t>=</a:t>
            </a:r>
            <a:r>
              <a:rPr sz="2600" b="1" spc="-160" dirty="0">
                <a:latin typeface="Calibri"/>
                <a:cs typeface="Calibri"/>
              </a:rPr>
              <a:t> </a:t>
            </a:r>
            <a:r>
              <a:rPr lang="pl-PL" sz="2600" b="1" spc="-20" dirty="0" smtClean="0">
                <a:latin typeface="Calibri"/>
                <a:cs typeface="Calibri"/>
              </a:rPr>
              <a:t>Nadmiar</a:t>
            </a:r>
            <a:endParaRPr sz="2600" dirty="0">
              <a:latin typeface="Calibri"/>
              <a:cs typeface="Calibri"/>
            </a:endParaRPr>
          </a:p>
        </p:txBody>
      </p:sp>
      <p:sp>
        <p:nvSpPr>
          <p:cNvPr id="5" name="object 5"/>
          <p:cNvSpPr/>
          <p:nvPr/>
        </p:nvSpPr>
        <p:spPr>
          <a:xfrm>
            <a:off x="5422900" y="2929242"/>
            <a:ext cx="4318000" cy="323472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4"/>
              </a:rPr>
              <a:t>www.diolosa.com</a:t>
            </a:r>
            <a:r>
              <a:rPr spc="-35" dirty="0"/>
              <a:t> </a:t>
            </a:r>
            <a:r>
              <a:rPr spc="-20" dirty="0">
                <a:hlinkClick r:id="rId4"/>
              </a:rPr>
              <a:t>www.diolosa.com</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66</a:t>
            </a:fld>
            <a:endParaRPr spc="-5"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8529421" cy="1308050"/>
          </a:xfrm>
          <a:prstGeom prst="rect">
            <a:avLst/>
          </a:prstGeom>
        </p:spPr>
        <p:txBody>
          <a:bodyPr vert="horz" wrap="square" lIns="0" tIns="0" rIns="0" bIns="0" rtlCol="0">
            <a:spAutoFit/>
          </a:bodyPr>
          <a:lstStyle/>
          <a:p>
            <a:pPr marL="3048000" marR="5080" indent="-2578100">
              <a:lnSpc>
                <a:spcPts val="5100"/>
              </a:lnSpc>
            </a:pPr>
            <a:r>
              <a:rPr lang="pl-PL" spc="-10" dirty="0" smtClean="0"/>
              <a:t>Zagrażające życiu konsekwencje pustego gorąca</a:t>
            </a:r>
            <a:endParaRPr spc="10" dirty="0"/>
          </a:p>
        </p:txBody>
      </p:sp>
      <p:sp>
        <p:nvSpPr>
          <p:cNvPr id="3" name="object 3"/>
          <p:cNvSpPr txBox="1"/>
          <p:nvPr/>
        </p:nvSpPr>
        <p:spPr>
          <a:xfrm>
            <a:off x="2095187" y="1974075"/>
            <a:ext cx="2007223" cy="400110"/>
          </a:xfrm>
          <a:prstGeom prst="rect">
            <a:avLst/>
          </a:prstGeom>
        </p:spPr>
        <p:txBody>
          <a:bodyPr vert="horz" wrap="square" lIns="0" tIns="0" rIns="0" bIns="0" rtlCol="0">
            <a:spAutoFit/>
          </a:bodyPr>
          <a:lstStyle/>
          <a:p>
            <a:pPr marL="12700">
              <a:lnSpc>
                <a:spcPct val="100000"/>
              </a:lnSpc>
            </a:pPr>
            <a:r>
              <a:rPr lang="pl-PL" sz="2600" b="1" dirty="0" smtClean="0">
                <a:latin typeface="Calibri"/>
                <a:cs typeface="Calibri"/>
              </a:rPr>
              <a:t>Pusty Ogień</a:t>
            </a:r>
            <a:endParaRPr sz="2600" dirty="0">
              <a:latin typeface="Calibri"/>
              <a:cs typeface="Calibri"/>
            </a:endParaRPr>
          </a:p>
        </p:txBody>
      </p:sp>
      <p:sp>
        <p:nvSpPr>
          <p:cNvPr id="4" name="object 4"/>
          <p:cNvSpPr/>
          <p:nvPr/>
        </p:nvSpPr>
        <p:spPr>
          <a:xfrm>
            <a:off x="1831898" y="2438405"/>
            <a:ext cx="2533802" cy="42164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503303" y="1728076"/>
            <a:ext cx="3912870" cy="4770921"/>
          </a:xfrm>
          <a:prstGeom prst="rect">
            <a:avLst/>
          </a:prstGeom>
        </p:spPr>
        <p:txBody>
          <a:bodyPr vert="horz" wrap="square" lIns="0" tIns="73025" rIns="0" bIns="0" rtlCol="0">
            <a:spAutoFit/>
          </a:bodyPr>
          <a:lstStyle/>
          <a:p>
            <a:pPr marL="12700" marR="5080">
              <a:lnSpc>
                <a:spcPct val="79900"/>
              </a:lnSpc>
              <a:spcBef>
                <a:spcPts val="575"/>
              </a:spcBef>
            </a:pPr>
            <a:r>
              <a:rPr lang="pl-PL" sz="2400" b="1" spc="-5" dirty="0" smtClean="0">
                <a:latin typeface="Calibri"/>
                <a:cs typeface="Calibri"/>
              </a:rPr>
              <a:t>Konsekwencje pustego ognia w organizmie</a:t>
            </a:r>
            <a:endParaRPr sz="2400" dirty="0">
              <a:latin typeface="Calibri"/>
              <a:cs typeface="Calibri"/>
            </a:endParaRPr>
          </a:p>
          <a:p>
            <a:pPr>
              <a:lnSpc>
                <a:spcPct val="100000"/>
              </a:lnSpc>
              <a:spcBef>
                <a:spcPts val="55"/>
              </a:spcBef>
            </a:pPr>
            <a:endParaRPr sz="1900" dirty="0">
              <a:latin typeface="Times New Roman"/>
              <a:cs typeface="Times New Roman"/>
            </a:endParaRPr>
          </a:p>
          <a:p>
            <a:pPr marL="381000" indent="-368300">
              <a:lnSpc>
                <a:spcPct val="100000"/>
              </a:lnSpc>
              <a:buFont typeface="Arial"/>
              <a:buChar char="•"/>
              <a:tabLst>
                <a:tab pos="380365" algn="l"/>
                <a:tab pos="381000" algn="l"/>
              </a:tabLst>
            </a:pPr>
            <a:r>
              <a:rPr lang="pl-PL" sz="2600" spc="10" dirty="0" smtClean="0">
                <a:latin typeface="Calibri"/>
                <a:cs typeface="Calibri"/>
              </a:rPr>
              <a:t>Niedobór Yin</a:t>
            </a:r>
            <a:endParaRPr sz="2600" dirty="0">
              <a:latin typeface="Calibri"/>
              <a:cs typeface="Calibri"/>
            </a:endParaRPr>
          </a:p>
          <a:p>
            <a:pPr marL="381000" indent="-368300">
              <a:lnSpc>
                <a:spcPct val="100000"/>
              </a:lnSpc>
              <a:spcBef>
                <a:spcPts val="280"/>
              </a:spcBef>
              <a:buFont typeface="Arial"/>
              <a:buChar char="•"/>
              <a:tabLst>
                <a:tab pos="380365" algn="l"/>
                <a:tab pos="381000" algn="l"/>
              </a:tabLst>
            </a:pPr>
            <a:r>
              <a:rPr lang="pl-PL" sz="2600" spc="20" dirty="0" smtClean="0">
                <a:latin typeface="Calibri"/>
                <a:cs typeface="Calibri"/>
              </a:rPr>
              <a:t>Pusty ogień</a:t>
            </a:r>
            <a:endParaRPr sz="2600" dirty="0">
              <a:latin typeface="Calibri"/>
              <a:cs typeface="Calibri"/>
            </a:endParaRPr>
          </a:p>
          <a:p>
            <a:pPr marL="381000" indent="-368300">
              <a:lnSpc>
                <a:spcPct val="100000"/>
              </a:lnSpc>
              <a:spcBef>
                <a:spcPts val="280"/>
              </a:spcBef>
              <a:buFont typeface="Arial"/>
              <a:buChar char="•"/>
              <a:tabLst>
                <a:tab pos="380365" algn="l"/>
                <a:tab pos="381000" algn="l"/>
              </a:tabLst>
            </a:pPr>
            <a:r>
              <a:rPr lang="pl-PL" sz="2600" spc="5" dirty="0" smtClean="0">
                <a:latin typeface="Calibri"/>
                <a:cs typeface="Calibri"/>
              </a:rPr>
              <a:t>Gorąco krwi</a:t>
            </a:r>
            <a:endParaRPr sz="2600" dirty="0">
              <a:latin typeface="Calibri"/>
              <a:cs typeface="Calibri"/>
            </a:endParaRPr>
          </a:p>
          <a:p>
            <a:pPr marL="381000" indent="-368300">
              <a:lnSpc>
                <a:spcPct val="100000"/>
              </a:lnSpc>
              <a:spcBef>
                <a:spcPts val="280"/>
              </a:spcBef>
              <a:buFont typeface="Arial"/>
              <a:buChar char="•"/>
              <a:tabLst>
                <a:tab pos="380365" algn="l"/>
                <a:tab pos="381000" algn="l"/>
              </a:tabLst>
            </a:pPr>
            <a:r>
              <a:rPr lang="pl-PL" sz="2600" spc="5" dirty="0" smtClean="0">
                <a:latin typeface="Calibri"/>
                <a:cs typeface="Calibri"/>
              </a:rPr>
              <a:t>Zastój krwi</a:t>
            </a:r>
            <a:endParaRPr sz="2600" dirty="0">
              <a:latin typeface="Calibri"/>
              <a:cs typeface="Calibri"/>
            </a:endParaRPr>
          </a:p>
          <a:p>
            <a:pPr marL="381000" marR="565150" indent="-368300">
              <a:lnSpc>
                <a:spcPts val="2800"/>
              </a:lnSpc>
              <a:spcBef>
                <a:spcPts val="540"/>
              </a:spcBef>
              <a:buFont typeface="Arial"/>
              <a:buChar char="•"/>
              <a:tabLst>
                <a:tab pos="380365" algn="l"/>
                <a:tab pos="381000" algn="l"/>
              </a:tabLst>
            </a:pPr>
            <a:r>
              <a:rPr lang="pl-PL" sz="2600" spc="10" dirty="0" smtClean="0">
                <a:latin typeface="Calibri"/>
                <a:cs typeface="Calibri"/>
              </a:rPr>
              <a:t>Gęsty i gorący śluz </a:t>
            </a:r>
            <a:r>
              <a:rPr sz="2600" spc="-500" dirty="0" smtClean="0">
                <a:latin typeface="Calibri"/>
                <a:cs typeface="Calibri"/>
              </a:rPr>
              <a:t>&gt;  </a:t>
            </a:r>
            <a:r>
              <a:rPr lang="pl-PL" sz="2600" spc="5" dirty="0">
                <a:latin typeface="Calibri"/>
                <a:cs typeface="Calibri"/>
              </a:rPr>
              <a:t> </a:t>
            </a:r>
            <a:r>
              <a:rPr lang="pl-PL" sz="2600" spc="5" dirty="0" smtClean="0">
                <a:latin typeface="Calibri"/>
                <a:cs typeface="Calibri"/>
              </a:rPr>
              <a:t>depozyt</a:t>
            </a:r>
            <a:endParaRPr sz="2600" dirty="0">
              <a:latin typeface="Calibri"/>
              <a:cs typeface="Calibri"/>
            </a:endParaRPr>
          </a:p>
          <a:p>
            <a:pPr marL="381000" indent="-368300">
              <a:lnSpc>
                <a:spcPct val="100000"/>
              </a:lnSpc>
              <a:spcBef>
                <a:spcPts val="240"/>
              </a:spcBef>
              <a:buFont typeface="Arial"/>
              <a:buChar char="•"/>
              <a:tabLst>
                <a:tab pos="380365" algn="l"/>
                <a:tab pos="381000" algn="l"/>
              </a:tabLst>
            </a:pPr>
            <a:r>
              <a:rPr lang="pl-PL" sz="2600" spc="-5" dirty="0" smtClean="0">
                <a:latin typeface="Calibri"/>
                <a:cs typeface="Calibri"/>
              </a:rPr>
              <a:t>Ogień i toksyny</a:t>
            </a:r>
            <a:endParaRPr sz="2600" dirty="0">
              <a:latin typeface="Calibri"/>
              <a:cs typeface="Calibri"/>
            </a:endParaRPr>
          </a:p>
          <a:p>
            <a:pPr marL="381000" indent="-368300">
              <a:lnSpc>
                <a:spcPct val="100000"/>
              </a:lnSpc>
              <a:spcBef>
                <a:spcPts val="280"/>
              </a:spcBef>
              <a:buFont typeface="Arial"/>
              <a:buChar char="•"/>
              <a:tabLst>
                <a:tab pos="380365" algn="l"/>
                <a:tab pos="381000" algn="l"/>
              </a:tabLst>
            </a:pPr>
            <a:r>
              <a:rPr lang="pl-PL" sz="2600" spc="-25" dirty="0" smtClean="0">
                <a:latin typeface="Calibri"/>
                <a:cs typeface="Calibri"/>
              </a:rPr>
              <a:t>Wyczerpanie Qi</a:t>
            </a:r>
            <a:endParaRPr sz="2600" dirty="0">
              <a:latin typeface="Calibri"/>
              <a:cs typeface="Calibri"/>
            </a:endParaRPr>
          </a:p>
          <a:p>
            <a:pPr marL="381000" indent="-368300">
              <a:lnSpc>
                <a:spcPct val="100000"/>
              </a:lnSpc>
              <a:spcBef>
                <a:spcPts val="280"/>
              </a:spcBef>
              <a:buFont typeface="Arial"/>
              <a:buChar char="•"/>
              <a:tabLst>
                <a:tab pos="380365" algn="l"/>
                <a:tab pos="381000" algn="l"/>
              </a:tabLst>
            </a:pPr>
            <a:r>
              <a:rPr sz="2600" spc="10" dirty="0">
                <a:latin typeface="Calibri"/>
                <a:cs typeface="Calibri"/>
              </a:rPr>
              <a:t>Zhong </a:t>
            </a:r>
            <a:r>
              <a:rPr sz="2600" dirty="0">
                <a:latin typeface="Calibri"/>
                <a:cs typeface="Calibri"/>
              </a:rPr>
              <a:t>Liu =</a:t>
            </a:r>
            <a:r>
              <a:rPr sz="2600" spc="-320" dirty="0">
                <a:latin typeface="Calibri"/>
                <a:cs typeface="Calibri"/>
              </a:rPr>
              <a:t> </a:t>
            </a:r>
            <a:r>
              <a:rPr lang="pl-PL" sz="2600" spc="-5" dirty="0" smtClean="0">
                <a:latin typeface="Calibri"/>
                <a:cs typeface="Calibri"/>
              </a:rPr>
              <a:t>nowotwór</a:t>
            </a:r>
            <a:endParaRPr sz="2600" dirty="0">
              <a:latin typeface="Calibri"/>
              <a:cs typeface="Calibri"/>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67</a:t>
            </a:fld>
            <a:endParaRPr spc="-5"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8529421" cy="1308050"/>
          </a:xfrm>
          <a:prstGeom prst="rect">
            <a:avLst/>
          </a:prstGeom>
        </p:spPr>
        <p:txBody>
          <a:bodyPr vert="horz" wrap="square" lIns="0" tIns="0" rIns="0" bIns="0" rtlCol="0">
            <a:spAutoFit/>
          </a:bodyPr>
          <a:lstStyle/>
          <a:p>
            <a:pPr marL="3047365" marR="5080" indent="-2578100">
              <a:lnSpc>
                <a:spcPts val="5100"/>
              </a:lnSpc>
            </a:pPr>
            <a:r>
              <a:rPr lang="pl-PL" dirty="0" smtClean="0"/>
              <a:t>Palenie oraz niedobór Yin z pustym gorącem</a:t>
            </a:r>
            <a:endParaRPr spc="10" dirty="0"/>
          </a:p>
        </p:txBody>
      </p:sp>
      <p:sp>
        <p:nvSpPr>
          <p:cNvPr id="3" name="object 3"/>
          <p:cNvSpPr/>
          <p:nvPr/>
        </p:nvSpPr>
        <p:spPr>
          <a:xfrm>
            <a:off x="2113521" y="1828805"/>
            <a:ext cx="6453644" cy="4826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68</a:t>
            </a:fld>
            <a:endParaRPr spc="-5"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85188" y="357225"/>
            <a:ext cx="8633511" cy="1308050"/>
          </a:xfrm>
          <a:prstGeom prst="rect">
            <a:avLst/>
          </a:prstGeom>
        </p:spPr>
        <p:txBody>
          <a:bodyPr vert="horz" wrap="square" lIns="0" tIns="0" rIns="0" bIns="0" rtlCol="0">
            <a:spAutoFit/>
          </a:bodyPr>
          <a:lstStyle/>
          <a:p>
            <a:pPr marL="12700" marR="5080" indent="1536700">
              <a:lnSpc>
                <a:spcPts val="5100"/>
              </a:lnSpc>
            </a:pPr>
            <a:r>
              <a:rPr lang="pl-PL" sz="4300" b="1" spc="-5" dirty="0" smtClean="0">
                <a:latin typeface="Calibri"/>
                <a:cs typeface="Calibri"/>
              </a:rPr>
              <a:t>Straszliwa kombinacja pustego ognia z wilgocią i gorącym śluzem</a:t>
            </a:r>
            <a:endParaRPr sz="4300" dirty="0">
              <a:latin typeface="Calibri"/>
              <a:cs typeface="Calibri"/>
            </a:endParaRPr>
          </a:p>
        </p:txBody>
      </p:sp>
      <p:sp>
        <p:nvSpPr>
          <p:cNvPr id="3" name="object 3"/>
          <p:cNvSpPr txBox="1"/>
          <p:nvPr/>
        </p:nvSpPr>
        <p:spPr>
          <a:xfrm>
            <a:off x="2110689" y="1974075"/>
            <a:ext cx="6848475" cy="396240"/>
          </a:xfrm>
          <a:prstGeom prst="rect">
            <a:avLst/>
          </a:prstGeom>
        </p:spPr>
        <p:txBody>
          <a:bodyPr vert="horz" wrap="square" lIns="0" tIns="0" rIns="0" bIns="0" rtlCol="0">
            <a:spAutoFit/>
          </a:bodyPr>
          <a:lstStyle/>
          <a:p>
            <a:pPr marL="12700">
              <a:lnSpc>
                <a:spcPct val="100000"/>
              </a:lnSpc>
              <a:tabLst>
                <a:tab pos="4091304" algn="l"/>
              </a:tabLst>
            </a:pPr>
            <a:r>
              <a:rPr lang="pl-PL" sz="2600" b="1" dirty="0" smtClean="0">
                <a:latin typeface="Calibri"/>
                <a:cs typeface="Calibri"/>
              </a:rPr>
              <a:t>Pusty ogień</a:t>
            </a:r>
            <a:r>
              <a:rPr sz="2600" b="1" spc="-15" dirty="0">
                <a:latin typeface="Calibri"/>
                <a:cs typeface="Calibri"/>
              </a:rPr>
              <a:t>	</a:t>
            </a:r>
            <a:r>
              <a:rPr lang="pl-PL" sz="2600" b="1" spc="-15" dirty="0" smtClean="0">
                <a:latin typeface="Calibri"/>
                <a:cs typeface="Calibri"/>
              </a:rPr>
              <a:t>Wilgoć i gorący śluz</a:t>
            </a:r>
            <a:endParaRPr sz="2600" dirty="0">
              <a:latin typeface="Calibri"/>
              <a:cs typeface="Calibri"/>
            </a:endParaRPr>
          </a:p>
        </p:txBody>
      </p:sp>
      <p:sp>
        <p:nvSpPr>
          <p:cNvPr id="4" name="object 4"/>
          <p:cNvSpPr/>
          <p:nvPr/>
        </p:nvSpPr>
        <p:spPr>
          <a:xfrm>
            <a:off x="5422900" y="3332162"/>
            <a:ext cx="4318000" cy="242888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39800" y="2822105"/>
            <a:ext cx="4318000" cy="3449002"/>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4"/>
              </a:rPr>
              <a:t>www.diolosa.com</a:t>
            </a:r>
            <a:r>
              <a:rPr spc="-35" dirty="0"/>
              <a:t> </a:t>
            </a:r>
            <a:r>
              <a:rPr spc="-20" dirty="0">
                <a:hlinkClick r:id="rId4"/>
              </a:rPr>
              <a:t>www.diolosa.com</a:t>
            </a:r>
          </a:p>
        </p:txBody>
      </p:sp>
      <p:sp>
        <p:nvSpPr>
          <p:cNvPr id="7" name="object 7"/>
          <p:cNvSpPr txBox="1"/>
          <p:nvPr/>
        </p:nvSpPr>
        <p:spPr>
          <a:xfrm>
            <a:off x="9446348" y="7017467"/>
            <a:ext cx="203835" cy="191135"/>
          </a:xfrm>
          <a:prstGeom prst="rect">
            <a:avLst/>
          </a:prstGeom>
        </p:spPr>
        <p:txBody>
          <a:bodyPr vert="horz" wrap="square" lIns="0" tIns="0" rIns="0" bIns="0" rtlCol="0">
            <a:spAutoFit/>
          </a:bodyPr>
          <a:lstStyle/>
          <a:p>
            <a:pPr marL="12700">
              <a:lnSpc>
                <a:spcPts val="1375"/>
              </a:lnSpc>
            </a:pPr>
            <a:r>
              <a:rPr sz="1300" spc="30" dirty="0">
                <a:solidFill>
                  <a:srgbClr val="898989"/>
                </a:solidFill>
                <a:latin typeface="Calibri"/>
                <a:cs typeface="Calibri"/>
              </a:rPr>
              <a:t>70</a:t>
            </a:r>
            <a:endParaRPr sz="13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03200">
              <a:lnSpc>
                <a:spcPts val="1375"/>
              </a:lnSpc>
            </a:pPr>
            <a:fld id="{81D60167-4931-47E6-BA6A-407CBD079E47}" type="slidenum">
              <a:rPr spc="-5" dirty="0"/>
              <a:t>7</a:t>
            </a:fld>
            <a:endParaRPr spc="-5" dirty="0"/>
          </a:p>
        </p:txBody>
      </p:sp>
      <p:sp>
        <p:nvSpPr>
          <p:cNvPr id="2" name="object 2"/>
          <p:cNvSpPr txBox="1">
            <a:spLocks noGrp="1"/>
          </p:cNvSpPr>
          <p:nvPr>
            <p:ph type="title"/>
          </p:nvPr>
        </p:nvSpPr>
        <p:spPr>
          <a:xfrm>
            <a:off x="1081989" y="357225"/>
            <a:ext cx="8529421" cy="1308050"/>
          </a:xfrm>
          <a:prstGeom prst="rect">
            <a:avLst/>
          </a:prstGeom>
        </p:spPr>
        <p:txBody>
          <a:bodyPr vert="horz" wrap="square" lIns="0" tIns="0" rIns="0" bIns="0" rtlCol="0">
            <a:spAutoFit/>
          </a:bodyPr>
          <a:lstStyle/>
          <a:p>
            <a:pPr marL="1840864" marR="5080" indent="-177800">
              <a:lnSpc>
                <a:spcPts val="5100"/>
              </a:lnSpc>
            </a:pPr>
            <a:r>
              <a:rPr dirty="0"/>
              <a:t>Zhong </a:t>
            </a:r>
            <a:r>
              <a:rPr spc="5" dirty="0"/>
              <a:t>Liu </a:t>
            </a:r>
            <a:r>
              <a:rPr dirty="0"/>
              <a:t>– Bian</a:t>
            </a:r>
            <a:r>
              <a:rPr spc="-265" dirty="0"/>
              <a:t> </a:t>
            </a:r>
            <a:r>
              <a:rPr spc="10" dirty="0"/>
              <a:t>Zheng  </a:t>
            </a:r>
            <a:r>
              <a:rPr lang="pl-PL" dirty="0" smtClean="0"/>
              <a:t>Diagnoza Różnicowa</a:t>
            </a:r>
            <a:endParaRPr spc="-5" dirty="0"/>
          </a:p>
        </p:txBody>
      </p:sp>
      <p:sp>
        <p:nvSpPr>
          <p:cNvPr id="3" name="object 3"/>
          <p:cNvSpPr txBox="1"/>
          <p:nvPr/>
        </p:nvSpPr>
        <p:spPr>
          <a:xfrm>
            <a:off x="1030477" y="1848536"/>
            <a:ext cx="7797800" cy="4901565"/>
          </a:xfrm>
          <a:prstGeom prst="rect">
            <a:avLst/>
          </a:prstGeom>
        </p:spPr>
        <p:txBody>
          <a:bodyPr vert="horz" wrap="square" lIns="0" tIns="0" rIns="0" bIns="0" rtlCol="0">
            <a:spAutoFit/>
          </a:bodyPr>
          <a:lstStyle/>
          <a:p>
            <a:pPr marL="381000" indent="-368300">
              <a:lnSpc>
                <a:spcPct val="100000"/>
              </a:lnSpc>
              <a:buFont typeface="Arial"/>
              <a:buChar char="•"/>
              <a:tabLst>
                <a:tab pos="380365" algn="l"/>
                <a:tab pos="381000" algn="l"/>
              </a:tabLst>
            </a:pPr>
            <a:r>
              <a:rPr sz="3400" spc="-340" dirty="0">
                <a:latin typeface="Calibri"/>
                <a:cs typeface="Calibri"/>
              </a:rPr>
              <a:t>1&gt;  </a:t>
            </a:r>
            <a:r>
              <a:rPr sz="3400" spc="-15" dirty="0" smtClean="0">
                <a:latin typeface="Calibri"/>
                <a:cs typeface="Calibri"/>
              </a:rPr>
              <a:t>G</a:t>
            </a:r>
            <a:r>
              <a:rPr lang="pl-PL" sz="3400" spc="-15" dirty="0" err="1" smtClean="0">
                <a:latin typeface="Calibri"/>
                <a:cs typeface="Calibri"/>
              </a:rPr>
              <a:t>enetyka</a:t>
            </a:r>
            <a:r>
              <a:rPr sz="3400" spc="-15" dirty="0" smtClean="0">
                <a:latin typeface="Calibri"/>
                <a:cs typeface="Calibri"/>
              </a:rPr>
              <a:t> </a:t>
            </a:r>
            <a:r>
              <a:rPr sz="3400" dirty="0">
                <a:latin typeface="Calibri"/>
                <a:cs typeface="Calibri"/>
              </a:rPr>
              <a:t>= </a:t>
            </a:r>
            <a:r>
              <a:rPr sz="3400" spc="-45" dirty="0">
                <a:latin typeface="Calibri"/>
                <a:cs typeface="Calibri"/>
              </a:rPr>
              <a:t>Yuan </a:t>
            </a:r>
            <a:r>
              <a:rPr sz="3400" spc="5" dirty="0">
                <a:latin typeface="Calibri"/>
                <a:cs typeface="Calibri"/>
              </a:rPr>
              <a:t>Qi </a:t>
            </a:r>
            <a:r>
              <a:rPr sz="3400" dirty="0">
                <a:latin typeface="Calibri"/>
                <a:cs typeface="Calibri"/>
              </a:rPr>
              <a:t>–</a:t>
            </a:r>
            <a:r>
              <a:rPr sz="3400" spc="265" dirty="0">
                <a:latin typeface="Calibri"/>
                <a:cs typeface="Calibri"/>
              </a:rPr>
              <a:t> </a:t>
            </a:r>
            <a:r>
              <a:rPr sz="3400" spc="10" dirty="0">
                <a:latin typeface="Calibri"/>
                <a:cs typeface="Calibri"/>
              </a:rPr>
              <a:t>Jing</a:t>
            </a:r>
            <a:endParaRPr sz="3400" dirty="0">
              <a:latin typeface="Calibri"/>
              <a:cs typeface="Calibri"/>
            </a:endParaRPr>
          </a:p>
          <a:p>
            <a:pPr marL="381000" indent="-368300">
              <a:lnSpc>
                <a:spcPct val="100000"/>
              </a:lnSpc>
              <a:spcBef>
                <a:spcPts val="819"/>
              </a:spcBef>
              <a:buFont typeface="Arial"/>
              <a:buChar char="•"/>
              <a:tabLst>
                <a:tab pos="380365" algn="l"/>
                <a:tab pos="381000" algn="l"/>
              </a:tabLst>
            </a:pPr>
            <a:r>
              <a:rPr sz="3400" spc="-340" dirty="0">
                <a:latin typeface="Calibri"/>
                <a:cs typeface="Calibri"/>
              </a:rPr>
              <a:t>2&gt;  </a:t>
            </a:r>
            <a:r>
              <a:rPr lang="pl-PL" sz="3400" spc="-5" dirty="0" smtClean="0">
                <a:latin typeface="Calibri"/>
                <a:cs typeface="Calibri"/>
              </a:rPr>
              <a:t>Trawienie</a:t>
            </a:r>
            <a:r>
              <a:rPr sz="3400" spc="-5" dirty="0" smtClean="0">
                <a:latin typeface="Calibri"/>
                <a:cs typeface="Calibri"/>
              </a:rPr>
              <a:t> </a:t>
            </a:r>
            <a:r>
              <a:rPr sz="3400" dirty="0">
                <a:latin typeface="Calibri"/>
                <a:cs typeface="Calibri"/>
              </a:rPr>
              <a:t>= </a:t>
            </a:r>
            <a:r>
              <a:rPr sz="3400" spc="-45" dirty="0">
                <a:latin typeface="Calibri"/>
                <a:cs typeface="Calibri"/>
              </a:rPr>
              <a:t>Yang</a:t>
            </a:r>
            <a:r>
              <a:rPr sz="3400" spc="-60" dirty="0">
                <a:latin typeface="Calibri"/>
                <a:cs typeface="Calibri"/>
              </a:rPr>
              <a:t> </a:t>
            </a:r>
            <a:r>
              <a:rPr sz="3400" spc="5" dirty="0">
                <a:latin typeface="Calibri"/>
                <a:cs typeface="Calibri"/>
              </a:rPr>
              <a:t>Ming</a:t>
            </a:r>
            <a:endParaRPr sz="3400" dirty="0">
              <a:latin typeface="Calibri"/>
              <a:cs typeface="Calibri"/>
            </a:endParaRPr>
          </a:p>
          <a:p>
            <a:pPr marL="381000" indent="-368300">
              <a:lnSpc>
                <a:spcPct val="100000"/>
              </a:lnSpc>
              <a:spcBef>
                <a:spcPts val="919"/>
              </a:spcBef>
              <a:buFont typeface="Arial"/>
              <a:buChar char="•"/>
              <a:tabLst>
                <a:tab pos="380365" algn="l"/>
                <a:tab pos="381000" algn="l"/>
              </a:tabLst>
            </a:pPr>
            <a:r>
              <a:rPr sz="3400" dirty="0">
                <a:latin typeface="Calibri"/>
                <a:cs typeface="Calibri"/>
              </a:rPr>
              <a:t>3 </a:t>
            </a:r>
            <a:r>
              <a:rPr sz="3400" spc="-105" dirty="0" smtClean="0">
                <a:latin typeface="Calibri"/>
                <a:cs typeface="Calibri"/>
              </a:rPr>
              <a:t>&gt;</a:t>
            </a:r>
            <a:r>
              <a:rPr lang="pl-PL" sz="3400" spc="-105" dirty="0">
                <a:latin typeface="Calibri"/>
                <a:cs typeface="Calibri"/>
              </a:rPr>
              <a:t> </a:t>
            </a:r>
            <a:r>
              <a:rPr lang="pl-PL" sz="3400" spc="-105" dirty="0" smtClean="0">
                <a:latin typeface="Calibri"/>
                <a:cs typeface="Calibri"/>
              </a:rPr>
              <a:t>Nawyki Żywieniowe</a:t>
            </a:r>
            <a:r>
              <a:rPr sz="3400" spc="380" dirty="0" smtClean="0">
                <a:latin typeface="Calibri"/>
                <a:cs typeface="Calibri"/>
              </a:rPr>
              <a:t> </a:t>
            </a:r>
            <a:r>
              <a:rPr sz="3400" spc="-25" dirty="0" smtClean="0">
                <a:latin typeface="Calibri"/>
                <a:cs typeface="Calibri"/>
              </a:rPr>
              <a:t>–</a:t>
            </a:r>
            <a:r>
              <a:rPr lang="pl-PL" sz="3400" spc="-25" dirty="0" smtClean="0">
                <a:latin typeface="Calibri"/>
                <a:cs typeface="Calibri"/>
              </a:rPr>
              <a:t>Zachowania</a:t>
            </a:r>
            <a:endParaRPr sz="3400" dirty="0">
              <a:latin typeface="Calibri"/>
              <a:cs typeface="Calibri"/>
            </a:endParaRPr>
          </a:p>
          <a:p>
            <a:pPr marL="381000" indent="-368300">
              <a:lnSpc>
                <a:spcPct val="100000"/>
              </a:lnSpc>
              <a:spcBef>
                <a:spcPts val="819"/>
              </a:spcBef>
              <a:buFont typeface="Arial"/>
              <a:buChar char="•"/>
              <a:tabLst>
                <a:tab pos="380365" algn="l"/>
                <a:tab pos="381000" algn="l"/>
              </a:tabLst>
            </a:pPr>
            <a:r>
              <a:rPr sz="3400" spc="-340" dirty="0">
                <a:latin typeface="Calibri"/>
                <a:cs typeface="Calibri"/>
              </a:rPr>
              <a:t>4&gt;  </a:t>
            </a:r>
            <a:r>
              <a:rPr lang="pl-PL" sz="3400" dirty="0" smtClean="0">
                <a:latin typeface="Calibri"/>
                <a:cs typeface="Calibri"/>
              </a:rPr>
              <a:t>Wpływy Zewnętrzne</a:t>
            </a:r>
            <a:endParaRPr sz="3400" dirty="0">
              <a:latin typeface="Calibri"/>
              <a:cs typeface="Calibri"/>
            </a:endParaRPr>
          </a:p>
          <a:p>
            <a:pPr marL="381000" indent="-368300">
              <a:lnSpc>
                <a:spcPct val="100000"/>
              </a:lnSpc>
              <a:spcBef>
                <a:spcPts val="819"/>
              </a:spcBef>
              <a:buFont typeface="Arial"/>
              <a:buChar char="•"/>
              <a:tabLst>
                <a:tab pos="380365" algn="l"/>
                <a:tab pos="381000" algn="l"/>
              </a:tabLst>
            </a:pPr>
            <a:r>
              <a:rPr sz="3400" spc="-340" dirty="0">
                <a:latin typeface="Calibri"/>
                <a:cs typeface="Calibri"/>
              </a:rPr>
              <a:t>5&gt;  </a:t>
            </a:r>
            <a:r>
              <a:rPr lang="pl-PL" sz="3400" spc="-15" dirty="0" smtClean="0">
                <a:latin typeface="Calibri"/>
                <a:cs typeface="Calibri"/>
              </a:rPr>
              <a:t>Dysfunkcje Świadomości</a:t>
            </a:r>
            <a:r>
              <a:rPr sz="3400" dirty="0" smtClean="0">
                <a:latin typeface="Calibri"/>
                <a:cs typeface="Calibri"/>
              </a:rPr>
              <a:t>:</a:t>
            </a:r>
            <a:r>
              <a:rPr sz="3400" spc="350" dirty="0" smtClean="0">
                <a:latin typeface="Calibri"/>
                <a:cs typeface="Calibri"/>
              </a:rPr>
              <a:t> </a:t>
            </a:r>
            <a:r>
              <a:rPr sz="3400" spc="10" dirty="0">
                <a:latin typeface="Calibri"/>
                <a:cs typeface="Calibri"/>
              </a:rPr>
              <a:t>SHEN</a:t>
            </a:r>
            <a:endParaRPr sz="3400" dirty="0">
              <a:latin typeface="Calibri"/>
              <a:cs typeface="Calibri"/>
            </a:endParaRPr>
          </a:p>
          <a:p>
            <a:pPr marL="381000" indent="-368300">
              <a:lnSpc>
                <a:spcPct val="100000"/>
              </a:lnSpc>
              <a:spcBef>
                <a:spcPts val="819"/>
              </a:spcBef>
              <a:buFont typeface="Arial"/>
              <a:buChar char="•"/>
              <a:tabLst>
                <a:tab pos="380365" algn="l"/>
                <a:tab pos="381000" algn="l"/>
                <a:tab pos="5676265" algn="l"/>
              </a:tabLst>
            </a:pPr>
            <a:r>
              <a:rPr sz="3400" dirty="0">
                <a:latin typeface="Calibri"/>
                <a:cs typeface="Calibri"/>
              </a:rPr>
              <a:t>6 </a:t>
            </a:r>
            <a:r>
              <a:rPr sz="3400" spc="-655" dirty="0">
                <a:latin typeface="Calibri"/>
                <a:cs typeface="Calibri"/>
              </a:rPr>
              <a:t>&gt;       </a:t>
            </a:r>
            <a:r>
              <a:rPr lang="pl-PL" sz="3400" spc="-15" dirty="0" smtClean="0">
                <a:latin typeface="Calibri"/>
                <a:cs typeface="Calibri"/>
              </a:rPr>
              <a:t>Dysfunkcje Zwierzęcej Duszy</a:t>
            </a:r>
            <a:r>
              <a:rPr sz="3400" dirty="0" smtClean="0">
                <a:latin typeface="Calibri"/>
                <a:cs typeface="Calibri"/>
              </a:rPr>
              <a:t>:</a:t>
            </a:r>
            <a:r>
              <a:rPr sz="3400" spc="-135" dirty="0" smtClean="0">
                <a:latin typeface="Calibri"/>
                <a:cs typeface="Calibri"/>
              </a:rPr>
              <a:t> </a:t>
            </a:r>
            <a:r>
              <a:rPr sz="3400" spc="20" dirty="0">
                <a:latin typeface="Calibri"/>
                <a:cs typeface="Calibri"/>
              </a:rPr>
              <a:t>PO</a:t>
            </a:r>
            <a:endParaRPr sz="3400" dirty="0">
              <a:latin typeface="Calibri"/>
              <a:cs typeface="Calibri"/>
            </a:endParaRPr>
          </a:p>
          <a:p>
            <a:pPr marL="381000" indent="-368300">
              <a:lnSpc>
                <a:spcPct val="100000"/>
              </a:lnSpc>
              <a:spcBef>
                <a:spcPts val="919"/>
              </a:spcBef>
              <a:buFont typeface="Arial"/>
              <a:buChar char="•"/>
              <a:tabLst>
                <a:tab pos="380365" algn="l"/>
                <a:tab pos="381000" algn="l"/>
              </a:tabLst>
            </a:pPr>
            <a:r>
              <a:rPr sz="3400" spc="-340" dirty="0">
                <a:latin typeface="Calibri"/>
                <a:cs typeface="Calibri"/>
              </a:rPr>
              <a:t>7&gt;  </a:t>
            </a:r>
            <a:r>
              <a:rPr lang="pl-PL" sz="3400" spc="-15" dirty="0" smtClean="0">
                <a:latin typeface="Calibri"/>
                <a:cs typeface="Calibri"/>
              </a:rPr>
              <a:t>Dysfunkcje Spirytualnej Duszy</a:t>
            </a:r>
            <a:r>
              <a:rPr sz="3400" dirty="0" smtClean="0">
                <a:latin typeface="Calibri"/>
                <a:cs typeface="Calibri"/>
              </a:rPr>
              <a:t>:</a:t>
            </a:r>
            <a:r>
              <a:rPr sz="3400" spc="285" dirty="0" smtClean="0">
                <a:latin typeface="Calibri"/>
                <a:cs typeface="Calibri"/>
              </a:rPr>
              <a:t> </a:t>
            </a:r>
            <a:r>
              <a:rPr sz="3400" spc="-5" dirty="0">
                <a:latin typeface="Calibri"/>
                <a:cs typeface="Calibri"/>
              </a:rPr>
              <a:t>HUN</a:t>
            </a:r>
            <a:endParaRPr sz="3400" dirty="0">
              <a:latin typeface="Calibri"/>
              <a:cs typeface="Calibri"/>
            </a:endParaRPr>
          </a:p>
          <a:p>
            <a:pPr marL="381000" indent="-368300">
              <a:lnSpc>
                <a:spcPct val="100000"/>
              </a:lnSpc>
              <a:spcBef>
                <a:spcPts val="819"/>
              </a:spcBef>
              <a:buFont typeface="Arial"/>
              <a:buChar char="•"/>
              <a:tabLst>
                <a:tab pos="380365" algn="l"/>
                <a:tab pos="381000" algn="l"/>
              </a:tabLst>
            </a:pPr>
            <a:r>
              <a:rPr sz="3400" spc="-340" dirty="0">
                <a:latin typeface="Calibri"/>
                <a:cs typeface="Calibri"/>
              </a:rPr>
              <a:t>8&gt;  </a:t>
            </a:r>
            <a:r>
              <a:rPr sz="3400" spc="10" dirty="0">
                <a:latin typeface="Calibri"/>
                <a:cs typeface="Calibri"/>
              </a:rPr>
              <a:t>Feng </a:t>
            </a:r>
            <a:r>
              <a:rPr sz="3400" spc="10" dirty="0" err="1">
                <a:latin typeface="Calibri"/>
                <a:cs typeface="Calibri"/>
              </a:rPr>
              <a:t>Shui</a:t>
            </a:r>
            <a:r>
              <a:rPr sz="3400" spc="10" dirty="0">
                <a:latin typeface="Calibri"/>
                <a:cs typeface="Calibri"/>
              </a:rPr>
              <a:t> </a:t>
            </a:r>
            <a:r>
              <a:rPr sz="3400" dirty="0" smtClean="0">
                <a:latin typeface="Calibri"/>
                <a:cs typeface="Calibri"/>
              </a:rPr>
              <a:t>–</a:t>
            </a:r>
            <a:r>
              <a:rPr sz="3400" spc="-655" dirty="0" smtClean="0">
                <a:latin typeface="Calibri"/>
                <a:cs typeface="Calibri"/>
              </a:rPr>
              <a:t>&gt;    </a:t>
            </a:r>
            <a:r>
              <a:rPr sz="3400" spc="-610" dirty="0" smtClean="0">
                <a:latin typeface="Calibri"/>
                <a:cs typeface="Calibri"/>
              </a:rPr>
              <a:t> </a:t>
            </a:r>
            <a:r>
              <a:rPr lang="pl-PL" sz="3400" spc="-20" dirty="0" smtClean="0">
                <a:latin typeface="Calibri"/>
                <a:cs typeface="Calibri"/>
              </a:rPr>
              <a:t>Duchy</a:t>
            </a:r>
            <a:endParaRPr sz="3400" dirty="0">
              <a:latin typeface="Calibri"/>
              <a:cs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8529421" cy="991182"/>
          </a:xfrm>
          <a:prstGeom prst="rect">
            <a:avLst/>
          </a:prstGeom>
        </p:spPr>
        <p:txBody>
          <a:bodyPr vert="horz" wrap="square" lIns="0" tIns="265316" rIns="0" bIns="0" rtlCol="0">
            <a:spAutoFit/>
          </a:bodyPr>
          <a:lstStyle/>
          <a:p>
            <a:pPr marL="660400">
              <a:lnSpc>
                <a:spcPct val="100000"/>
              </a:lnSpc>
            </a:pPr>
            <a:r>
              <a:rPr lang="pl-PL" sz="4700" spc="-20" dirty="0" smtClean="0"/>
              <a:t>Konstytucja a przerzuty</a:t>
            </a:r>
            <a:endParaRPr sz="4700" dirty="0"/>
          </a:p>
        </p:txBody>
      </p:sp>
      <p:sp>
        <p:nvSpPr>
          <p:cNvPr id="3" name="object 3"/>
          <p:cNvSpPr txBox="1"/>
          <p:nvPr/>
        </p:nvSpPr>
        <p:spPr>
          <a:xfrm>
            <a:off x="1030477" y="1846237"/>
            <a:ext cx="3563620" cy="538609"/>
          </a:xfrm>
          <a:prstGeom prst="rect">
            <a:avLst/>
          </a:prstGeom>
        </p:spPr>
        <p:txBody>
          <a:bodyPr vert="horz" wrap="square" lIns="0" tIns="0" rIns="0" bIns="0" rtlCol="0">
            <a:spAutoFit/>
          </a:bodyPr>
          <a:lstStyle/>
          <a:p>
            <a:pPr marL="12700" marR="5080">
              <a:lnSpc>
                <a:spcPts val="2100"/>
              </a:lnSpc>
              <a:tabLst>
                <a:tab pos="3187065" algn="l"/>
              </a:tabLst>
            </a:pPr>
            <a:r>
              <a:rPr lang="pl-PL" sz="2100" b="1" dirty="0" smtClean="0">
                <a:latin typeface="Calibri"/>
                <a:cs typeface="Calibri"/>
              </a:rPr>
              <a:t>Konstytucja niedoboru Yin</a:t>
            </a:r>
            <a:r>
              <a:rPr sz="2100" b="1" spc="-5" dirty="0" smtClean="0">
                <a:latin typeface="Calibri"/>
                <a:cs typeface="Calibri"/>
              </a:rPr>
              <a:t>:</a:t>
            </a:r>
            <a:r>
              <a:rPr lang="pl-PL" sz="2100" b="1" dirty="0">
                <a:latin typeface="Calibri"/>
                <a:cs typeface="Calibri"/>
              </a:rPr>
              <a:t> </a:t>
            </a:r>
            <a:r>
              <a:rPr lang="pl-PL" sz="2100" b="1" spc="-35" dirty="0" smtClean="0">
                <a:latin typeface="Calibri"/>
                <a:cs typeface="Calibri"/>
              </a:rPr>
              <a:t>ryzyko przerzutów jest mniejsze</a:t>
            </a:r>
            <a:endParaRPr sz="2100" dirty="0">
              <a:latin typeface="Calibri"/>
              <a:cs typeface="Calibri"/>
            </a:endParaRPr>
          </a:p>
        </p:txBody>
      </p:sp>
      <p:sp>
        <p:nvSpPr>
          <p:cNvPr id="4" name="object 4"/>
          <p:cNvSpPr/>
          <p:nvPr/>
        </p:nvSpPr>
        <p:spPr>
          <a:xfrm>
            <a:off x="939800" y="2929889"/>
            <a:ext cx="4318000" cy="3233432"/>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503303" y="1929498"/>
            <a:ext cx="3849370" cy="461665"/>
          </a:xfrm>
          <a:prstGeom prst="rect">
            <a:avLst/>
          </a:prstGeom>
        </p:spPr>
        <p:txBody>
          <a:bodyPr vert="horz" wrap="square" lIns="0" tIns="0" rIns="0" bIns="0" rtlCol="0">
            <a:spAutoFit/>
          </a:bodyPr>
          <a:lstStyle/>
          <a:p>
            <a:pPr marL="12700" marR="5080">
              <a:lnSpc>
                <a:spcPts val="1800"/>
              </a:lnSpc>
            </a:pPr>
            <a:r>
              <a:rPr lang="pl-PL" sz="1800" b="1" dirty="0" smtClean="0">
                <a:latin typeface="Calibri"/>
                <a:cs typeface="Calibri"/>
              </a:rPr>
              <a:t>Konstytucja wilgoci oraz gorącego śluzu: ryzyko przerzutów się zwiększa! </a:t>
            </a:r>
            <a:endParaRPr sz="1800" dirty="0">
              <a:latin typeface="Calibri"/>
              <a:cs typeface="Calibri"/>
            </a:endParaRPr>
          </a:p>
        </p:txBody>
      </p:sp>
      <p:sp>
        <p:nvSpPr>
          <p:cNvPr id="6" name="object 6"/>
          <p:cNvSpPr/>
          <p:nvPr/>
        </p:nvSpPr>
        <p:spPr>
          <a:xfrm>
            <a:off x="5422900" y="3333991"/>
            <a:ext cx="4318000" cy="242523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4"/>
              </a:rPr>
              <a:t>www.diolosa.com</a:t>
            </a:r>
            <a:r>
              <a:rPr spc="-35" dirty="0"/>
              <a:t> </a:t>
            </a:r>
            <a:r>
              <a:rPr spc="-20" dirty="0">
                <a:hlinkClick r:id="rId4"/>
              </a:rPr>
              <a:t>www.diolosa.com</a:t>
            </a:r>
          </a:p>
        </p:txBody>
      </p:sp>
      <p:sp>
        <p:nvSpPr>
          <p:cNvPr id="8" name="object 8"/>
          <p:cNvSpPr txBox="1"/>
          <p:nvPr/>
        </p:nvSpPr>
        <p:spPr>
          <a:xfrm>
            <a:off x="9446348" y="7017467"/>
            <a:ext cx="203835" cy="191135"/>
          </a:xfrm>
          <a:prstGeom prst="rect">
            <a:avLst/>
          </a:prstGeom>
        </p:spPr>
        <p:txBody>
          <a:bodyPr vert="horz" wrap="square" lIns="0" tIns="0" rIns="0" bIns="0" rtlCol="0">
            <a:spAutoFit/>
          </a:bodyPr>
          <a:lstStyle/>
          <a:p>
            <a:pPr marL="12700">
              <a:lnSpc>
                <a:spcPts val="1375"/>
              </a:lnSpc>
            </a:pPr>
            <a:r>
              <a:rPr sz="1300" spc="30" dirty="0">
                <a:solidFill>
                  <a:srgbClr val="898989"/>
                </a:solidFill>
                <a:latin typeface="Calibri"/>
                <a:cs typeface="Calibri"/>
              </a:rPr>
              <a:t>71</a:t>
            </a:r>
            <a:endParaRPr sz="1300">
              <a:latin typeface="Calibri"/>
              <a:cs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6608" y="1867395"/>
            <a:ext cx="8325892" cy="1308050"/>
          </a:xfrm>
          <a:prstGeom prst="rect">
            <a:avLst/>
          </a:prstGeom>
        </p:spPr>
        <p:txBody>
          <a:bodyPr vert="horz" wrap="square" lIns="0" tIns="0" rIns="0" bIns="0" rtlCol="0">
            <a:spAutoFit/>
          </a:bodyPr>
          <a:lstStyle/>
          <a:p>
            <a:pPr marL="1854200" marR="5080" indent="-1841500">
              <a:lnSpc>
                <a:spcPts val="5100"/>
              </a:lnSpc>
            </a:pPr>
            <a:r>
              <a:rPr lang="pl-PL" spc="-5" dirty="0" smtClean="0"/>
              <a:t>Kolejną możliwością dla przerzutów jest konstytucja zimna</a:t>
            </a:r>
            <a:endParaRPr dirty="0"/>
          </a:p>
        </p:txBody>
      </p:sp>
      <p:sp>
        <p:nvSpPr>
          <p:cNvPr id="3" name="object 3"/>
          <p:cNvSpPr/>
          <p:nvPr/>
        </p:nvSpPr>
        <p:spPr>
          <a:xfrm>
            <a:off x="2946400" y="3810000"/>
            <a:ext cx="4787900" cy="21971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71</a:t>
            </a:fld>
            <a:endParaRPr spc="-5"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625475" y="1411714"/>
            <a:ext cx="3052445" cy="4115294"/>
          </a:xfrm>
          <a:prstGeom prst="rect">
            <a:avLst/>
          </a:prstGeom>
        </p:spPr>
        <p:txBody>
          <a:bodyPr vert="horz" wrap="square" lIns="0" tIns="0" rIns="0" bIns="0" rtlCol="0">
            <a:spAutoFit/>
          </a:bodyPr>
          <a:lstStyle/>
          <a:p>
            <a:pPr marL="114300" marR="109220" algn="ctr">
              <a:lnSpc>
                <a:spcPct val="100899"/>
              </a:lnSpc>
            </a:pPr>
            <a:r>
              <a:rPr sz="3800" b="1" spc="-50" dirty="0" smtClean="0">
                <a:latin typeface="Calibri"/>
                <a:cs typeface="Calibri"/>
              </a:rPr>
              <a:t>“</a:t>
            </a:r>
            <a:r>
              <a:rPr lang="pl-PL" sz="3800" b="1" spc="-50" dirty="0" smtClean="0">
                <a:latin typeface="Calibri"/>
                <a:cs typeface="Calibri"/>
              </a:rPr>
              <a:t>Zamrozić organizm zimnym jedzeniem i piciem jest błędną ścieżką</a:t>
            </a:r>
            <a:r>
              <a:rPr sz="3800" b="1" dirty="0" smtClean="0">
                <a:latin typeface="Calibri"/>
                <a:cs typeface="Calibri"/>
              </a:rPr>
              <a:t>“</a:t>
            </a:r>
            <a:endParaRPr sz="3800" dirty="0">
              <a:latin typeface="Calibri"/>
              <a:cs typeface="Calibri"/>
            </a:endParaRPr>
          </a:p>
        </p:txBody>
      </p:sp>
      <p:sp>
        <p:nvSpPr>
          <p:cNvPr id="3" name="object 3"/>
          <p:cNvSpPr/>
          <p:nvPr/>
        </p:nvSpPr>
        <p:spPr>
          <a:xfrm>
            <a:off x="1054100" y="1562100"/>
            <a:ext cx="5194300" cy="34671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72</a:t>
            </a:fld>
            <a:endParaRPr spc="-5"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73</a:t>
            </a:fld>
            <a:endParaRPr spc="-5" dirty="0"/>
          </a:p>
        </p:txBody>
      </p:sp>
      <p:sp>
        <p:nvSpPr>
          <p:cNvPr id="2" name="object 2"/>
          <p:cNvSpPr txBox="1">
            <a:spLocks noGrp="1"/>
          </p:cNvSpPr>
          <p:nvPr>
            <p:ph type="title"/>
          </p:nvPr>
        </p:nvSpPr>
        <p:spPr>
          <a:xfrm>
            <a:off x="1081989" y="357225"/>
            <a:ext cx="8529421" cy="991182"/>
          </a:xfrm>
          <a:prstGeom prst="rect">
            <a:avLst/>
          </a:prstGeom>
        </p:spPr>
        <p:txBody>
          <a:bodyPr vert="horz" wrap="square" lIns="0" tIns="265316" rIns="0" bIns="0" rtlCol="0">
            <a:spAutoFit/>
          </a:bodyPr>
          <a:lstStyle/>
          <a:p>
            <a:pPr marL="2616200">
              <a:lnSpc>
                <a:spcPct val="100000"/>
              </a:lnSpc>
            </a:pPr>
            <a:r>
              <a:rPr lang="pl-PL" sz="4700" dirty="0" smtClean="0"/>
              <a:t>W jaki sposób to działa</a:t>
            </a:r>
            <a:endParaRPr sz="4700" dirty="0"/>
          </a:p>
        </p:txBody>
      </p:sp>
      <p:sp>
        <p:nvSpPr>
          <p:cNvPr id="3" name="object 3"/>
          <p:cNvSpPr txBox="1"/>
          <p:nvPr/>
        </p:nvSpPr>
        <p:spPr>
          <a:xfrm>
            <a:off x="1030477" y="1848510"/>
            <a:ext cx="8531225" cy="4449936"/>
          </a:xfrm>
          <a:prstGeom prst="rect">
            <a:avLst/>
          </a:prstGeom>
        </p:spPr>
        <p:txBody>
          <a:bodyPr vert="horz" wrap="square" lIns="0" tIns="0" rIns="0" bIns="0" rtlCol="0">
            <a:spAutoFit/>
          </a:bodyPr>
          <a:lstStyle/>
          <a:p>
            <a:pPr marL="381000" marR="211454" indent="-368300">
              <a:lnSpc>
                <a:spcPts val="3500"/>
              </a:lnSpc>
              <a:buFont typeface="Arial"/>
              <a:buChar char="•"/>
              <a:tabLst>
                <a:tab pos="380365" algn="l"/>
                <a:tab pos="381000" algn="l"/>
              </a:tabLst>
            </a:pPr>
            <a:r>
              <a:rPr sz="3200" spc="-320" dirty="0">
                <a:latin typeface="Calibri"/>
                <a:cs typeface="Calibri"/>
              </a:rPr>
              <a:t>1&gt; </a:t>
            </a:r>
            <a:r>
              <a:rPr lang="pl-PL" sz="3200" spc="-10" dirty="0" smtClean="0">
                <a:latin typeface="Calibri"/>
                <a:cs typeface="Calibri"/>
              </a:rPr>
              <a:t>zimne pokarmy i napoje</a:t>
            </a:r>
            <a:r>
              <a:rPr sz="3200" dirty="0" smtClean="0">
                <a:latin typeface="Calibri"/>
                <a:cs typeface="Calibri"/>
              </a:rPr>
              <a:t>&gt; </a:t>
            </a:r>
            <a:r>
              <a:rPr lang="pl-PL" sz="3200" dirty="0" smtClean="0">
                <a:latin typeface="Calibri"/>
                <a:cs typeface="Calibri"/>
              </a:rPr>
              <a:t>uszkodzenie Yang Qi żołądka i nerek </a:t>
            </a:r>
          </a:p>
          <a:p>
            <a:pPr marL="381000" marR="211454" indent="-368300">
              <a:lnSpc>
                <a:spcPts val="3500"/>
              </a:lnSpc>
              <a:buFont typeface="Arial"/>
              <a:buChar char="•"/>
              <a:tabLst>
                <a:tab pos="380365" algn="l"/>
                <a:tab pos="381000" algn="l"/>
              </a:tabLst>
            </a:pPr>
            <a:r>
              <a:rPr sz="3200" spc="-320" dirty="0" smtClean="0">
                <a:latin typeface="Calibri"/>
                <a:cs typeface="Calibri"/>
              </a:rPr>
              <a:t>2</a:t>
            </a:r>
            <a:r>
              <a:rPr sz="3200" spc="-320" dirty="0">
                <a:latin typeface="Calibri"/>
                <a:cs typeface="Calibri"/>
              </a:rPr>
              <a:t>&gt; </a:t>
            </a:r>
            <a:r>
              <a:rPr lang="pl-PL" sz="3200" spc="-320" dirty="0" smtClean="0">
                <a:latin typeface="Calibri"/>
                <a:cs typeface="Calibri"/>
              </a:rPr>
              <a:t>Wilgoć, zimny i gęsty śluz </a:t>
            </a:r>
            <a:r>
              <a:rPr sz="3200" spc="-320" dirty="0" smtClean="0">
                <a:latin typeface="Calibri"/>
                <a:cs typeface="Calibri"/>
              </a:rPr>
              <a:t> </a:t>
            </a:r>
            <a:endParaRPr lang="pl-PL" sz="3200" spc="-320" dirty="0" smtClean="0">
              <a:latin typeface="Calibri"/>
              <a:cs typeface="Calibri"/>
            </a:endParaRPr>
          </a:p>
          <a:p>
            <a:pPr marL="381000" marR="211454" indent="-368300">
              <a:lnSpc>
                <a:spcPts val="3500"/>
              </a:lnSpc>
              <a:buFont typeface="Arial"/>
              <a:buChar char="•"/>
              <a:tabLst>
                <a:tab pos="380365" algn="l"/>
                <a:tab pos="381000" algn="l"/>
              </a:tabLst>
            </a:pPr>
            <a:r>
              <a:rPr sz="3200" spc="-320" dirty="0" smtClean="0">
                <a:latin typeface="Calibri"/>
                <a:cs typeface="Calibri"/>
              </a:rPr>
              <a:t>3</a:t>
            </a:r>
            <a:r>
              <a:rPr sz="3200" spc="-320" dirty="0">
                <a:latin typeface="Calibri"/>
                <a:cs typeface="Calibri"/>
              </a:rPr>
              <a:t>&gt; </a:t>
            </a:r>
            <a:r>
              <a:rPr lang="pl-PL" sz="3200" spc="-320" dirty="0" smtClean="0">
                <a:latin typeface="Calibri"/>
                <a:cs typeface="Calibri"/>
              </a:rPr>
              <a:t> Zastój Qi i krwi</a:t>
            </a:r>
            <a:endParaRPr sz="3200" dirty="0">
              <a:latin typeface="Calibri"/>
              <a:cs typeface="Calibri"/>
            </a:endParaRPr>
          </a:p>
          <a:p>
            <a:pPr marL="381000" marR="5080" indent="-368300">
              <a:lnSpc>
                <a:spcPts val="3500"/>
              </a:lnSpc>
              <a:spcBef>
                <a:spcPts val="760"/>
              </a:spcBef>
              <a:buFont typeface="Arial"/>
              <a:buChar char="•"/>
              <a:tabLst>
                <a:tab pos="380365" algn="l"/>
                <a:tab pos="381000" algn="l"/>
              </a:tabLst>
            </a:pPr>
            <a:r>
              <a:rPr sz="3200" spc="-320" dirty="0">
                <a:latin typeface="Calibri"/>
                <a:cs typeface="Calibri"/>
              </a:rPr>
              <a:t>4&gt; </a:t>
            </a:r>
            <a:r>
              <a:rPr lang="pl-PL" sz="3200" spc="-320" dirty="0" smtClean="0">
                <a:latin typeface="Calibri"/>
                <a:cs typeface="Calibri"/>
              </a:rPr>
              <a:t> Korzeń pourodzeniowy nie może zapewnić wystarczającej ilości Jing i krwi </a:t>
            </a:r>
          </a:p>
          <a:p>
            <a:pPr marL="381000" marR="5080" indent="-368300">
              <a:lnSpc>
                <a:spcPts val="3500"/>
              </a:lnSpc>
              <a:spcBef>
                <a:spcPts val="760"/>
              </a:spcBef>
              <a:buFont typeface="Arial"/>
              <a:buChar char="•"/>
              <a:tabLst>
                <a:tab pos="380365" algn="l"/>
                <a:tab pos="381000" algn="l"/>
              </a:tabLst>
            </a:pPr>
            <a:r>
              <a:rPr sz="3200" spc="-320" dirty="0" smtClean="0">
                <a:latin typeface="Calibri"/>
                <a:cs typeface="Calibri"/>
              </a:rPr>
              <a:t>5</a:t>
            </a:r>
            <a:r>
              <a:rPr sz="3200" spc="-320" dirty="0">
                <a:latin typeface="Calibri"/>
                <a:cs typeface="Calibri"/>
              </a:rPr>
              <a:t>&gt;  </a:t>
            </a:r>
            <a:r>
              <a:rPr lang="pl-PL" sz="3200" spc="-320" dirty="0" smtClean="0">
                <a:latin typeface="Calibri"/>
                <a:cs typeface="Calibri"/>
              </a:rPr>
              <a:t>Wtórne gorąco wywołane stagnacją </a:t>
            </a:r>
          </a:p>
          <a:p>
            <a:pPr marL="381000" marR="5080" indent="-368300">
              <a:lnSpc>
                <a:spcPts val="3500"/>
              </a:lnSpc>
              <a:spcBef>
                <a:spcPts val="760"/>
              </a:spcBef>
              <a:buFont typeface="Arial"/>
              <a:buChar char="•"/>
              <a:tabLst>
                <a:tab pos="380365" algn="l"/>
                <a:tab pos="381000" algn="l"/>
              </a:tabLst>
            </a:pPr>
            <a:r>
              <a:rPr sz="3200" spc="-320" dirty="0" smtClean="0">
                <a:latin typeface="Calibri"/>
                <a:cs typeface="Calibri"/>
              </a:rPr>
              <a:t>6</a:t>
            </a:r>
            <a:r>
              <a:rPr sz="3200" spc="-320" dirty="0">
                <a:latin typeface="Calibri"/>
                <a:cs typeface="Calibri"/>
              </a:rPr>
              <a:t>&gt;</a:t>
            </a:r>
            <a:r>
              <a:rPr sz="3200" spc="-105" dirty="0">
                <a:latin typeface="Calibri"/>
                <a:cs typeface="Calibri"/>
              </a:rPr>
              <a:t> </a:t>
            </a:r>
            <a:r>
              <a:rPr lang="pl-PL" sz="3200" spc="-105" dirty="0" smtClean="0">
                <a:latin typeface="Calibri"/>
                <a:cs typeface="Calibri"/>
              </a:rPr>
              <a:t>Toksyny </a:t>
            </a:r>
          </a:p>
          <a:p>
            <a:pPr marL="381000" marR="5080" indent="-368300">
              <a:lnSpc>
                <a:spcPts val="3500"/>
              </a:lnSpc>
              <a:spcBef>
                <a:spcPts val="760"/>
              </a:spcBef>
              <a:buFont typeface="Arial"/>
              <a:buChar char="•"/>
              <a:tabLst>
                <a:tab pos="380365" algn="l"/>
                <a:tab pos="381000" algn="l"/>
              </a:tabLst>
            </a:pPr>
            <a:r>
              <a:rPr sz="3200" spc="-320" dirty="0" smtClean="0">
                <a:latin typeface="Calibri"/>
                <a:cs typeface="Calibri"/>
              </a:rPr>
              <a:t>7</a:t>
            </a:r>
            <a:r>
              <a:rPr sz="3200" spc="-320" dirty="0">
                <a:latin typeface="Calibri"/>
                <a:cs typeface="Calibri"/>
              </a:rPr>
              <a:t>&gt;  </a:t>
            </a:r>
            <a:r>
              <a:rPr sz="3200" spc="10" dirty="0">
                <a:latin typeface="Calibri"/>
                <a:cs typeface="Calibri"/>
              </a:rPr>
              <a:t>Zhong</a:t>
            </a:r>
            <a:r>
              <a:rPr sz="3200" spc="-220" dirty="0">
                <a:latin typeface="Calibri"/>
                <a:cs typeface="Calibri"/>
              </a:rPr>
              <a:t> </a:t>
            </a:r>
            <a:r>
              <a:rPr sz="3200" spc="-30" dirty="0">
                <a:latin typeface="Calibri"/>
                <a:cs typeface="Calibri"/>
              </a:rPr>
              <a:t>Liu</a:t>
            </a:r>
            <a:endParaRPr sz="3200" dirty="0">
              <a:latin typeface="Calibri"/>
              <a:cs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74</a:t>
            </a:fld>
            <a:endParaRPr spc="-5" dirty="0"/>
          </a:p>
        </p:txBody>
      </p:sp>
      <p:sp>
        <p:nvSpPr>
          <p:cNvPr id="2" name="object 2"/>
          <p:cNvSpPr txBox="1">
            <a:spLocks noGrp="1"/>
          </p:cNvSpPr>
          <p:nvPr>
            <p:ph type="title"/>
          </p:nvPr>
        </p:nvSpPr>
        <p:spPr>
          <a:xfrm>
            <a:off x="1081989" y="357225"/>
            <a:ext cx="8529421" cy="991182"/>
          </a:xfrm>
          <a:prstGeom prst="rect">
            <a:avLst/>
          </a:prstGeom>
        </p:spPr>
        <p:txBody>
          <a:bodyPr vert="horz" wrap="square" lIns="0" tIns="265316" rIns="0" bIns="0" rtlCol="0">
            <a:spAutoFit/>
          </a:bodyPr>
          <a:lstStyle/>
          <a:p>
            <a:pPr marL="1472565">
              <a:lnSpc>
                <a:spcPct val="100000"/>
              </a:lnSpc>
            </a:pPr>
            <a:r>
              <a:rPr lang="pl-PL" sz="4700" spc="-40" dirty="0" smtClean="0"/>
              <a:t>Objawy zimnego ognia</a:t>
            </a:r>
            <a:endParaRPr sz="4700" dirty="0"/>
          </a:p>
        </p:txBody>
      </p:sp>
      <p:sp>
        <p:nvSpPr>
          <p:cNvPr id="3" name="object 3"/>
          <p:cNvSpPr txBox="1"/>
          <p:nvPr/>
        </p:nvSpPr>
        <p:spPr>
          <a:xfrm>
            <a:off x="1030477" y="1759584"/>
            <a:ext cx="8534400" cy="4729500"/>
          </a:xfrm>
          <a:prstGeom prst="rect">
            <a:avLst/>
          </a:prstGeom>
        </p:spPr>
        <p:txBody>
          <a:bodyPr vert="horz" wrap="square" lIns="0" tIns="0" rIns="0" bIns="0" rtlCol="0">
            <a:spAutoFit/>
          </a:bodyPr>
          <a:lstStyle/>
          <a:p>
            <a:pPr marL="381000" indent="-368300">
              <a:lnSpc>
                <a:spcPct val="100000"/>
              </a:lnSpc>
              <a:buFont typeface="Arial"/>
              <a:buChar char="•"/>
              <a:tabLst>
                <a:tab pos="380365" algn="l"/>
                <a:tab pos="381000" algn="l"/>
              </a:tabLst>
            </a:pPr>
            <a:r>
              <a:rPr lang="pl-PL" sz="3200" spc="10" dirty="0" smtClean="0">
                <a:latin typeface="Calibri"/>
                <a:cs typeface="Calibri"/>
              </a:rPr>
              <a:t>Depresja </a:t>
            </a:r>
          </a:p>
          <a:p>
            <a:pPr marL="381000" indent="-368300">
              <a:lnSpc>
                <a:spcPct val="100000"/>
              </a:lnSpc>
              <a:buFont typeface="Arial"/>
              <a:buChar char="•"/>
              <a:tabLst>
                <a:tab pos="380365" algn="l"/>
                <a:tab pos="381000" algn="l"/>
              </a:tabLst>
            </a:pPr>
            <a:r>
              <a:rPr lang="pl-PL" sz="3200" spc="-80" dirty="0" smtClean="0">
                <a:latin typeface="Calibri"/>
                <a:cs typeface="Calibri"/>
              </a:rPr>
              <a:t>Stagnacja wody, wilgoci i płynów</a:t>
            </a:r>
            <a:endParaRPr sz="3200" dirty="0">
              <a:latin typeface="Calibri"/>
              <a:cs typeface="Calibri"/>
            </a:endParaRPr>
          </a:p>
          <a:p>
            <a:pPr marL="381000" indent="-368300">
              <a:lnSpc>
                <a:spcPts val="3820"/>
              </a:lnSpc>
              <a:buFont typeface="Arial"/>
              <a:buChar char="•"/>
              <a:tabLst>
                <a:tab pos="380365" algn="l"/>
                <a:tab pos="381000" algn="l"/>
              </a:tabLst>
            </a:pPr>
            <a:r>
              <a:rPr lang="pl-PL" sz="3200" spc="-10" dirty="0" smtClean="0">
                <a:latin typeface="Calibri"/>
                <a:cs typeface="Calibri"/>
              </a:rPr>
              <a:t>Wysoki poziom cholesterolu</a:t>
            </a:r>
            <a:endParaRPr sz="3200" dirty="0">
              <a:latin typeface="Calibri"/>
              <a:cs typeface="Calibri"/>
            </a:endParaRPr>
          </a:p>
          <a:p>
            <a:pPr marL="381000" indent="-368300">
              <a:lnSpc>
                <a:spcPts val="3820"/>
              </a:lnSpc>
              <a:spcBef>
                <a:spcPts val="60"/>
              </a:spcBef>
              <a:buFont typeface="Arial"/>
              <a:buChar char="•"/>
              <a:tabLst>
                <a:tab pos="380365" algn="l"/>
                <a:tab pos="381000" algn="l"/>
              </a:tabLst>
            </a:pPr>
            <a:r>
              <a:rPr lang="pl-PL" sz="3200" dirty="0" smtClean="0">
                <a:latin typeface="Calibri"/>
                <a:cs typeface="Calibri"/>
              </a:rPr>
              <a:t>Nadciśnienie</a:t>
            </a:r>
            <a:endParaRPr sz="3200" dirty="0">
              <a:latin typeface="Calibri"/>
              <a:cs typeface="Calibri"/>
            </a:endParaRPr>
          </a:p>
          <a:p>
            <a:pPr marL="381000" indent="-368300">
              <a:lnSpc>
                <a:spcPts val="3820"/>
              </a:lnSpc>
              <a:buFont typeface="Arial"/>
              <a:buChar char="•"/>
              <a:tabLst>
                <a:tab pos="380365" algn="l"/>
                <a:tab pos="381000" algn="l"/>
              </a:tabLst>
            </a:pPr>
            <a:r>
              <a:rPr lang="pl-PL" sz="3200" dirty="0" smtClean="0">
                <a:latin typeface="Calibri"/>
                <a:cs typeface="Calibri"/>
              </a:rPr>
              <a:t>Stany zapalne</a:t>
            </a:r>
            <a:endParaRPr sz="3200" dirty="0">
              <a:latin typeface="Calibri"/>
              <a:cs typeface="Calibri"/>
            </a:endParaRPr>
          </a:p>
          <a:p>
            <a:pPr marL="381000" indent="-368300">
              <a:lnSpc>
                <a:spcPts val="3820"/>
              </a:lnSpc>
              <a:spcBef>
                <a:spcPts val="60"/>
              </a:spcBef>
              <a:buFont typeface="Arial"/>
              <a:buChar char="•"/>
              <a:tabLst>
                <a:tab pos="380365" algn="l"/>
                <a:tab pos="381000" algn="l"/>
              </a:tabLst>
            </a:pPr>
            <a:r>
              <a:rPr lang="pl-PL" sz="3200" spc="-5" dirty="0" smtClean="0">
                <a:latin typeface="Calibri"/>
                <a:cs typeface="Calibri"/>
              </a:rPr>
              <a:t>Gorączka</a:t>
            </a:r>
            <a:endParaRPr sz="3200" dirty="0">
              <a:latin typeface="Calibri"/>
              <a:cs typeface="Calibri"/>
            </a:endParaRPr>
          </a:p>
          <a:p>
            <a:pPr marL="381000" marR="5080" indent="-368300">
              <a:lnSpc>
                <a:spcPts val="3100"/>
              </a:lnSpc>
              <a:spcBef>
                <a:spcPts val="700"/>
              </a:spcBef>
              <a:buFont typeface="Arial"/>
              <a:buChar char="•"/>
              <a:tabLst>
                <a:tab pos="380365" algn="l"/>
                <a:tab pos="381000" algn="l"/>
              </a:tabLst>
            </a:pPr>
            <a:r>
              <a:rPr lang="pl-PL" sz="3200" spc="5" dirty="0" smtClean="0">
                <a:latin typeface="Calibri"/>
                <a:cs typeface="Calibri"/>
              </a:rPr>
              <a:t>Masy</a:t>
            </a:r>
            <a:r>
              <a:rPr sz="3200" spc="5" dirty="0" smtClean="0">
                <a:latin typeface="Calibri"/>
                <a:cs typeface="Calibri"/>
              </a:rPr>
              <a:t>, </a:t>
            </a:r>
            <a:r>
              <a:rPr lang="pl-PL" sz="3200" dirty="0" smtClean="0">
                <a:latin typeface="Calibri"/>
                <a:cs typeface="Calibri"/>
              </a:rPr>
              <a:t>stwardnienia</a:t>
            </a:r>
            <a:r>
              <a:rPr sz="3200" dirty="0" smtClean="0">
                <a:latin typeface="Calibri"/>
                <a:cs typeface="Calibri"/>
              </a:rPr>
              <a:t>, </a:t>
            </a:r>
            <a:r>
              <a:rPr lang="pl-PL" sz="3200" spc="15" dirty="0" smtClean="0">
                <a:latin typeface="Calibri"/>
                <a:cs typeface="Calibri"/>
              </a:rPr>
              <a:t>węzły</a:t>
            </a:r>
            <a:r>
              <a:rPr sz="3200" spc="15" dirty="0" smtClean="0">
                <a:latin typeface="Calibri"/>
                <a:cs typeface="Calibri"/>
              </a:rPr>
              <a:t> </a:t>
            </a:r>
            <a:r>
              <a:rPr sz="3200" dirty="0">
                <a:latin typeface="Calibri"/>
                <a:cs typeface="Calibri"/>
              </a:rPr>
              <a:t>&gt; </a:t>
            </a:r>
            <a:r>
              <a:rPr lang="pl-PL" sz="3200" dirty="0" smtClean="0">
                <a:latin typeface="Calibri"/>
                <a:cs typeface="Calibri"/>
              </a:rPr>
              <a:t>choroby nowotworowe</a:t>
            </a:r>
            <a:r>
              <a:rPr sz="3200" spc="10" dirty="0" smtClean="0">
                <a:latin typeface="Calibri"/>
                <a:cs typeface="Calibri"/>
              </a:rPr>
              <a:t>,  </a:t>
            </a:r>
            <a:r>
              <a:rPr lang="pl-PL" sz="3200" spc="-5" dirty="0" smtClean="0">
                <a:latin typeface="Calibri"/>
                <a:cs typeface="Calibri"/>
              </a:rPr>
              <a:t>łagodne guzy chorobowe</a:t>
            </a:r>
            <a:r>
              <a:rPr sz="3200" spc="-5" dirty="0" smtClean="0">
                <a:latin typeface="Calibri"/>
                <a:cs typeface="Calibri"/>
              </a:rPr>
              <a:t> </a:t>
            </a:r>
            <a:endParaRPr lang="pl-PL" sz="3200" spc="-5" dirty="0" smtClean="0">
              <a:latin typeface="Calibri"/>
              <a:cs typeface="Calibri"/>
            </a:endParaRPr>
          </a:p>
          <a:p>
            <a:pPr marL="381000" marR="5080" indent="-368300">
              <a:lnSpc>
                <a:spcPts val="3100"/>
              </a:lnSpc>
              <a:spcBef>
                <a:spcPts val="700"/>
              </a:spcBef>
              <a:buFont typeface="Arial"/>
              <a:buChar char="•"/>
              <a:tabLst>
                <a:tab pos="380365" algn="l"/>
                <a:tab pos="381000" algn="l"/>
              </a:tabLst>
            </a:pPr>
            <a:r>
              <a:rPr lang="pl-PL" sz="3200" spc="-5" dirty="0" smtClean="0">
                <a:latin typeface="Calibri"/>
                <a:cs typeface="Calibri"/>
              </a:rPr>
              <a:t>Powolna progresja nowotworu </a:t>
            </a:r>
            <a:r>
              <a:rPr sz="3200" dirty="0" smtClean="0">
                <a:latin typeface="Calibri"/>
                <a:cs typeface="Calibri"/>
              </a:rPr>
              <a:t>&gt; </a:t>
            </a:r>
            <a:r>
              <a:rPr lang="pl-PL" sz="3200" spc="-5" dirty="0" smtClean="0">
                <a:latin typeface="Calibri"/>
                <a:cs typeface="Calibri"/>
              </a:rPr>
              <a:t>zwłaszcza w miarę starzenia się </a:t>
            </a:r>
            <a:endParaRPr sz="3200" dirty="0">
              <a:latin typeface="Calibri"/>
              <a:cs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75</a:t>
            </a:fld>
            <a:endParaRPr spc="-5" dirty="0"/>
          </a:p>
        </p:txBody>
      </p:sp>
      <p:sp>
        <p:nvSpPr>
          <p:cNvPr id="2" name="object 2"/>
          <p:cNvSpPr txBox="1"/>
          <p:nvPr/>
        </p:nvSpPr>
        <p:spPr>
          <a:xfrm>
            <a:off x="1689100" y="2276274"/>
            <a:ext cx="6324600" cy="1985159"/>
          </a:xfrm>
          <a:prstGeom prst="rect">
            <a:avLst/>
          </a:prstGeom>
        </p:spPr>
        <p:txBody>
          <a:bodyPr vert="horz" wrap="square" lIns="0" tIns="0" rIns="0" bIns="0" rtlCol="0">
            <a:spAutoFit/>
          </a:bodyPr>
          <a:lstStyle/>
          <a:p>
            <a:pPr marL="12700" marR="5080" indent="7620" algn="ctr">
              <a:lnSpc>
                <a:spcPct val="99800"/>
              </a:lnSpc>
            </a:pPr>
            <a:r>
              <a:rPr lang="pl-PL" sz="4300" b="1" spc="-15" dirty="0" smtClean="0">
                <a:latin typeface="Calibri"/>
                <a:cs typeface="Calibri"/>
              </a:rPr>
              <a:t>Fizjologia </a:t>
            </a:r>
            <a:r>
              <a:rPr sz="4300" b="1" spc="-15" dirty="0" err="1" smtClean="0">
                <a:latin typeface="Calibri"/>
                <a:cs typeface="Calibri"/>
              </a:rPr>
              <a:t>Jue</a:t>
            </a:r>
            <a:r>
              <a:rPr sz="4300" b="1" spc="-15" dirty="0" smtClean="0">
                <a:latin typeface="Calibri"/>
                <a:cs typeface="Calibri"/>
              </a:rPr>
              <a:t> </a:t>
            </a:r>
            <a:r>
              <a:rPr sz="4300" b="1" spc="-35" dirty="0">
                <a:latin typeface="Calibri"/>
                <a:cs typeface="Calibri"/>
              </a:rPr>
              <a:t>Yin </a:t>
            </a:r>
            <a:endParaRPr lang="pl-PL" sz="4300" b="1" spc="-35" dirty="0" smtClean="0">
              <a:latin typeface="Calibri"/>
              <a:cs typeface="Calibri"/>
            </a:endParaRPr>
          </a:p>
          <a:p>
            <a:pPr marL="12700" marR="5080" indent="7620" algn="ctr">
              <a:lnSpc>
                <a:spcPct val="99800"/>
              </a:lnSpc>
            </a:pPr>
            <a:r>
              <a:rPr sz="4300" b="1" spc="-35" dirty="0" smtClean="0">
                <a:latin typeface="Calibri"/>
                <a:cs typeface="Calibri"/>
              </a:rPr>
              <a:t> </a:t>
            </a:r>
            <a:r>
              <a:rPr sz="4300" b="1" spc="-5" dirty="0" smtClean="0">
                <a:latin typeface="Calibri"/>
                <a:cs typeface="Calibri"/>
              </a:rPr>
              <a:t>(</a:t>
            </a:r>
            <a:r>
              <a:rPr lang="pl-PL" sz="4300" b="1" spc="-5" dirty="0" smtClean="0">
                <a:latin typeface="Calibri"/>
                <a:cs typeface="Calibri"/>
              </a:rPr>
              <a:t>wątroba i warstwa krwi</a:t>
            </a:r>
            <a:r>
              <a:rPr sz="4300" b="1" spc="-35" dirty="0" smtClean="0">
                <a:latin typeface="Calibri"/>
                <a:cs typeface="Calibri"/>
              </a:rPr>
              <a:t>)  </a:t>
            </a:r>
            <a:endParaRPr lang="pl-PL" sz="4300" b="1" spc="-35" dirty="0" smtClean="0">
              <a:latin typeface="Calibri"/>
              <a:cs typeface="Calibri"/>
            </a:endParaRPr>
          </a:p>
          <a:p>
            <a:pPr marL="12700" marR="5080" indent="7620" algn="ctr">
              <a:lnSpc>
                <a:spcPct val="99800"/>
              </a:lnSpc>
            </a:pPr>
            <a:r>
              <a:rPr lang="pl-PL" sz="4300" b="1" spc="-15" dirty="0" smtClean="0">
                <a:latin typeface="Calibri"/>
                <a:cs typeface="Calibri"/>
              </a:rPr>
              <a:t>oraz</a:t>
            </a:r>
            <a:r>
              <a:rPr sz="4300" b="1" spc="-15" dirty="0" smtClean="0">
                <a:latin typeface="Calibri"/>
                <a:cs typeface="Calibri"/>
              </a:rPr>
              <a:t> </a:t>
            </a:r>
            <a:r>
              <a:rPr sz="4300" b="1" dirty="0">
                <a:latin typeface="Calibri"/>
                <a:cs typeface="Calibri"/>
              </a:rPr>
              <a:t>Zhong</a:t>
            </a:r>
            <a:r>
              <a:rPr sz="4300" b="1" spc="-160" dirty="0">
                <a:latin typeface="Calibri"/>
                <a:cs typeface="Calibri"/>
              </a:rPr>
              <a:t> </a:t>
            </a:r>
            <a:r>
              <a:rPr sz="4300" b="1" spc="5" dirty="0">
                <a:latin typeface="Calibri"/>
                <a:cs typeface="Calibri"/>
              </a:rPr>
              <a:t>Liu</a:t>
            </a:r>
            <a:endParaRPr sz="4300" dirty="0">
              <a:latin typeface="Calibri"/>
              <a:cs typeface="Calibri"/>
            </a:endParaRPr>
          </a:p>
        </p:txBody>
      </p:sp>
      <p:sp>
        <p:nvSpPr>
          <p:cNvPr id="3" name="object 3"/>
          <p:cNvSpPr txBox="1"/>
          <p:nvPr/>
        </p:nvSpPr>
        <p:spPr>
          <a:xfrm>
            <a:off x="3505276" y="4583470"/>
            <a:ext cx="3837304" cy="1245235"/>
          </a:xfrm>
          <a:prstGeom prst="rect">
            <a:avLst/>
          </a:prstGeom>
        </p:spPr>
        <p:txBody>
          <a:bodyPr vert="horz" wrap="square" lIns="0" tIns="0" rIns="0" bIns="0" rtlCol="0">
            <a:spAutoFit/>
          </a:bodyPr>
          <a:lstStyle/>
          <a:p>
            <a:pPr marL="12700" marR="5080" indent="139700">
              <a:lnSpc>
                <a:spcPct val="120100"/>
              </a:lnSpc>
            </a:pPr>
            <a:r>
              <a:rPr sz="3400" b="1" spc="-20" dirty="0">
                <a:solidFill>
                  <a:srgbClr val="898989"/>
                </a:solidFill>
                <a:latin typeface="Calibri"/>
                <a:cs typeface="Calibri"/>
              </a:rPr>
              <a:t>Jue </a:t>
            </a:r>
            <a:r>
              <a:rPr sz="3400" b="1" spc="-40" dirty="0">
                <a:solidFill>
                  <a:srgbClr val="898989"/>
                </a:solidFill>
                <a:latin typeface="Calibri"/>
                <a:cs typeface="Calibri"/>
              </a:rPr>
              <a:t>Yin </a:t>
            </a:r>
            <a:r>
              <a:rPr lang="pl-PL" sz="3400" b="1" spc="-5" dirty="0" smtClean="0">
                <a:solidFill>
                  <a:srgbClr val="898989"/>
                </a:solidFill>
                <a:latin typeface="Calibri"/>
                <a:cs typeface="Calibri"/>
              </a:rPr>
              <a:t>oraz </a:t>
            </a:r>
            <a:r>
              <a:rPr sz="3400" b="1" spc="-5" dirty="0" smtClean="0">
                <a:solidFill>
                  <a:srgbClr val="898989"/>
                </a:solidFill>
                <a:latin typeface="Calibri"/>
                <a:cs typeface="Calibri"/>
              </a:rPr>
              <a:t> </a:t>
            </a:r>
            <a:r>
              <a:rPr lang="pl-PL" sz="3400" b="1" spc="-15" dirty="0" smtClean="0">
                <a:solidFill>
                  <a:srgbClr val="898989"/>
                </a:solidFill>
                <a:latin typeface="Calibri"/>
                <a:cs typeface="Calibri"/>
              </a:rPr>
              <a:t>Nerki </a:t>
            </a:r>
            <a:r>
              <a:rPr sz="3400" b="1" spc="-15" dirty="0" smtClean="0">
                <a:solidFill>
                  <a:srgbClr val="898989"/>
                </a:solidFill>
                <a:latin typeface="Calibri"/>
                <a:cs typeface="Calibri"/>
              </a:rPr>
              <a:t>  </a:t>
            </a:r>
            <a:r>
              <a:rPr lang="pl-PL" sz="3400" b="1" spc="5" dirty="0" smtClean="0">
                <a:solidFill>
                  <a:srgbClr val="898989"/>
                </a:solidFill>
                <a:latin typeface="Calibri"/>
                <a:cs typeface="Calibri"/>
              </a:rPr>
              <a:t>dzielą ten sam dach</a:t>
            </a:r>
            <a:r>
              <a:rPr sz="3400" b="1" spc="-30" dirty="0" smtClean="0">
                <a:solidFill>
                  <a:srgbClr val="898989"/>
                </a:solidFill>
                <a:latin typeface="Calibri"/>
                <a:cs typeface="Calibri"/>
              </a:rPr>
              <a:t>!</a:t>
            </a:r>
            <a:endParaRPr sz="3400" dirty="0">
              <a:latin typeface="Calibri"/>
              <a:cs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76</a:t>
            </a:fld>
            <a:endParaRPr spc="-5" dirty="0"/>
          </a:p>
        </p:txBody>
      </p:sp>
      <p:sp>
        <p:nvSpPr>
          <p:cNvPr id="2" name="object 2"/>
          <p:cNvSpPr txBox="1">
            <a:spLocks noGrp="1"/>
          </p:cNvSpPr>
          <p:nvPr>
            <p:ph type="title"/>
          </p:nvPr>
        </p:nvSpPr>
        <p:spPr>
          <a:xfrm>
            <a:off x="2466251" y="357225"/>
            <a:ext cx="5741670" cy="1308050"/>
          </a:xfrm>
          <a:prstGeom prst="rect">
            <a:avLst/>
          </a:prstGeom>
        </p:spPr>
        <p:txBody>
          <a:bodyPr vert="horz" wrap="square" lIns="0" tIns="0" rIns="0" bIns="0" rtlCol="0">
            <a:spAutoFit/>
          </a:bodyPr>
          <a:lstStyle/>
          <a:p>
            <a:pPr marL="12700" marR="5080" indent="406400">
              <a:lnSpc>
                <a:spcPts val="5100"/>
              </a:lnSpc>
            </a:pPr>
            <a:r>
              <a:rPr lang="pl-PL" spc="15" dirty="0" smtClean="0"/>
              <a:t>Definicja </a:t>
            </a:r>
            <a:r>
              <a:rPr spc="-15" dirty="0" err="1" smtClean="0"/>
              <a:t>Jue</a:t>
            </a:r>
            <a:r>
              <a:rPr spc="-15" dirty="0" smtClean="0"/>
              <a:t> </a:t>
            </a:r>
            <a:r>
              <a:rPr spc="-35" dirty="0"/>
              <a:t>Yin  </a:t>
            </a:r>
            <a:r>
              <a:rPr lang="pl-PL" spc="20" dirty="0" smtClean="0"/>
              <a:t>w terapii </a:t>
            </a:r>
            <a:r>
              <a:rPr dirty="0" err="1" smtClean="0"/>
              <a:t>Zhong</a:t>
            </a:r>
            <a:r>
              <a:rPr dirty="0" smtClean="0"/>
              <a:t> </a:t>
            </a:r>
            <a:r>
              <a:rPr spc="5" dirty="0"/>
              <a:t>Liu</a:t>
            </a:r>
            <a:r>
              <a:rPr spc="-360" dirty="0"/>
              <a:t> </a:t>
            </a:r>
            <a:endParaRPr spc="-15" dirty="0"/>
          </a:p>
        </p:txBody>
      </p:sp>
      <p:sp>
        <p:nvSpPr>
          <p:cNvPr id="3" name="object 3"/>
          <p:cNvSpPr txBox="1"/>
          <p:nvPr/>
        </p:nvSpPr>
        <p:spPr>
          <a:xfrm>
            <a:off x="1030477" y="1797723"/>
            <a:ext cx="8451215" cy="4739759"/>
          </a:xfrm>
          <a:prstGeom prst="rect">
            <a:avLst/>
          </a:prstGeom>
        </p:spPr>
        <p:txBody>
          <a:bodyPr vert="horz" wrap="square" lIns="0" tIns="0" rIns="0" bIns="0" rtlCol="0">
            <a:spAutoFit/>
          </a:bodyPr>
          <a:lstStyle/>
          <a:p>
            <a:pPr marL="381000" indent="-368300">
              <a:lnSpc>
                <a:spcPct val="100000"/>
              </a:lnSpc>
              <a:buFont typeface="Arial"/>
              <a:buChar char="•"/>
              <a:tabLst>
                <a:tab pos="380365" algn="l"/>
                <a:tab pos="381000" algn="l"/>
              </a:tabLst>
            </a:pPr>
            <a:r>
              <a:rPr sz="3400" spc="-340" dirty="0">
                <a:latin typeface="Calibri"/>
                <a:cs typeface="Calibri"/>
              </a:rPr>
              <a:t>1&gt;  </a:t>
            </a:r>
            <a:r>
              <a:rPr sz="3400" spc="10" dirty="0">
                <a:latin typeface="Calibri"/>
                <a:cs typeface="Calibri"/>
              </a:rPr>
              <a:t>Jue </a:t>
            </a:r>
            <a:r>
              <a:rPr sz="3400" spc="-15" dirty="0">
                <a:latin typeface="Calibri"/>
                <a:cs typeface="Calibri"/>
              </a:rPr>
              <a:t>Yin </a:t>
            </a:r>
            <a:r>
              <a:rPr lang="pl-PL" sz="3400" spc="5" dirty="0" smtClean="0">
                <a:latin typeface="Calibri"/>
                <a:cs typeface="Calibri"/>
              </a:rPr>
              <a:t>sfinalizowaniem całego Yin</a:t>
            </a:r>
            <a:endParaRPr sz="3400" dirty="0">
              <a:latin typeface="Calibri"/>
              <a:cs typeface="Calibri"/>
            </a:endParaRPr>
          </a:p>
          <a:p>
            <a:pPr marL="381000" indent="-368300">
              <a:lnSpc>
                <a:spcPct val="100000"/>
              </a:lnSpc>
              <a:spcBef>
                <a:spcPts val="420"/>
              </a:spcBef>
              <a:buFont typeface="Arial"/>
              <a:buChar char="•"/>
              <a:tabLst>
                <a:tab pos="380365" algn="l"/>
                <a:tab pos="381000" algn="l"/>
              </a:tabLst>
            </a:pPr>
            <a:r>
              <a:rPr sz="3400" spc="-340" dirty="0">
                <a:latin typeface="Calibri"/>
                <a:cs typeface="Calibri"/>
              </a:rPr>
              <a:t>2&gt;  </a:t>
            </a:r>
            <a:r>
              <a:rPr sz="3400" spc="10" dirty="0">
                <a:latin typeface="Calibri"/>
                <a:cs typeface="Calibri"/>
              </a:rPr>
              <a:t>Jue </a:t>
            </a:r>
            <a:r>
              <a:rPr sz="3400" spc="-15" dirty="0">
                <a:latin typeface="Calibri"/>
                <a:cs typeface="Calibri"/>
              </a:rPr>
              <a:t>Yin </a:t>
            </a:r>
            <a:r>
              <a:rPr lang="pl-PL" sz="3400" spc="5" dirty="0" smtClean="0">
                <a:latin typeface="Calibri"/>
                <a:cs typeface="Calibri"/>
              </a:rPr>
              <a:t>jest ostatnią warstwą ochronną</a:t>
            </a:r>
            <a:endParaRPr sz="3400" dirty="0">
              <a:latin typeface="Calibri"/>
              <a:cs typeface="Calibri"/>
            </a:endParaRPr>
          </a:p>
          <a:p>
            <a:pPr marL="381000" marR="384810" indent="-368300">
              <a:lnSpc>
                <a:spcPts val="3700"/>
              </a:lnSpc>
              <a:spcBef>
                <a:spcPts val="860"/>
              </a:spcBef>
              <a:buFont typeface="Arial"/>
              <a:buChar char="•"/>
              <a:tabLst>
                <a:tab pos="380365" algn="l"/>
                <a:tab pos="381000" algn="l"/>
                <a:tab pos="1028065" algn="l"/>
              </a:tabLst>
            </a:pPr>
            <a:r>
              <a:rPr sz="3400" dirty="0">
                <a:latin typeface="Calibri"/>
                <a:cs typeface="Calibri"/>
              </a:rPr>
              <a:t>3</a:t>
            </a:r>
            <a:r>
              <a:rPr sz="3400" spc="5" dirty="0">
                <a:latin typeface="Calibri"/>
                <a:cs typeface="Calibri"/>
              </a:rPr>
              <a:t> </a:t>
            </a:r>
            <a:r>
              <a:rPr sz="3400" spc="-655" dirty="0">
                <a:latin typeface="Calibri"/>
                <a:cs typeface="Calibri"/>
              </a:rPr>
              <a:t>&gt;	</a:t>
            </a:r>
            <a:r>
              <a:rPr lang="pl-PL" sz="3400" spc="5" dirty="0" smtClean="0">
                <a:latin typeface="Calibri"/>
                <a:cs typeface="Calibri"/>
              </a:rPr>
              <a:t>Nerki i warstwa krwi również należą do </a:t>
            </a:r>
            <a:r>
              <a:rPr sz="3400" spc="5" dirty="0" err="1" smtClean="0">
                <a:latin typeface="Calibri"/>
                <a:cs typeface="Calibri"/>
              </a:rPr>
              <a:t>Jue</a:t>
            </a:r>
            <a:r>
              <a:rPr sz="3400" spc="-55" dirty="0" smtClean="0">
                <a:latin typeface="Calibri"/>
                <a:cs typeface="Calibri"/>
              </a:rPr>
              <a:t> </a:t>
            </a:r>
            <a:r>
              <a:rPr sz="3400" spc="-15" dirty="0">
                <a:latin typeface="Calibri"/>
                <a:cs typeface="Calibri"/>
              </a:rPr>
              <a:t>Yin</a:t>
            </a:r>
            <a:endParaRPr sz="3400" dirty="0">
              <a:latin typeface="Calibri"/>
              <a:cs typeface="Calibri"/>
            </a:endParaRPr>
          </a:p>
          <a:p>
            <a:pPr marL="381000" marR="35560" indent="-368300">
              <a:lnSpc>
                <a:spcPts val="3700"/>
              </a:lnSpc>
              <a:spcBef>
                <a:spcPts val="800"/>
              </a:spcBef>
              <a:buFont typeface="Arial"/>
              <a:buChar char="•"/>
              <a:tabLst>
                <a:tab pos="380365" algn="l"/>
                <a:tab pos="381000" algn="l"/>
              </a:tabLst>
            </a:pPr>
            <a:r>
              <a:rPr sz="3400" b="1" spc="-335" dirty="0" smtClean="0">
                <a:latin typeface="Calibri"/>
                <a:cs typeface="Calibri"/>
              </a:rPr>
              <a:t>4</a:t>
            </a:r>
            <a:r>
              <a:rPr lang="pl-PL" sz="3400" b="1" spc="-335" dirty="0" smtClean="0">
                <a:latin typeface="Calibri"/>
                <a:cs typeface="Calibri"/>
              </a:rPr>
              <a:t>&gt;  </a:t>
            </a:r>
            <a:r>
              <a:rPr lang="pl-PL" sz="3400" spc="15" dirty="0" smtClean="0">
                <a:latin typeface="Calibri"/>
                <a:cs typeface="Calibri"/>
              </a:rPr>
              <a:t>Czas inkubacji wydarzeń psychologicznych lub chorób infekcyjnych przynależy do </a:t>
            </a:r>
            <a:r>
              <a:rPr sz="3400" spc="15" dirty="0" err="1" smtClean="0">
                <a:latin typeface="Calibri"/>
                <a:cs typeface="Calibri"/>
              </a:rPr>
              <a:t>Jue</a:t>
            </a:r>
            <a:r>
              <a:rPr sz="3400" spc="15" dirty="0" smtClean="0">
                <a:latin typeface="Calibri"/>
                <a:cs typeface="Calibri"/>
              </a:rPr>
              <a:t>  </a:t>
            </a:r>
            <a:r>
              <a:rPr sz="3400" spc="-15" dirty="0">
                <a:latin typeface="Calibri"/>
                <a:cs typeface="Calibri"/>
              </a:rPr>
              <a:t>Yin</a:t>
            </a:r>
            <a:endParaRPr sz="3400" dirty="0">
              <a:latin typeface="Calibri"/>
              <a:cs typeface="Calibri"/>
            </a:endParaRPr>
          </a:p>
          <a:p>
            <a:pPr marL="381000" marR="5080" indent="-368300">
              <a:lnSpc>
                <a:spcPts val="3700"/>
              </a:lnSpc>
              <a:spcBef>
                <a:spcPts val="800"/>
              </a:spcBef>
              <a:buFont typeface="Arial"/>
              <a:buChar char="•"/>
              <a:tabLst>
                <a:tab pos="380365" algn="l"/>
                <a:tab pos="381000" algn="l"/>
              </a:tabLst>
            </a:pPr>
            <a:r>
              <a:rPr sz="3400" b="1" spc="-340" dirty="0">
                <a:latin typeface="Calibri"/>
                <a:cs typeface="Calibri"/>
              </a:rPr>
              <a:t>5</a:t>
            </a:r>
            <a:r>
              <a:rPr sz="3400" spc="-340" dirty="0">
                <a:latin typeface="Calibri"/>
                <a:cs typeface="Calibri"/>
              </a:rPr>
              <a:t>&gt; </a:t>
            </a:r>
            <a:r>
              <a:rPr sz="3400" spc="10" dirty="0">
                <a:latin typeface="Calibri"/>
                <a:cs typeface="Calibri"/>
              </a:rPr>
              <a:t>Jue </a:t>
            </a:r>
            <a:r>
              <a:rPr sz="3400" spc="-15" dirty="0">
                <a:latin typeface="Calibri"/>
                <a:cs typeface="Calibri"/>
              </a:rPr>
              <a:t>Yin </a:t>
            </a:r>
            <a:r>
              <a:rPr lang="pl-PL" sz="3400" spc="5" dirty="0" smtClean="0">
                <a:latin typeface="Calibri"/>
                <a:cs typeface="Calibri"/>
              </a:rPr>
              <a:t>jest zarówno początkiem jak i końcem ludzkiego życia</a:t>
            </a:r>
            <a:endParaRPr sz="3400" dirty="0">
              <a:latin typeface="Calibri"/>
              <a:cs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35567" y="657225"/>
            <a:ext cx="8435533" cy="1987082"/>
          </a:xfrm>
          <a:prstGeom prst="rect">
            <a:avLst/>
          </a:prstGeom>
        </p:spPr>
        <p:txBody>
          <a:bodyPr vert="horz" wrap="square" lIns="0" tIns="24765" rIns="0" bIns="0" rtlCol="0">
            <a:spAutoFit/>
          </a:bodyPr>
          <a:lstStyle/>
          <a:p>
            <a:pPr marL="12700" marR="5080" indent="3810" algn="ctr">
              <a:lnSpc>
                <a:spcPts val="5100"/>
              </a:lnSpc>
              <a:spcBef>
                <a:spcPts val="195"/>
              </a:spcBef>
            </a:pPr>
            <a:r>
              <a:rPr lang="pl-PL" sz="4300" b="1" spc="-215" dirty="0" smtClean="0">
                <a:latin typeface="Calibri"/>
                <a:cs typeface="Calibri"/>
              </a:rPr>
              <a:t>Leczenie gałęzi bez brania pod uwagę korzeni przesuwa chorobę z powrotem do </a:t>
            </a:r>
            <a:r>
              <a:rPr lang="pl-PL" sz="4300" b="1" spc="-215" dirty="0">
                <a:latin typeface="Calibri"/>
                <a:cs typeface="Calibri"/>
              </a:rPr>
              <a:t>Y</a:t>
            </a:r>
            <a:r>
              <a:rPr lang="pl-PL" sz="4300" b="1" spc="-215" dirty="0" smtClean="0">
                <a:latin typeface="Calibri"/>
                <a:cs typeface="Calibri"/>
              </a:rPr>
              <a:t>in i zagraża życiu</a:t>
            </a:r>
            <a:endParaRPr sz="4300" dirty="0">
              <a:latin typeface="Calibri"/>
              <a:cs typeface="Calibri"/>
            </a:endParaRPr>
          </a:p>
        </p:txBody>
      </p:sp>
      <p:sp>
        <p:nvSpPr>
          <p:cNvPr id="3" name="object 3"/>
          <p:cNvSpPr/>
          <p:nvPr/>
        </p:nvSpPr>
        <p:spPr>
          <a:xfrm>
            <a:off x="749300" y="3124203"/>
            <a:ext cx="8775700" cy="37846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851095" y="5200980"/>
            <a:ext cx="1273175" cy="539750"/>
          </a:xfrm>
          <a:prstGeom prst="rect">
            <a:avLst/>
          </a:prstGeom>
        </p:spPr>
        <p:txBody>
          <a:bodyPr vert="horz" wrap="square" lIns="0" tIns="0" rIns="0" bIns="0" rtlCol="0">
            <a:spAutoFit/>
          </a:bodyPr>
          <a:lstStyle/>
          <a:p>
            <a:pPr marL="12700">
              <a:lnSpc>
                <a:spcPct val="100000"/>
              </a:lnSpc>
            </a:pPr>
            <a:r>
              <a:rPr sz="3400" b="1" spc="-20" dirty="0">
                <a:latin typeface="Calibri"/>
                <a:cs typeface="Calibri"/>
              </a:rPr>
              <a:t>Jue</a:t>
            </a:r>
            <a:r>
              <a:rPr sz="3400" b="1" spc="20" dirty="0">
                <a:latin typeface="Calibri"/>
                <a:cs typeface="Calibri"/>
              </a:rPr>
              <a:t> </a:t>
            </a:r>
            <a:r>
              <a:rPr sz="3400" b="1" spc="-35" dirty="0">
                <a:latin typeface="Calibri"/>
                <a:cs typeface="Calibri"/>
              </a:rPr>
              <a:t>Yin</a:t>
            </a:r>
            <a:endParaRPr sz="3400">
              <a:latin typeface="Calibri"/>
              <a:cs typeface="Calibri"/>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77</a:t>
            </a:fld>
            <a:endParaRPr spc="-5"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8529421" cy="991182"/>
          </a:xfrm>
          <a:prstGeom prst="rect">
            <a:avLst/>
          </a:prstGeom>
        </p:spPr>
        <p:txBody>
          <a:bodyPr vert="horz" wrap="square" lIns="0" tIns="265316" rIns="0" bIns="0" rtlCol="0">
            <a:spAutoFit/>
          </a:bodyPr>
          <a:lstStyle/>
          <a:p>
            <a:pPr marL="558165">
              <a:lnSpc>
                <a:spcPct val="100000"/>
              </a:lnSpc>
            </a:pPr>
            <a:r>
              <a:rPr lang="pl-PL" sz="4700" dirty="0" smtClean="0"/>
              <a:t>Ruch od</a:t>
            </a:r>
            <a:r>
              <a:rPr sz="4700" spc="-25" dirty="0" smtClean="0"/>
              <a:t> </a:t>
            </a:r>
            <a:r>
              <a:rPr sz="4700" spc="-100" dirty="0"/>
              <a:t>Yang </a:t>
            </a:r>
            <a:r>
              <a:rPr lang="pl-PL" sz="4700" spc="-15" dirty="0" smtClean="0"/>
              <a:t>do</a:t>
            </a:r>
            <a:r>
              <a:rPr sz="4700" spc="190" dirty="0" smtClean="0"/>
              <a:t> </a:t>
            </a:r>
            <a:r>
              <a:rPr sz="4700" spc="-35" dirty="0"/>
              <a:t>Yin</a:t>
            </a:r>
            <a:endParaRPr sz="4700" dirty="0"/>
          </a:p>
        </p:txBody>
      </p:sp>
      <p:sp>
        <p:nvSpPr>
          <p:cNvPr id="3" name="object 3"/>
          <p:cNvSpPr txBox="1"/>
          <p:nvPr/>
        </p:nvSpPr>
        <p:spPr>
          <a:xfrm>
            <a:off x="1132790" y="1974075"/>
            <a:ext cx="2461310" cy="400110"/>
          </a:xfrm>
          <a:prstGeom prst="rect">
            <a:avLst/>
          </a:prstGeom>
        </p:spPr>
        <p:txBody>
          <a:bodyPr vert="horz" wrap="square" lIns="0" tIns="0" rIns="0" bIns="0" rtlCol="0">
            <a:spAutoFit/>
          </a:bodyPr>
          <a:lstStyle/>
          <a:p>
            <a:pPr marL="12700">
              <a:lnSpc>
                <a:spcPct val="100000"/>
              </a:lnSpc>
            </a:pPr>
            <a:r>
              <a:rPr lang="pl-PL" sz="2600" b="1" spc="-15" dirty="0" err="1" smtClean="0">
                <a:latin typeface="Calibri"/>
                <a:cs typeface="Calibri"/>
              </a:rPr>
              <a:t>Neurodermatoza</a:t>
            </a:r>
            <a:endParaRPr sz="2600" dirty="0">
              <a:latin typeface="Calibri"/>
              <a:cs typeface="Calibri"/>
            </a:endParaRPr>
          </a:p>
        </p:txBody>
      </p:sp>
      <p:sp>
        <p:nvSpPr>
          <p:cNvPr id="4" name="object 4"/>
          <p:cNvSpPr/>
          <p:nvPr/>
        </p:nvSpPr>
        <p:spPr>
          <a:xfrm>
            <a:off x="939800" y="3110687"/>
            <a:ext cx="4318000" cy="2871838"/>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7040715" y="1974075"/>
            <a:ext cx="1077595" cy="415925"/>
          </a:xfrm>
          <a:prstGeom prst="rect">
            <a:avLst/>
          </a:prstGeom>
        </p:spPr>
        <p:txBody>
          <a:bodyPr vert="horz" wrap="square" lIns="0" tIns="0" rIns="0" bIns="0" rtlCol="0">
            <a:spAutoFit/>
          </a:bodyPr>
          <a:lstStyle/>
          <a:p>
            <a:pPr marL="12700">
              <a:lnSpc>
                <a:spcPct val="100000"/>
              </a:lnSpc>
            </a:pPr>
            <a:r>
              <a:rPr sz="2600" b="1" spc="20" dirty="0" err="1" smtClean="0">
                <a:latin typeface="Calibri"/>
                <a:cs typeface="Calibri"/>
              </a:rPr>
              <a:t>A</a:t>
            </a:r>
            <a:r>
              <a:rPr sz="2600" b="1" spc="-40" dirty="0" err="1" smtClean="0">
                <a:latin typeface="Calibri"/>
                <a:cs typeface="Calibri"/>
              </a:rPr>
              <a:t>s</a:t>
            </a:r>
            <a:r>
              <a:rPr sz="2600" b="1" spc="-5" dirty="0" err="1" smtClean="0">
                <a:latin typeface="Calibri"/>
                <a:cs typeface="Calibri"/>
              </a:rPr>
              <a:t>t</a:t>
            </a:r>
            <a:r>
              <a:rPr sz="2600" b="1" spc="-20" dirty="0" err="1" smtClean="0">
                <a:latin typeface="Calibri"/>
                <a:cs typeface="Calibri"/>
              </a:rPr>
              <a:t>m</a:t>
            </a:r>
            <a:r>
              <a:rPr sz="2600" b="1" dirty="0" err="1" smtClean="0">
                <a:latin typeface="Calibri"/>
                <a:cs typeface="Calibri"/>
              </a:rPr>
              <a:t>a</a:t>
            </a:r>
            <a:endParaRPr sz="2600" dirty="0">
              <a:latin typeface="Calibri"/>
              <a:cs typeface="Calibri"/>
            </a:endParaRPr>
          </a:p>
        </p:txBody>
      </p:sp>
      <p:sp>
        <p:nvSpPr>
          <p:cNvPr id="6" name="object 6"/>
          <p:cNvSpPr/>
          <p:nvPr/>
        </p:nvSpPr>
        <p:spPr>
          <a:xfrm>
            <a:off x="5422900" y="3107270"/>
            <a:ext cx="4318000" cy="287867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330700" y="1739900"/>
            <a:ext cx="2438400" cy="10541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400550" y="1797050"/>
            <a:ext cx="2298700" cy="889000"/>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4400550" y="1797050"/>
            <a:ext cx="2298700" cy="889000"/>
          </a:xfrm>
          <a:custGeom>
            <a:avLst/>
            <a:gdLst/>
            <a:ahLst/>
            <a:cxnLst/>
            <a:rect l="l" t="t" r="r" b="b"/>
            <a:pathLst>
              <a:path w="2298700" h="889000">
                <a:moveTo>
                  <a:pt x="1854390" y="0"/>
                </a:moveTo>
                <a:lnTo>
                  <a:pt x="1854390" y="222262"/>
                </a:lnTo>
                <a:lnTo>
                  <a:pt x="0" y="222262"/>
                </a:lnTo>
                <a:lnTo>
                  <a:pt x="0" y="666762"/>
                </a:lnTo>
                <a:lnTo>
                  <a:pt x="1854390" y="666762"/>
                </a:lnTo>
                <a:lnTo>
                  <a:pt x="1854390" y="889000"/>
                </a:lnTo>
                <a:lnTo>
                  <a:pt x="2298700" y="444500"/>
                </a:lnTo>
                <a:lnTo>
                  <a:pt x="1854390" y="0"/>
                </a:lnTo>
              </a:path>
            </a:pathLst>
          </a:custGeom>
        </p:spPr>
        <p:txBody>
          <a:bodyPr wrap="square" lIns="0" tIns="0" rIns="0" bIns="0" rtlCol="0"/>
          <a:lstStyle/>
          <a:p>
            <a:endParaRPr/>
          </a:p>
        </p:txBody>
      </p:sp>
      <p:sp>
        <p:nvSpPr>
          <p:cNvPr id="10" name="object 10"/>
          <p:cNvSpPr/>
          <p:nvPr/>
        </p:nvSpPr>
        <p:spPr>
          <a:xfrm>
            <a:off x="4400550" y="1797050"/>
            <a:ext cx="2298700" cy="889000"/>
          </a:xfrm>
          <a:custGeom>
            <a:avLst/>
            <a:gdLst/>
            <a:ahLst/>
            <a:cxnLst/>
            <a:rect l="l" t="t" r="r" b="b"/>
            <a:pathLst>
              <a:path w="2298700" h="889000">
                <a:moveTo>
                  <a:pt x="0" y="222250"/>
                </a:moveTo>
                <a:lnTo>
                  <a:pt x="1854390" y="222250"/>
                </a:lnTo>
                <a:lnTo>
                  <a:pt x="1854390" y="0"/>
                </a:lnTo>
                <a:lnTo>
                  <a:pt x="2298702" y="444499"/>
                </a:lnTo>
                <a:lnTo>
                  <a:pt x="1854390" y="888999"/>
                </a:lnTo>
                <a:lnTo>
                  <a:pt x="1854390" y="666751"/>
                </a:lnTo>
                <a:lnTo>
                  <a:pt x="0" y="666751"/>
                </a:lnTo>
                <a:lnTo>
                  <a:pt x="0" y="222250"/>
                </a:lnTo>
                <a:close/>
              </a:path>
            </a:pathLst>
          </a:custGeom>
          <a:ln w="12705">
            <a:solidFill>
              <a:srgbClr val="4A7EBB"/>
            </a:solidFill>
          </a:ln>
        </p:spPr>
        <p:txBody>
          <a:bodyPr wrap="square" lIns="0" tIns="0" rIns="0" bIns="0" rtlCol="0"/>
          <a:lstStyle/>
          <a:p>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6"/>
              </a:rPr>
              <a:t>www.diolosa.com</a:t>
            </a:r>
            <a:r>
              <a:rPr spc="-35" dirty="0"/>
              <a:t> </a:t>
            </a:r>
            <a:r>
              <a:rPr spc="-20" dirty="0">
                <a:hlinkClick r:id="rId6"/>
              </a:rPr>
              <a:t>www.diolosa.com</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78</a:t>
            </a:fld>
            <a:endParaRPr spc="-5"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p:nvPr/>
        </p:nvSpPr>
        <p:spPr>
          <a:xfrm>
            <a:off x="9446348" y="7017467"/>
            <a:ext cx="203835" cy="191135"/>
          </a:xfrm>
          <a:prstGeom prst="rect">
            <a:avLst/>
          </a:prstGeom>
        </p:spPr>
        <p:txBody>
          <a:bodyPr vert="horz" wrap="square" lIns="0" tIns="0" rIns="0" bIns="0" rtlCol="0">
            <a:spAutoFit/>
          </a:bodyPr>
          <a:lstStyle/>
          <a:p>
            <a:pPr marL="12700">
              <a:lnSpc>
                <a:spcPts val="1375"/>
              </a:lnSpc>
            </a:pPr>
            <a:r>
              <a:rPr sz="1300" spc="30" dirty="0">
                <a:solidFill>
                  <a:srgbClr val="898989"/>
                </a:solidFill>
                <a:latin typeface="Calibri"/>
                <a:cs typeface="Calibri"/>
              </a:rPr>
              <a:t>80</a:t>
            </a:r>
            <a:endParaRPr sz="1300">
              <a:latin typeface="Calibri"/>
              <a:cs typeface="Calibri"/>
            </a:endParaRPr>
          </a:p>
        </p:txBody>
      </p:sp>
      <p:sp>
        <p:nvSpPr>
          <p:cNvPr id="2" name="object 2"/>
          <p:cNvSpPr txBox="1">
            <a:spLocks noGrp="1"/>
          </p:cNvSpPr>
          <p:nvPr>
            <p:ph type="title"/>
          </p:nvPr>
        </p:nvSpPr>
        <p:spPr>
          <a:xfrm>
            <a:off x="1081989" y="357225"/>
            <a:ext cx="8529421" cy="991182"/>
          </a:xfrm>
          <a:prstGeom prst="rect">
            <a:avLst/>
          </a:prstGeom>
        </p:spPr>
        <p:txBody>
          <a:bodyPr vert="horz" wrap="square" lIns="0" tIns="265316" rIns="0" bIns="0" rtlCol="0">
            <a:spAutoFit/>
          </a:bodyPr>
          <a:lstStyle/>
          <a:p>
            <a:pPr marL="1459865">
              <a:lnSpc>
                <a:spcPct val="100000"/>
              </a:lnSpc>
            </a:pPr>
            <a:r>
              <a:rPr lang="pl-PL" sz="4700" spc="-5" dirty="0" smtClean="0"/>
              <a:t>Inkubacja i Jue Yin</a:t>
            </a:r>
            <a:endParaRPr sz="4700" dirty="0"/>
          </a:p>
        </p:txBody>
      </p:sp>
      <p:sp>
        <p:nvSpPr>
          <p:cNvPr id="3" name="object 3"/>
          <p:cNvSpPr txBox="1"/>
          <p:nvPr/>
        </p:nvSpPr>
        <p:spPr>
          <a:xfrm>
            <a:off x="1030477" y="1845945"/>
            <a:ext cx="8576310" cy="5035289"/>
          </a:xfrm>
          <a:prstGeom prst="rect">
            <a:avLst/>
          </a:prstGeom>
        </p:spPr>
        <p:txBody>
          <a:bodyPr vert="horz" wrap="square" lIns="0" tIns="0" rIns="0" bIns="0" rtlCol="0">
            <a:spAutoFit/>
          </a:bodyPr>
          <a:lstStyle/>
          <a:p>
            <a:pPr marL="381000" marR="142240" indent="-368300">
              <a:lnSpc>
                <a:spcPct val="100499"/>
              </a:lnSpc>
              <a:buFont typeface="Arial"/>
              <a:buChar char="•"/>
              <a:tabLst>
                <a:tab pos="380365" algn="l"/>
                <a:tab pos="381000" algn="l"/>
              </a:tabLst>
            </a:pPr>
            <a:r>
              <a:rPr sz="3400" b="1" spc="-335" dirty="0" smtClean="0">
                <a:latin typeface="Calibri"/>
                <a:cs typeface="Calibri"/>
              </a:rPr>
              <a:t>1</a:t>
            </a:r>
            <a:r>
              <a:rPr lang="pl-PL" sz="3400" b="1" spc="-335" dirty="0" smtClean="0">
                <a:latin typeface="Calibri"/>
                <a:cs typeface="Calibri"/>
              </a:rPr>
              <a:t>-</a:t>
            </a:r>
            <a:r>
              <a:rPr sz="3400" b="1" spc="-335" dirty="0" smtClean="0">
                <a:latin typeface="Calibri"/>
                <a:cs typeface="Calibri"/>
              </a:rPr>
              <a:t> </a:t>
            </a:r>
            <a:r>
              <a:rPr lang="pl-PL" sz="3400" b="1" spc="-25" dirty="0" smtClean="0">
                <a:latin typeface="Calibri"/>
                <a:cs typeface="Calibri"/>
              </a:rPr>
              <a:t>Choroby zakaźne</a:t>
            </a:r>
            <a:r>
              <a:rPr sz="3400" dirty="0" smtClean="0">
                <a:latin typeface="Calibri"/>
                <a:cs typeface="Calibri"/>
              </a:rPr>
              <a:t>: </a:t>
            </a:r>
            <a:r>
              <a:rPr lang="pl-PL" sz="3400" spc="5" dirty="0" smtClean="0">
                <a:latin typeface="Calibri"/>
                <a:cs typeface="Calibri"/>
              </a:rPr>
              <a:t>choroby wieku dziecięcego</a:t>
            </a:r>
            <a:r>
              <a:rPr sz="3400" spc="-10" dirty="0" smtClean="0">
                <a:latin typeface="Calibri"/>
                <a:cs typeface="Calibri"/>
              </a:rPr>
              <a:t>,  </a:t>
            </a:r>
            <a:r>
              <a:rPr sz="3400" spc="5" dirty="0">
                <a:latin typeface="Calibri"/>
                <a:cs typeface="Calibri"/>
              </a:rPr>
              <a:t>HIV</a:t>
            </a:r>
            <a:r>
              <a:rPr sz="3400" spc="-95" dirty="0">
                <a:latin typeface="Calibri"/>
                <a:cs typeface="Calibri"/>
              </a:rPr>
              <a:t> </a:t>
            </a:r>
            <a:r>
              <a:rPr sz="3400" spc="20" dirty="0">
                <a:latin typeface="Calibri"/>
                <a:cs typeface="Calibri"/>
              </a:rPr>
              <a:t>..</a:t>
            </a:r>
            <a:endParaRPr sz="3400" dirty="0">
              <a:latin typeface="Calibri"/>
              <a:cs typeface="Calibri"/>
            </a:endParaRPr>
          </a:p>
          <a:p>
            <a:pPr marL="381000" marR="5080" indent="-368300">
              <a:lnSpc>
                <a:spcPct val="101800"/>
              </a:lnSpc>
              <a:spcBef>
                <a:spcPts val="745"/>
              </a:spcBef>
              <a:buFont typeface="Arial"/>
              <a:buChar char="•"/>
              <a:tabLst>
                <a:tab pos="380365" algn="l"/>
                <a:tab pos="381000" algn="l"/>
              </a:tabLst>
            </a:pPr>
            <a:r>
              <a:rPr sz="3400" b="1" dirty="0">
                <a:latin typeface="Calibri"/>
                <a:cs typeface="Calibri"/>
              </a:rPr>
              <a:t>2 – </a:t>
            </a:r>
            <a:r>
              <a:rPr lang="pl-PL" sz="3400" b="1" spc="-30" dirty="0" smtClean="0">
                <a:latin typeface="Calibri"/>
                <a:cs typeface="Calibri"/>
              </a:rPr>
              <a:t>Szczepienia</a:t>
            </a:r>
            <a:r>
              <a:rPr sz="3400" b="1" spc="-30" dirty="0" smtClean="0">
                <a:latin typeface="Calibri"/>
                <a:cs typeface="Calibri"/>
              </a:rPr>
              <a:t> </a:t>
            </a:r>
            <a:r>
              <a:rPr sz="3400" b="1" dirty="0">
                <a:latin typeface="Calibri"/>
                <a:cs typeface="Calibri"/>
              </a:rPr>
              <a:t>= </a:t>
            </a:r>
            <a:r>
              <a:rPr lang="pl-PL" sz="3400" spc="-5" dirty="0" smtClean="0">
                <a:latin typeface="Calibri"/>
                <a:cs typeface="Calibri"/>
              </a:rPr>
              <a:t>Inkubacja</a:t>
            </a:r>
            <a:r>
              <a:rPr sz="3400" spc="-5" dirty="0" smtClean="0">
                <a:latin typeface="Calibri"/>
                <a:cs typeface="Calibri"/>
              </a:rPr>
              <a:t> </a:t>
            </a:r>
            <a:r>
              <a:rPr sz="3400" dirty="0">
                <a:latin typeface="Calibri"/>
                <a:cs typeface="Calibri"/>
              </a:rPr>
              <a:t>= </a:t>
            </a:r>
            <a:r>
              <a:rPr lang="pl-PL" sz="3400" spc="-45" dirty="0" smtClean="0">
                <a:latin typeface="Calibri"/>
                <a:cs typeface="Calibri"/>
              </a:rPr>
              <a:t>kilka godzin, dni, a nawet lat</a:t>
            </a:r>
            <a:r>
              <a:rPr sz="3400" spc="-35" dirty="0" smtClean="0">
                <a:latin typeface="Calibri"/>
                <a:cs typeface="Calibri"/>
              </a:rPr>
              <a:t> </a:t>
            </a:r>
            <a:r>
              <a:rPr sz="3400" dirty="0">
                <a:latin typeface="Calibri"/>
                <a:cs typeface="Calibri"/>
              </a:rPr>
              <a:t>= </a:t>
            </a:r>
            <a:r>
              <a:rPr lang="pl-PL" sz="3400" spc="-25" dirty="0" smtClean="0">
                <a:latin typeface="Calibri"/>
                <a:cs typeface="Calibri"/>
              </a:rPr>
              <a:t>zaburzenia Centralnego układu Nerwowego</a:t>
            </a:r>
            <a:endParaRPr sz="3400" dirty="0">
              <a:latin typeface="Calibri"/>
              <a:cs typeface="Calibri"/>
            </a:endParaRPr>
          </a:p>
          <a:p>
            <a:pPr marL="381000" marR="385445" indent="-368300">
              <a:lnSpc>
                <a:spcPct val="100499"/>
              </a:lnSpc>
              <a:spcBef>
                <a:spcPts val="800"/>
              </a:spcBef>
              <a:buFont typeface="Arial"/>
              <a:buChar char="•"/>
              <a:tabLst>
                <a:tab pos="380365" algn="l"/>
                <a:tab pos="381000" algn="l"/>
              </a:tabLst>
            </a:pPr>
            <a:r>
              <a:rPr lang="pl-PL" sz="3400" b="1" spc="-335" dirty="0" smtClean="0">
                <a:latin typeface="Calibri"/>
                <a:cs typeface="Calibri"/>
              </a:rPr>
              <a:t>3- </a:t>
            </a:r>
            <a:r>
              <a:rPr lang="pl-PL" sz="3400" b="1" spc="-20" dirty="0" smtClean="0">
                <a:latin typeface="Calibri"/>
                <a:cs typeface="Calibri"/>
              </a:rPr>
              <a:t>Efekty uboczne chemioterapii, radioterapii</a:t>
            </a:r>
            <a:r>
              <a:rPr sz="3400" dirty="0" smtClean="0">
                <a:latin typeface="Calibri"/>
                <a:cs typeface="Calibri"/>
              </a:rPr>
              <a:t>: </a:t>
            </a:r>
            <a:r>
              <a:rPr lang="pl-PL" sz="3400" dirty="0" smtClean="0">
                <a:latin typeface="Calibri"/>
                <a:cs typeface="Calibri"/>
              </a:rPr>
              <a:t>Po trzech latach pojawiają się nowe przerzuty</a:t>
            </a:r>
            <a:endParaRPr sz="3400" dirty="0">
              <a:latin typeface="Calibri"/>
              <a:cs typeface="Calibri"/>
            </a:endParaRPr>
          </a:p>
          <a:p>
            <a:pPr marL="381000" indent="-368300">
              <a:lnSpc>
                <a:spcPct val="100000"/>
              </a:lnSpc>
              <a:spcBef>
                <a:spcPts val="819"/>
              </a:spcBef>
              <a:buFont typeface="Arial"/>
              <a:buChar char="•"/>
              <a:tabLst>
                <a:tab pos="380365" algn="l"/>
                <a:tab pos="381000" algn="l"/>
              </a:tabLst>
            </a:pPr>
            <a:r>
              <a:rPr sz="3400" b="1" spc="-335" dirty="0" smtClean="0">
                <a:latin typeface="Calibri"/>
                <a:cs typeface="Calibri"/>
              </a:rPr>
              <a:t>4</a:t>
            </a:r>
            <a:r>
              <a:rPr lang="pl-PL" sz="3400" b="1" spc="-335" dirty="0" smtClean="0">
                <a:latin typeface="Calibri"/>
                <a:cs typeface="Calibri"/>
              </a:rPr>
              <a:t>-</a:t>
            </a:r>
            <a:r>
              <a:rPr sz="3400" b="1" spc="-335" dirty="0" smtClean="0">
                <a:latin typeface="Calibri"/>
                <a:cs typeface="Calibri"/>
              </a:rPr>
              <a:t>  </a:t>
            </a:r>
            <a:r>
              <a:rPr lang="pl-PL" sz="3400" b="1" spc="-5" dirty="0" smtClean="0">
                <a:latin typeface="Calibri"/>
                <a:cs typeface="Calibri"/>
              </a:rPr>
              <a:t>Szok emocjonalny</a:t>
            </a:r>
            <a:r>
              <a:rPr sz="3400" dirty="0" smtClean="0">
                <a:latin typeface="Calibri"/>
                <a:cs typeface="Calibri"/>
              </a:rPr>
              <a:t>=</a:t>
            </a:r>
            <a:r>
              <a:rPr sz="3400" spc="215" dirty="0" smtClean="0">
                <a:latin typeface="Calibri"/>
                <a:cs typeface="Calibri"/>
              </a:rPr>
              <a:t> </a:t>
            </a:r>
            <a:r>
              <a:rPr lang="pl-PL" sz="3400" spc="-35" dirty="0" smtClean="0">
                <a:latin typeface="Calibri"/>
                <a:cs typeface="Calibri"/>
              </a:rPr>
              <a:t>psychoza</a:t>
            </a:r>
            <a:endParaRPr sz="3400" dirty="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2057405"/>
            <a:ext cx="9766300" cy="43307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866265" y="276225"/>
            <a:ext cx="6960870" cy="1308050"/>
          </a:xfrm>
          <a:prstGeom prst="rect">
            <a:avLst/>
          </a:prstGeom>
        </p:spPr>
        <p:txBody>
          <a:bodyPr vert="horz" wrap="square" lIns="0" tIns="0" rIns="0" bIns="0" rtlCol="0">
            <a:spAutoFit/>
          </a:bodyPr>
          <a:lstStyle/>
          <a:p>
            <a:pPr marL="927100" marR="5080" indent="-914400">
              <a:lnSpc>
                <a:spcPts val="5100"/>
              </a:lnSpc>
              <a:tabLst>
                <a:tab pos="3212465" algn="l"/>
              </a:tabLst>
            </a:pPr>
            <a:r>
              <a:rPr lang="pl-PL" spc="5" dirty="0" smtClean="0"/>
              <a:t>Różnice pomiędzy </a:t>
            </a:r>
            <a:r>
              <a:rPr lang="pl-PL" spc="10" dirty="0" smtClean="0"/>
              <a:t>korzeniami i gałęziami choroby</a:t>
            </a:r>
            <a:endParaRPr dirty="0"/>
          </a:p>
        </p:txBody>
      </p:sp>
      <p:sp>
        <p:nvSpPr>
          <p:cNvPr id="4" name="object 4"/>
          <p:cNvSpPr txBox="1"/>
          <p:nvPr/>
        </p:nvSpPr>
        <p:spPr>
          <a:xfrm>
            <a:off x="589155" y="3262820"/>
            <a:ext cx="3233545" cy="400110"/>
          </a:xfrm>
          <a:prstGeom prst="rect">
            <a:avLst/>
          </a:prstGeom>
        </p:spPr>
        <p:txBody>
          <a:bodyPr vert="horz" wrap="square" lIns="0" tIns="0" rIns="0" bIns="0" rtlCol="0">
            <a:spAutoFit/>
          </a:bodyPr>
          <a:lstStyle/>
          <a:p>
            <a:pPr marL="12700">
              <a:lnSpc>
                <a:spcPct val="100000"/>
              </a:lnSpc>
            </a:pPr>
            <a:r>
              <a:rPr sz="2600" b="1" spc="10" dirty="0">
                <a:latin typeface="Calibri"/>
                <a:cs typeface="Calibri"/>
              </a:rPr>
              <a:t>Ben </a:t>
            </a:r>
            <a:r>
              <a:rPr sz="2600" b="1" dirty="0">
                <a:latin typeface="Calibri"/>
                <a:cs typeface="Calibri"/>
              </a:rPr>
              <a:t>= </a:t>
            </a:r>
            <a:r>
              <a:rPr lang="pl-PL" sz="2600" b="1" spc="-10" dirty="0" smtClean="0">
                <a:latin typeface="Calibri"/>
                <a:cs typeface="Calibri"/>
              </a:rPr>
              <a:t>Etiologia Korzeń</a:t>
            </a:r>
            <a:endParaRPr sz="2600" dirty="0">
              <a:latin typeface="Calibri"/>
              <a:cs typeface="Calibri"/>
            </a:endParaRPr>
          </a:p>
        </p:txBody>
      </p:sp>
      <p:sp>
        <p:nvSpPr>
          <p:cNvPr id="5" name="object 5"/>
          <p:cNvSpPr txBox="1"/>
          <p:nvPr/>
        </p:nvSpPr>
        <p:spPr>
          <a:xfrm>
            <a:off x="6063132" y="3319272"/>
            <a:ext cx="3853179" cy="415925"/>
          </a:xfrm>
          <a:prstGeom prst="rect">
            <a:avLst/>
          </a:prstGeom>
        </p:spPr>
        <p:txBody>
          <a:bodyPr vert="horz" wrap="square" lIns="0" tIns="0" rIns="0" bIns="0" rtlCol="0">
            <a:spAutoFit/>
          </a:bodyPr>
          <a:lstStyle/>
          <a:p>
            <a:pPr marL="12700">
              <a:lnSpc>
                <a:spcPct val="100000"/>
              </a:lnSpc>
            </a:pPr>
            <a:r>
              <a:rPr sz="2600" b="1" dirty="0">
                <a:latin typeface="Calibri"/>
                <a:cs typeface="Calibri"/>
              </a:rPr>
              <a:t>Biao = </a:t>
            </a:r>
            <a:r>
              <a:rPr lang="pl-PL" sz="2600" b="1" spc="-15" dirty="0" smtClean="0">
                <a:latin typeface="Calibri"/>
                <a:cs typeface="Calibri"/>
              </a:rPr>
              <a:t>Objawy Gałęzie</a:t>
            </a:r>
            <a:endParaRPr sz="2600" dirty="0">
              <a:latin typeface="Calibri"/>
              <a:cs typeface="Calibri"/>
            </a:endParaRPr>
          </a:p>
        </p:txBody>
      </p:sp>
      <p:sp>
        <p:nvSpPr>
          <p:cNvPr id="6" name="object 6"/>
          <p:cNvSpPr/>
          <p:nvPr/>
        </p:nvSpPr>
        <p:spPr>
          <a:xfrm>
            <a:off x="596900" y="6324605"/>
            <a:ext cx="9499600" cy="10414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489200" y="6527805"/>
            <a:ext cx="5549900" cy="6350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66750" y="6381755"/>
            <a:ext cx="9359900" cy="876300"/>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666750" y="6381755"/>
            <a:ext cx="9359900" cy="876300"/>
          </a:xfrm>
          <a:custGeom>
            <a:avLst/>
            <a:gdLst/>
            <a:ahLst/>
            <a:cxnLst/>
            <a:rect l="l" t="t" r="r" b="b"/>
            <a:pathLst>
              <a:path w="9359900" h="876300">
                <a:moveTo>
                  <a:pt x="0" y="219077"/>
                </a:moveTo>
                <a:lnTo>
                  <a:pt x="8921952" y="219077"/>
                </a:lnTo>
                <a:lnTo>
                  <a:pt x="8921952" y="0"/>
                </a:lnTo>
                <a:lnTo>
                  <a:pt x="9359909" y="438155"/>
                </a:lnTo>
                <a:lnTo>
                  <a:pt x="8921952" y="876300"/>
                </a:lnTo>
                <a:lnTo>
                  <a:pt x="8921952" y="657223"/>
                </a:lnTo>
                <a:lnTo>
                  <a:pt x="0" y="657223"/>
                </a:lnTo>
                <a:lnTo>
                  <a:pt x="0" y="219077"/>
                </a:lnTo>
                <a:close/>
              </a:path>
            </a:pathLst>
          </a:custGeom>
          <a:ln w="12705">
            <a:solidFill>
              <a:srgbClr val="4A7EBB"/>
            </a:solidFill>
          </a:ln>
        </p:spPr>
        <p:txBody>
          <a:bodyPr wrap="square" lIns="0" tIns="0" rIns="0" bIns="0" rtlCol="0"/>
          <a:lstStyle/>
          <a:p>
            <a:endParaRPr/>
          </a:p>
        </p:txBody>
      </p:sp>
      <p:sp>
        <p:nvSpPr>
          <p:cNvPr id="10" name="object 10"/>
          <p:cNvSpPr txBox="1"/>
          <p:nvPr/>
        </p:nvSpPr>
        <p:spPr>
          <a:xfrm>
            <a:off x="2684729" y="6630041"/>
            <a:ext cx="6090971" cy="292388"/>
          </a:xfrm>
          <a:prstGeom prst="rect">
            <a:avLst/>
          </a:prstGeom>
        </p:spPr>
        <p:txBody>
          <a:bodyPr vert="horz" wrap="square" lIns="0" tIns="0" rIns="0" bIns="0" rtlCol="0">
            <a:spAutoFit/>
          </a:bodyPr>
          <a:lstStyle/>
          <a:p>
            <a:pPr marL="12700">
              <a:lnSpc>
                <a:spcPct val="100000"/>
              </a:lnSpc>
            </a:pPr>
            <a:r>
              <a:rPr lang="pl-PL" sz="1900" b="1" spc="-20" dirty="0" smtClean="0">
                <a:latin typeface="Calibri"/>
                <a:cs typeface="Calibri"/>
              </a:rPr>
              <a:t>Wskaźnik czasowy dla widocznych objawów nowotworu</a:t>
            </a:r>
            <a:endParaRPr sz="1900" dirty="0">
              <a:latin typeface="Calibri"/>
              <a:cs typeface="Calibri"/>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6"/>
              </a:rPr>
              <a:t>www.diolosa.com</a:t>
            </a:r>
            <a:r>
              <a:rPr spc="-35" dirty="0"/>
              <a:t> </a:t>
            </a:r>
            <a:r>
              <a:rPr spc="-20" dirty="0">
                <a:hlinkClick r:id="rId6"/>
              </a:rPr>
              <a:t>www.diolosa.com</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03200">
              <a:lnSpc>
                <a:spcPts val="1375"/>
              </a:lnSpc>
            </a:pPr>
            <a:fld id="{81D60167-4931-47E6-BA6A-407CBD079E47}" type="slidenum">
              <a:rPr spc="-5" dirty="0"/>
              <a:t>8</a:t>
            </a:fld>
            <a:endParaRPr spc="-5"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80</a:t>
            </a:fld>
            <a:endParaRPr spc="-5" dirty="0"/>
          </a:p>
        </p:txBody>
      </p:sp>
      <p:sp>
        <p:nvSpPr>
          <p:cNvPr id="2" name="object 2"/>
          <p:cNvSpPr txBox="1">
            <a:spLocks noGrp="1"/>
          </p:cNvSpPr>
          <p:nvPr>
            <p:ph type="title"/>
          </p:nvPr>
        </p:nvSpPr>
        <p:spPr>
          <a:xfrm>
            <a:off x="3126689" y="357225"/>
            <a:ext cx="4418330" cy="1308050"/>
          </a:xfrm>
          <a:prstGeom prst="rect">
            <a:avLst/>
          </a:prstGeom>
        </p:spPr>
        <p:txBody>
          <a:bodyPr vert="horz" wrap="square" lIns="0" tIns="0" rIns="0" bIns="0" rtlCol="0">
            <a:spAutoFit/>
          </a:bodyPr>
          <a:lstStyle/>
          <a:p>
            <a:pPr marL="939800" marR="5080" indent="-927100">
              <a:lnSpc>
                <a:spcPts val="5100"/>
              </a:lnSpc>
            </a:pPr>
            <a:r>
              <a:rPr lang="pl-PL" spc="-25" dirty="0" smtClean="0"/>
              <a:t>Leczenie zachodnie i </a:t>
            </a:r>
            <a:r>
              <a:rPr spc="-15" dirty="0" err="1" smtClean="0"/>
              <a:t>Jue</a:t>
            </a:r>
            <a:r>
              <a:rPr spc="-85" dirty="0" smtClean="0"/>
              <a:t> </a:t>
            </a:r>
            <a:r>
              <a:rPr spc="-35" dirty="0"/>
              <a:t>Yin</a:t>
            </a:r>
          </a:p>
        </p:txBody>
      </p:sp>
      <p:sp>
        <p:nvSpPr>
          <p:cNvPr id="3" name="object 3"/>
          <p:cNvSpPr txBox="1"/>
          <p:nvPr/>
        </p:nvSpPr>
        <p:spPr>
          <a:xfrm>
            <a:off x="1030477" y="1851024"/>
            <a:ext cx="8317865" cy="4967001"/>
          </a:xfrm>
          <a:prstGeom prst="rect">
            <a:avLst/>
          </a:prstGeom>
        </p:spPr>
        <p:txBody>
          <a:bodyPr vert="horz" wrap="square" lIns="0" tIns="0" rIns="0" bIns="0" rtlCol="0">
            <a:spAutoFit/>
          </a:bodyPr>
          <a:lstStyle/>
          <a:p>
            <a:pPr marL="381000" marR="170180" indent="-368300">
              <a:lnSpc>
                <a:spcPts val="3100"/>
              </a:lnSpc>
              <a:buFont typeface="Arial"/>
              <a:buChar char="•"/>
              <a:tabLst>
                <a:tab pos="380365" algn="l"/>
                <a:tab pos="381000" algn="l"/>
                <a:tab pos="7581265" algn="l"/>
              </a:tabLst>
            </a:pPr>
            <a:r>
              <a:rPr lang="pl-PL" sz="3200" b="1" spc="-25" dirty="0" smtClean="0">
                <a:latin typeface="Calibri"/>
                <a:cs typeface="Calibri"/>
              </a:rPr>
              <a:t>Leczenie zachodnie </a:t>
            </a:r>
            <a:r>
              <a:rPr sz="3200" b="1" spc="-15" dirty="0" smtClean="0">
                <a:latin typeface="Calibri"/>
                <a:cs typeface="Calibri"/>
              </a:rPr>
              <a:t>: </a:t>
            </a:r>
            <a:r>
              <a:rPr lang="pl-PL" sz="3200" spc="5" dirty="0" smtClean="0">
                <a:latin typeface="Calibri"/>
                <a:cs typeface="Calibri"/>
              </a:rPr>
              <a:t>tłumienie ognia</a:t>
            </a:r>
            <a:r>
              <a:rPr sz="3200" spc="-5" dirty="0" smtClean="0">
                <a:latin typeface="Calibri"/>
                <a:cs typeface="Calibri"/>
              </a:rPr>
              <a:t>, </a:t>
            </a:r>
            <a:r>
              <a:rPr lang="pl-PL" sz="3200" spc="-45" dirty="0" smtClean="0">
                <a:latin typeface="Calibri"/>
                <a:cs typeface="Calibri"/>
              </a:rPr>
              <a:t>toksyn</a:t>
            </a:r>
            <a:r>
              <a:rPr sz="3200" spc="-45" dirty="0" smtClean="0">
                <a:latin typeface="Calibri"/>
                <a:cs typeface="Calibri"/>
              </a:rPr>
              <a:t>,  </a:t>
            </a:r>
            <a:r>
              <a:rPr lang="pl-PL" sz="3200" spc="30" dirty="0" smtClean="0">
                <a:latin typeface="Calibri"/>
                <a:cs typeface="Calibri"/>
              </a:rPr>
              <a:t>gorącej wilgoci i toksyn</a:t>
            </a:r>
            <a:r>
              <a:rPr sz="3200" dirty="0" smtClean="0">
                <a:latin typeface="Calibri"/>
                <a:cs typeface="Calibri"/>
              </a:rPr>
              <a:t>,</a:t>
            </a:r>
            <a:r>
              <a:rPr sz="3200" spc="-25" dirty="0" smtClean="0">
                <a:latin typeface="Calibri"/>
                <a:cs typeface="Calibri"/>
              </a:rPr>
              <a:t> </a:t>
            </a:r>
            <a:r>
              <a:rPr lang="pl-PL" sz="3200" spc="-45" dirty="0" smtClean="0">
                <a:latin typeface="Calibri"/>
                <a:cs typeface="Calibri"/>
              </a:rPr>
              <a:t>zastoju krwi</a:t>
            </a:r>
            <a:r>
              <a:rPr sz="3200" dirty="0" smtClean="0">
                <a:latin typeface="Calibri"/>
                <a:cs typeface="Calibri"/>
              </a:rPr>
              <a:t>,</a:t>
            </a:r>
            <a:r>
              <a:rPr sz="3200" spc="-125" dirty="0" smtClean="0">
                <a:latin typeface="Calibri"/>
                <a:cs typeface="Calibri"/>
              </a:rPr>
              <a:t> </a:t>
            </a:r>
            <a:r>
              <a:rPr sz="3200" spc="-260" dirty="0">
                <a:latin typeface="Calibri"/>
                <a:cs typeface="Calibri"/>
              </a:rPr>
              <a:t>T</a:t>
            </a:r>
            <a:r>
              <a:rPr sz="3200" spc="-35" dirty="0">
                <a:latin typeface="Calibri"/>
                <a:cs typeface="Calibri"/>
              </a:rPr>
              <a:t>a</a:t>
            </a:r>
            <a:r>
              <a:rPr sz="3200" dirty="0">
                <a:latin typeface="Calibri"/>
                <a:cs typeface="Calibri"/>
              </a:rPr>
              <a:t>n</a:t>
            </a:r>
            <a:r>
              <a:rPr sz="3200" spc="95" dirty="0">
                <a:latin typeface="Calibri"/>
                <a:cs typeface="Calibri"/>
              </a:rPr>
              <a:t> </a:t>
            </a:r>
            <a:r>
              <a:rPr lang="pl-PL" sz="3200" spc="-35" dirty="0" smtClean="0">
                <a:latin typeface="Calibri"/>
                <a:cs typeface="Calibri"/>
              </a:rPr>
              <a:t>w </a:t>
            </a:r>
            <a:r>
              <a:rPr sz="3200" spc="-5" dirty="0" err="1" smtClean="0">
                <a:latin typeface="Calibri"/>
                <a:cs typeface="Calibri"/>
              </a:rPr>
              <a:t>Jue</a:t>
            </a:r>
            <a:r>
              <a:rPr sz="3200" spc="-5" dirty="0" smtClean="0">
                <a:latin typeface="Calibri"/>
                <a:cs typeface="Calibri"/>
              </a:rPr>
              <a:t> </a:t>
            </a:r>
            <a:r>
              <a:rPr sz="3200" dirty="0">
                <a:latin typeface="Calibri"/>
                <a:cs typeface="Calibri"/>
              </a:rPr>
              <a:t>Yin = </a:t>
            </a:r>
            <a:r>
              <a:rPr lang="pl-PL" sz="3200" spc="-5" dirty="0" smtClean="0">
                <a:latin typeface="Calibri"/>
                <a:cs typeface="Calibri"/>
              </a:rPr>
              <a:t>nerkach</a:t>
            </a:r>
            <a:r>
              <a:rPr sz="3200" dirty="0" smtClean="0">
                <a:latin typeface="Calibri"/>
                <a:cs typeface="Calibri"/>
              </a:rPr>
              <a:t>= </a:t>
            </a:r>
            <a:r>
              <a:rPr lang="pl-PL" sz="3200" spc="-15" dirty="0" smtClean="0">
                <a:latin typeface="Calibri"/>
                <a:cs typeface="Calibri"/>
              </a:rPr>
              <a:t>na poziomie krwi</a:t>
            </a:r>
            <a:r>
              <a:rPr sz="3200" dirty="0" smtClean="0">
                <a:latin typeface="Calibri"/>
                <a:cs typeface="Calibri"/>
              </a:rPr>
              <a:t>= </a:t>
            </a:r>
            <a:r>
              <a:rPr lang="pl-PL" sz="3200" spc="-5" dirty="0" smtClean="0">
                <a:latin typeface="Calibri"/>
                <a:cs typeface="Calibri"/>
              </a:rPr>
              <a:t>kościach, szpiku oraz mózgu</a:t>
            </a:r>
            <a:r>
              <a:rPr sz="3200" spc="-40" dirty="0" smtClean="0">
                <a:latin typeface="Calibri"/>
                <a:cs typeface="Calibri"/>
              </a:rPr>
              <a:t>: </a:t>
            </a:r>
            <a:r>
              <a:rPr lang="pl-PL" sz="3200" spc="-20" dirty="0" smtClean="0">
                <a:latin typeface="Calibri"/>
                <a:cs typeface="Calibri"/>
              </a:rPr>
              <a:t>w </a:t>
            </a:r>
            <a:r>
              <a:rPr lang="pl-PL" sz="3200" b="1" spc="-10" dirty="0" smtClean="0">
                <a:latin typeface="Calibri"/>
                <a:cs typeface="Calibri"/>
              </a:rPr>
              <a:t>najgłębszych warstwach </a:t>
            </a:r>
            <a:r>
              <a:rPr sz="3200" b="1" spc="10" dirty="0" smtClean="0">
                <a:latin typeface="Calibri"/>
                <a:cs typeface="Calibri"/>
              </a:rPr>
              <a:t>(YIN</a:t>
            </a:r>
            <a:r>
              <a:rPr sz="3200" b="1" spc="10" dirty="0">
                <a:latin typeface="Calibri"/>
                <a:cs typeface="Calibri"/>
              </a:rPr>
              <a:t>)</a:t>
            </a:r>
            <a:endParaRPr sz="3200" dirty="0">
              <a:latin typeface="Calibri"/>
              <a:cs typeface="Calibri"/>
            </a:endParaRPr>
          </a:p>
          <a:p>
            <a:pPr>
              <a:lnSpc>
                <a:spcPct val="100000"/>
              </a:lnSpc>
              <a:spcBef>
                <a:spcPts val="40"/>
              </a:spcBef>
              <a:buFont typeface="Arial"/>
              <a:buChar char="•"/>
            </a:pPr>
            <a:endParaRPr sz="4000" dirty="0">
              <a:latin typeface="Times New Roman"/>
              <a:cs typeface="Times New Roman"/>
            </a:endParaRPr>
          </a:p>
          <a:p>
            <a:pPr marL="381000" marR="5080" indent="-368300">
              <a:lnSpc>
                <a:spcPct val="80200"/>
              </a:lnSpc>
              <a:spcBef>
                <a:spcPts val="5"/>
              </a:spcBef>
              <a:buFont typeface="Arial"/>
              <a:buChar char="•"/>
              <a:tabLst>
                <a:tab pos="380365" algn="l"/>
                <a:tab pos="381000" algn="l"/>
              </a:tabLst>
            </a:pPr>
            <a:r>
              <a:rPr lang="pl-PL" sz="3200" b="1" spc="-10" dirty="0" smtClean="0">
                <a:latin typeface="Calibri"/>
                <a:cs typeface="Calibri"/>
              </a:rPr>
              <a:t>Leczenie sterydowe</a:t>
            </a:r>
            <a:r>
              <a:rPr sz="3200" b="1" spc="-30" dirty="0" smtClean="0">
                <a:latin typeface="Calibri"/>
                <a:cs typeface="Calibri"/>
              </a:rPr>
              <a:t>: </a:t>
            </a:r>
            <a:r>
              <a:rPr lang="pl-PL" sz="3200" dirty="0" smtClean="0">
                <a:latin typeface="Calibri"/>
                <a:cs typeface="Calibri"/>
              </a:rPr>
              <a:t>wewnętrzny</a:t>
            </a:r>
            <a:r>
              <a:rPr sz="3200" dirty="0" smtClean="0">
                <a:latin typeface="Calibri"/>
                <a:cs typeface="Calibri"/>
              </a:rPr>
              <a:t> </a:t>
            </a:r>
            <a:r>
              <a:rPr sz="3200" dirty="0">
                <a:latin typeface="Calibri"/>
                <a:cs typeface="Calibri"/>
              </a:rPr>
              <a:t>( </a:t>
            </a:r>
            <a:r>
              <a:rPr lang="pl-PL" sz="3200" spc="-5" dirty="0" smtClean="0">
                <a:latin typeface="Calibri"/>
                <a:cs typeface="Calibri"/>
              </a:rPr>
              <a:t>do </a:t>
            </a:r>
            <a:r>
              <a:rPr lang="pl-PL" sz="3200" spc="-5" dirty="0">
                <a:latin typeface="Calibri"/>
                <a:cs typeface="Calibri"/>
              </a:rPr>
              <a:t>ś</a:t>
            </a:r>
            <a:r>
              <a:rPr lang="pl-PL" sz="3200" spc="-5" dirty="0" smtClean="0">
                <a:latin typeface="Calibri"/>
                <a:cs typeface="Calibri"/>
              </a:rPr>
              <a:t>rodka</a:t>
            </a:r>
            <a:r>
              <a:rPr sz="3200" spc="-5" dirty="0" smtClean="0">
                <a:latin typeface="Calibri"/>
                <a:cs typeface="Calibri"/>
              </a:rPr>
              <a:t>)  </a:t>
            </a:r>
            <a:r>
              <a:rPr lang="pl-PL" sz="3200" spc="5" dirty="0" smtClean="0">
                <a:latin typeface="Calibri"/>
                <a:cs typeface="Calibri"/>
              </a:rPr>
              <a:t>ruch ognia i toksyn w </a:t>
            </a:r>
            <a:r>
              <a:rPr lang="pl-PL" sz="3200" spc="5" dirty="0">
                <a:latin typeface="Calibri"/>
                <a:cs typeface="Calibri"/>
              </a:rPr>
              <a:t>Y</a:t>
            </a:r>
            <a:r>
              <a:rPr lang="pl-PL" sz="3200" spc="5" dirty="0" smtClean="0">
                <a:latin typeface="Calibri"/>
                <a:cs typeface="Calibri"/>
              </a:rPr>
              <a:t>in</a:t>
            </a:r>
            <a:r>
              <a:rPr sz="3200" spc="5" dirty="0" smtClean="0">
                <a:latin typeface="Calibri"/>
                <a:cs typeface="Calibri"/>
              </a:rPr>
              <a:t>.  </a:t>
            </a:r>
            <a:r>
              <a:rPr lang="pl-PL" sz="3200" spc="-15" dirty="0" smtClean="0">
                <a:latin typeface="Calibri"/>
                <a:cs typeface="Calibri"/>
              </a:rPr>
              <a:t>Neutralizowanie systemu immunologicznego </a:t>
            </a:r>
            <a:r>
              <a:rPr sz="3200" spc="15" dirty="0" smtClean="0">
                <a:latin typeface="Calibri"/>
                <a:cs typeface="Calibri"/>
              </a:rPr>
              <a:t>(</a:t>
            </a:r>
            <a:r>
              <a:rPr sz="3200" spc="15" dirty="0">
                <a:latin typeface="Calibri"/>
                <a:cs typeface="Calibri"/>
              </a:rPr>
              <a:t>PO), </a:t>
            </a:r>
            <a:r>
              <a:rPr lang="pl-PL" sz="3200" spc="-5" dirty="0" smtClean="0">
                <a:latin typeface="Calibri"/>
                <a:cs typeface="Calibri"/>
              </a:rPr>
              <a:t>uszkadzanie </a:t>
            </a:r>
            <a:r>
              <a:rPr sz="3200" spc="5" dirty="0" smtClean="0">
                <a:latin typeface="Calibri"/>
                <a:cs typeface="Calibri"/>
              </a:rPr>
              <a:t>Yin</a:t>
            </a:r>
            <a:r>
              <a:rPr sz="3200" spc="5" dirty="0">
                <a:latin typeface="Calibri"/>
                <a:cs typeface="Calibri"/>
              </a:rPr>
              <a:t>, </a:t>
            </a:r>
            <a:r>
              <a:rPr lang="pl-PL" sz="3200" dirty="0" smtClean="0">
                <a:latin typeface="Calibri"/>
                <a:cs typeface="Calibri"/>
              </a:rPr>
              <a:t>produkuje pusty ogień i wzmaga penetrację najgłębszych warstw przez ogień i toksyny </a:t>
            </a:r>
            <a:r>
              <a:rPr sz="3200" dirty="0" smtClean="0">
                <a:latin typeface="Calibri"/>
                <a:cs typeface="Calibri"/>
              </a:rPr>
              <a:t>= </a:t>
            </a:r>
            <a:r>
              <a:rPr sz="3200" spc="-5" dirty="0" err="1" smtClean="0">
                <a:latin typeface="Calibri"/>
                <a:cs typeface="Calibri"/>
              </a:rPr>
              <a:t>Jue</a:t>
            </a:r>
            <a:r>
              <a:rPr sz="3200" spc="-110" dirty="0" smtClean="0">
                <a:latin typeface="Calibri"/>
                <a:cs typeface="Calibri"/>
              </a:rPr>
              <a:t> </a:t>
            </a:r>
            <a:r>
              <a:rPr sz="3200" dirty="0">
                <a:latin typeface="Calibri"/>
                <a:cs typeface="Calibri"/>
              </a:rPr>
              <a:t>Yin</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81</a:t>
            </a:fld>
            <a:endParaRPr spc="-5" dirty="0"/>
          </a:p>
        </p:txBody>
      </p:sp>
      <p:sp>
        <p:nvSpPr>
          <p:cNvPr id="2" name="object 2"/>
          <p:cNvSpPr txBox="1">
            <a:spLocks noGrp="1"/>
          </p:cNvSpPr>
          <p:nvPr>
            <p:ph type="title"/>
          </p:nvPr>
        </p:nvSpPr>
        <p:spPr>
          <a:xfrm>
            <a:off x="1081989" y="357225"/>
            <a:ext cx="8529421" cy="991182"/>
          </a:xfrm>
          <a:prstGeom prst="rect">
            <a:avLst/>
          </a:prstGeom>
        </p:spPr>
        <p:txBody>
          <a:bodyPr vert="horz" wrap="square" lIns="0" tIns="265316" rIns="0" bIns="0" rtlCol="0">
            <a:spAutoFit/>
          </a:bodyPr>
          <a:lstStyle/>
          <a:p>
            <a:pPr marL="227965">
              <a:lnSpc>
                <a:spcPct val="100000"/>
              </a:lnSpc>
            </a:pPr>
            <a:r>
              <a:rPr sz="4700" spc="5" dirty="0"/>
              <a:t>Jue </a:t>
            </a:r>
            <a:r>
              <a:rPr sz="4700" spc="-35" dirty="0"/>
              <a:t>Yin, </a:t>
            </a:r>
            <a:r>
              <a:rPr lang="pl-PL" sz="4700" dirty="0" smtClean="0"/>
              <a:t>Nerki</a:t>
            </a:r>
            <a:r>
              <a:rPr sz="4700" dirty="0" smtClean="0"/>
              <a:t>, </a:t>
            </a:r>
            <a:r>
              <a:rPr sz="4700" spc="10" dirty="0"/>
              <a:t>Jing </a:t>
            </a:r>
            <a:r>
              <a:rPr lang="pl-PL" sz="4700" spc="-20" dirty="0" smtClean="0"/>
              <a:t>oraz</a:t>
            </a:r>
            <a:r>
              <a:rPr sz="4700" spc="-20" dirty="0" smtClean="0"/>
              <a:t> </a:t>
            </a:r>
            <a:r>
              <a:rPr sz="4700" spc="-75" dirty="0"/>
              <a:t>Yuan</a:t>
            </a:r>
            <a:r>
              <a:rPr sz="4700" spc="30" dirty="0"/>
              <a:t> </a:t>
            </a:r>
            <a:r>
              <a:rPr sz="4700" spc="-15" dirty="0"/>
              <a:t>Qi</a:t>
            </a:r>
            <a:endParaRPr sz="4700" dirty="0"/>
          </a:p>
        </p:txBody>
      </p:sp>
      <p:sp>
        <p:nvSpPr>
          <p:cNvPr id="3" name="object 3"/>
          <p:cNvSpPr txBox="1"/>
          <p:nvPr/>
        </p:nvSpPr>
        <p:spPr>
          <a:xfrm>
            <a:off x="1030477" y="1840720"/>
            <a:ext cx="8508365" cy="4759508"/>
          </a:xfrm>
          <a:prstGeom prst="rect">
            <a:avLst/>
          </a:prstGeom>
        </p:spPr>
        <p:txBody>
          <a:bodyPr vert="horz" wrap="square" lIns="0" tIns="0" rIns="0" bIns="0" rtlCol="0">
            <a:spAutoFit/>
          </a:bodyPr>
          <a:lstStyle/>
          <a:p>
            <a:pPr marL="381000" marR="5080" indent="-368300">
              <a:lnSpc>
                <a:spcPct val="101600"/>
              </a:lnSpc>
              <a:buFont typeface="Arial"/>
              <a:buChar char="•"/>
              <a:tabLst>
                <a:tab pos="380365" algn="l"/>
                <a:tab pos="381000" algn="l"/>
              </a:tabLst>
            </a:pPr>
            <a:r>
              <a:rPr sz="3200" spc="-320" dirty="0" smtClean="0">
                <a:latin typeface="Calibri"/>
                <a:cs typeface="Calibri"/>
              </a:rPr>
              <a:t>1&gt;</a:t>
            </a:r>
            <a:r>
              <a:rPr lang="pl-PL" sz="3200" dirty="0" smtClean="0"/>
              <a:t>Życie rozpoczyna się od Jue Yin i kończy się na Jue Yin</a:t>
            </a:r>
            <a:endParaRPr sz="3200" dirty="0"/>
          </a:p>
          <a:p>
            <a:pPr marL="381000" indent="-368300">
              <a:lnSpc>
                <a:spcPct val="100000"/>
              </a:lnSpc>
              <a:spcBef>
                <a:spcPts val="760"/>
              </a:spcBef>
              <a:buFont typeface="Arial"/>
              <a:buChar char="•"/>
              <a:tabLst>
                <a:tab pos="380365" algn="l"/>
                <a:tab pos="381000" algn="l"/>
              </a:tabLst>
            </a:pPr>
            <a:r>
              <a:rPr sz="3200" spc="-320" dirty="0">
                <a:latin typeface="Calibri"/>
                <a:cs typeface="Calibri"/>
              </a:rPr>
              <a:t>2&gt;  </a:t>
            </a:r>
            <a:r>
              <a:rPr lang="pl-PL" sz="3200" spc="10" dirty="0" smtClean="0">
                <a:latin typeface="Calibri"/>
                <a:cs typeface="Calibri"/>
              </a:rPr>
              <a:t>Terapia przy użyciu komórek macierzystych ma swój korzeń w Jue Yin</a:t>
            </a:r>
            <a:endParaRPr sz="3200" dirty="0">
              <a:latin typeface="Calibri"/>
              <a:cs typeface="Calibri"/>
            </a:endParaRPr>
          </a:p>
          <a:p>
            <a:pPr marL="381000" marR="130810" indent="-368300" algn="just">
              <a:lnSpc>
                <a:spcPct val="100299"/>
              </a:lnSpc>
              <a:spcBef>
                <a:spcPts val="750"/>
              </a:spcBef>
              <a:buFont typeface="Arial"/>
              <a:buChar char="•"/>
              <a:tabLst>
                <a:tab pos="381000" algn="l"/>
              </a:tabLst>
            </a:pPr>
            <a:r>
              <a:rPr sz="3200" spc="-320" dirty="0">
                <a:latin typeface="Calibri"/>
                <a:cs typeface="Calibri"/>
              </a:rPr>
              <a:t>3&gt; </a:t>
            </a:r>
            <a:r>
              <a:rPr lang="pl-PL" sz="3200" spc="-320" dirty="0" smtClean="0">
                <a:latin typeface="Calibri"/>
                <a:cs typeface="Calibri"/>
              </a:rPr>
              <a:t>Przerzuty będą się nasilać wraz z przesuwaniem się choroby do Jue Yin wspólnie z pustym ogniem i wyczerpaniem  Yang Qi </a:t>
            </a:r>
          </a:p>
          <a:p>
            <a:pPr marL="381000" marR="130810" indent="-368300" algn="just">
              <a:lnSpc>
                <a:spcPct val="100299"/>
              </a:lnSpc>
              <a:spcBef>
                <a:spcPts val="750"/>
              </a:spcBef>
              <a:buFont typeface="Arial"/>
              <a:buChar char="•"/>
              <a:tabLst>
                <a:tab pos="381000" algn="l"/>
              </a:tabLst>
            </a:pPr>
            <a:r>
              <a:rPr sz="3200" spc="-320" dirty="0" smtClean="0">
                <a:latin typeface="Calibri"/>
                <a:cs typeface="Calibri"/>
              </a:rPr>
              <a:t>4</a:t>
            </a:r>
            <a:r>
              <a:rPr sz="3200" spc="-320" dirty="0">
                <a:latin typeface="Calibri"/>
                <a:cs typeface="Calibri"/>
              </a:rPr>
              <a:t>&gt;  </a:t>
            </a:r>
            <a:r>
              <a:rPr lang="pl-PL" sz="3200" spc="-10" dirty="0" smtClean="0">
                <a:latin typeface="Calibri"/>
                <a:cs typeface="Calibri"/>
              </a:rPr>
              <a:t>Poprzez funkcję Meridianów Niezwykłych, </a:t>
            </a:r>
            <a:r>
              <a:rPr lang="pl-PL" sz="3200" spc="-10" dirty="0" err="1" smtClean="0">
                <a:latin typeface="Calibri"/>
                <a:cs typeface="Calibri"/>
              </a:rPr>
              <a:t>Luo</a:t>
            </a:r>
            <a:r>
              <a:rPr lang="pl-PL" sz="3200" spc="-10" dirty="0" smtClean="0">
                <a:latin typeface="Calibri"/>
                <a:cs typeface="Calibri"/>
              </a:rPr>
              <a:t> oraz Jing </a:t>
            </a:r>
            <a:r>
              <a:rPr lang="pl-PL" sz="3200" spc="-10" dirty="0" err="1" smtClean="0">
                <a:latin typeface="Calibri"/>
                <a:cs typeface="Calibri"/>
              </a:rPr>
              <a:t>Bie</a:t>
            </a:r>
            <a:r>
              <a:rPr lang="pl-PL" sz="3200" spc="-10" dirty="0" smtClean="0">
                <a:latin typeface="Calibri"/>
                <a:cs typeface="Calibri"/>
              </a:rPr>
              <a:t> choroba dosięgnie najgłębszych warstw i rozsieje się na </a:t>
            </a:r>
            <a:r>
              <a:rPr lang="pl-PL" sz="3200" spc="-10" dirty="0" err="1" smtClean="0">
                <a:latin typeface="Calibri"/>
                <a:cs typeface="Calibri"/>
              </a:rPr>
              <a:t>Zang</a:t>
            </a:r>
            <a:r>
              <a:rPr lang="pl-PL" sz="3200" spc="-10" dirty="0" smtClean="0">
                <a:latin typeface="Calibri"/>
                <a:cs typeface="Calibri"/>
              </a:rPr>
              <a:t> Fu</a:t>
            </a:r>
            <a:endParaRPr sz="3200" dirty="0">
              <a:latin typeface="Calibri"/>
              <a:cs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4133659" y="7110300"/>
            <a:ext cx="2418080" cy="191135"/>
          </a:xfrm>
          <a:prstGeom prst="rect">
            <a:avLst/>
          </a:prstGeom>
        </p:spPr>
        <p:txBody>
          <a:bodyPr vert="horz" wrap="square" lIns="0" tIns="0" rIns="0" bIns="0" rtlCol="0">
            <a:spAutoFit/>
          </a:bodyPr>
          <a:lstStyle/>
          <a:p>
            <a:pPr marL="12700">
              <a:lnSpc>
                <a:spcPts val="1375"/>
              </a:lnSpc>
            </a:pPr>
            <a:r>
              <a:rPr sz="1300" spc="-20" dirty="0">
                <a:solidFill>
                  <a:srgbClr val="898989"/>
                </a:solidFill>
                <a:latin typeface="Calibri"/>
                <a:cs typeface="Calibri"/>
                <a:hlinkClick r:id="rId2"/>
              </a:rPr>
              <a:t>www.diolosa.com</a:t>
            </a:r>
            <a:r>
              <a:rPr sz="1300" spc="-35" dirty="0">
                <a:solidFill>
                  <a:srgbClr val="898989"/>
                </a:solidFill>
                <a:latin typeface="Calibri"/>
                <a:cs typeface="Calibri"/>
              </a:rPr>
              <a:t> </a:t>
            </a:r>
            <a:r>
              <a:rPr sz="1300" spc="-20" dirty="0">
                <a:solidFill>
                  <a:srgbClr val="898989"/>
                </a:solidFill>
                <a:latin typeface="Calibri"/>
                <a:cs typeface="Calibri"/>
                <a:hlinkClick r:id="rId2"/>
              </a:rPr>
              <a:t>www.diolosa.com</a:t>
            </a:r>
            <a:endParaRPr sz="1300">
              <a:latin typeface="Calibri"/>
              <a:cs typeface="Calibri"/>
            </a:endParaRPr>
          </a:p>
        </p:txBody>
      </p:sp>
      <p:sp>
        <p:nvSpPr>
          <p:cNvPr id="2" name="object 2"/>
          <p:cNvSpPr txBox="1">
            <a:spLocks noGrp="1"/>
          </p:cNvSpPr>
          <p:nvPr>
            <p:ph type="title"/>
          </p:nvPr>
        </p:nvSpPr>
        <p:spPr>
          <a:xfrm>
            <a:off x="2481846" y="2414848"/>
            <a:ext cx="5717540" cy="2191562"/>
          </a:xfrm>
          <a:prstGeom prst="rect">
            <a:avLst/>
          </a:prstGeom>
        </p:spPr>
        <p:txBody>
          <a:bodyPr vert="horz" wrap="square" lIns="0" tIns="0" rIns="0" bIns="0" rtlCol="0">
            <a:spAutoFit/>
          </a:bodyPr>
          <a:lstStyle/>
          <a:p>
            <a:pPr marL="1447800" marR="5080" indent="-1435100">
              <a:lnSpc>
                <a:spcPct val="101099"/>
              </a:lnSpc>
            </a:pPr>
            <a:r>
              <a:rPr lang="pl-PL" sz="4700" spc="-5" dirty="0" smtClean="0"/>
              <a:t>Efekty uboczne leczenia zachodniego</a:t>
            </a:r>
            <a:endParaRPr sz="4700" dirty="0"/>
          </a:p>
        </p:txBody>
      </p:sp>
      <p:sp>
        <p:nvSpPr>
          <p:cNvPr id="3" name="object 3"/>
          <p:cNvSpPr txBox="1"/>
          <p:nvPr/>
        </p:nvSpPr>
        <p:spPr>
          <a:xfrm>
            <a:off x="9446348" y="6993900"/>
            <a:ext cx="203835" cy="214629"/>
          </a:xfrm>
          <a:prstGeom prst="rect">
            <a:avLst/>
          </a:prstGeom>
        </p:spPr>
        <p:txBody>
          <a:bodyPr vert="horz" wrap="square" lIns="0" tIns="0" rIns="0" bIns="0" rtlCol="0">
            <a:spAutoFit/>
          </a:bodyPr>
          <a:lstStyle/>
          <a:p>
            <a:pPr marL="12700">
              <a:lnSpc>
                <a:spcPct val="100000"/>
              </a:lnSpc>
            </a:pPr>
            <a:r>
              <a:rPr sz="1300" spc="30" dirty="0">
                <a:solidFill>
                  <a:srgbClr val="898989"/>
                </a:solidFill>
                <a:latin typeface="Calibri"/>
                <a:cs typeface="Calibri"/>
              </a:rPr>
              <a:t>83</a:t>
            </a:r>
            <a:endParaRPr sz="1300">
              <a:latin typeface="Calibri"/>
              <a:cs typeface="Calibri"/>
            </a:endParaRPr>
          </a:p>
        </p:txBody>
      </p:sp>
      <p:sp>
        <p:nvSpPr>
          <p:cNvPr id="4" name="object 4"/>
          <p:cNvSpPr txBox="1"/>
          <p:nvPr/>
        </p:nvSpPr>
        <p:spPr>
          <a:xfrm>
            <a:off x="4222559" y="6896153"/>
            <a:ext cx="2217420" cy="214629"/>
          </a:xfrm>
          <a:prstGeom prst="rect">
            <a:avLst/>
          </a:prstGeom>
        </p:spPr>
        <p:txBody>
          <a:bodyPr vert="horz" wrap="square" lIns="0" tIns="0" rIns="0" bIns="0" rtlCol="0">
            <a:spAutoFit/>
          </a:bodyPr>
          <a:lstStyle/>
          <a:p>
            <a:pPr marL="12700">
              <a:lnSpc>
                <a:spcPct val="100000"/>
              </a:lnSpc>
            </a:pPr>
            <a:r>
              <a:rPr sz="1300" spc="5" dirty="0">
                <a:solidFill>
                  <a:srgbClr val="898989"/>
                </a:solidFill>
                <a:latin typeface="Calibri"/>
                <a:cs typeface="Calibri"/>
              </a:rPr>
              <a:t>Copyright</a:t>
            </a:r>
            <a:r>
              <a:rPr sz="1300" spc="-135" dirty="0">
                <a:solidFill>
                  <a:srgbClr val="898989"/>
                </a:solidFill>
                <a:latin typeface="Calibri"/>
                <a:cs typeface="Calibri"/>
              </a:rPr>
              <a:t> </a:t>
            </a:r>
            <a:r>
              <a:rPr sz="1300" spc="20" dirty="0">
                <a:solidFill>
                  <a:srgbClr val="898989"/>
                </a:solidFill>
                <a:latin typeface="Calibri"/>
                <a:cs typeface="Calibri"/>
              </a:rPr>
              <a:t>Claude&amp;</a:t>
            </a:r>
            <a:r>
              <a:rPr sz="1300" spc="-95" dirty="0">
                <a:solidFill>
                  <a:srgbClr val="898989"/>
                </a:solidFill>
                <a:latin typeface="Calibri"/>
                <a:cs typeface="Calibri"/>
              </a:rPr>
              <a:t> </a:t>
            </a:r>
            <a:r>
              <a:rPr sz="1300" dirty="0">
                <a:solidFill>
                  <a:srgbClr val="898989"/>
                </a:solidFill>
                <a:latin typeface="Calibri"/>
                <a:cs typeface="Calibri"/>
              </a:rPr>
              <a:t>Diolosa</a:t>
            </a:r>
            <a:r>
              <a:rPr sz="1300" spc="-30" dirty="0">
                <a:solidFill>
                  <a:srgbClr val="898989"/>
                </a:solidFill>
                <a:latin typeface="Calibri"/>
                <a:cs typeface="Calibri"/>
              </a:rPr>
              <a:t> </a:t>
            </a:r>
            <a:r>
              <a:rPr sz="1300" spc="25" dirty="0">
                <a:solidFill>
                  <a:srgbClr val="898989"/>
                </a:solidFill>
                <a:latin typeface="Calibri"/>
                <a:cs typeface="Calibri"/>
              </a:rPr>
              <a:t>2014</a:t>
            </a:r>
            <a:endParaRPr sz="1300">
              <a:latin typeface="Calibri"/>
              <a:cs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4133659" y="7110300"/>
            <a:ext cx="2418080" cy="191135"/>
          </a:xfrm>
          <a:prstGeom prst="rect">
            <a:avLst/>
          </a:prstGeom>
        </p:spPr>
        <p:txBody>
          <a:bodyPr vert="horz" wrap="square" lIns="0" tIns="0" rIns="0" bIns="0" rtlCol="0">
            <a:spAutoFit/>
          </a:bodyPr>
          <a:lstStyle/>
          <a:p>
            <a:pPr marL="12700">
              <a:lnSpc>
                <a:spcPts val="1375"/>
              </a:lnSpc>
            </a:pPr>
            <a:r>
              <a:rPr sz="1300" spc="-20" dirty="0">
                <a:solidFill>
                  <a:srgbClr val="898989"/>
                </a:solidFill>
                <a:latin typeface="Calibri"/>
                <a:cs typeface="Calibri"/>
                <a:hlinkClick r:id="rId2"/>
              </a:rPr>
              <a:t>www.diolosa.com</a:t>
            </a:r>
            <a:r>
              <a:rPr sz="1300" spc="-35" dirty="0">
                <a:solidFill>
                  <a:srgbClr val="898989"/>
                </a:solidFill>
                <a:latin typeface="Calibri"/>
                <a:cs typeface="Calibri"/>
              </a:rPr>
              <a:t> </a:t>
            </a:r>
            <a:r>
              <a:rPr sz="1300" spc="-20" dirty="0">
                <a:solidFill>
                  <a:srgbClr val="898989"/>
                </a:solidFill>
                <a:latin typeface="Calibri"/>
                <a:cs typeface="Calibri"/>
                <a:hlinkClick r:id="rId2"/>
              </a:rPr>
              <a:t>www.diolosa.com</a:t>
            </a:r>
            <a:endParaRPr sz="1300">
              <a:latin typeface="Calibri"/>
              <a:cs typeface="Calibri"/>
            </a:endParaRPr>
          </a:p>
        </p:txBody>
      </p:sp>
      <p:sp>
        <p:nvSpPr>
          <p:cNvPr id="2" name="object 2"/>
          <p:cNvSpPr txBox="1">
            <a:spLocks noGrp="1"/>
          </p:cNvSpPr>
          <p:nvPr>
            <p:ph type="title"/>
          </p:nvPr>
        </p:nvSpPr>
        <p:spPr>
          <a:xfrm>
            <a:off x="1081989" y="357225"/>
            <a:ext cx="8529421" cy="991182"/>
          </a:xfrm>
          <a:prstGeom prst="rect">
            <a:avLst/>
          </a:prstGeom>
        </p:spPr>
        <p:txBody>
          <a:bodyPr vert="horz" wrap="square" lIns="0" tIns="265316" rIns="0" bIns="0" rtlCol="0">
            <a:spAutoFit/>
          </a:bodyPr>
          <a:lstStyle/>
          <a:p>
            <a:pPr marL="1421765">
              <a:lnSpc>
                <a:spcPct val="100000"/>
              </a:lnSpc>
            </a:pPr>
            <a:r>
              <a:rPr lang="pl-PL" sz="4700" spc="-25" dirty="0" smtClean="0"/>
              <a:t>Efekty oraz efekty uboczne</a:t>
            </a:r>
            <a:endParaRPr sz="4700" dirty="0"/>
          </a:p>
        </p:txBody>
      </p:sp>
      <p:graphicFrame>
        <p:nvGraphicFramePr>
          <p:cNvPr id="3" name="object 3"/>
          <p:cNvGraphicFramePr>
            <a:graphicFrameLocks noGrp="1"/>
          </p:cNvGraphicFramePr>
          <p:nvPr>
            <p:extLst>
              <p:ext uri="{D42A27DB-BD31-4B8C-83A1-F6EECF244321}">
                <p14:modId xmlns:p14="http://schemas.microsoft.com/office/powerpoint/2010/main" val="2914405193"/>
              </p:ext>
            </p:extLst>
          </p:nvPr>
        </p:nvGraphicFramePr>
        <p:xfrm>
          <a:off x="938732" y="1817366"/>
          <a:ext cx="8789674" cy="5281514"/>
        </p:xfrm>
        <a:graphic>
          <a:graphicData uri="http://schemas.openxmlformats.org/drawingml/2006/table">
            <a:tbl>
              <a:tblPr firstRow="1" bandRow="1">
                <a:tableStyleId>{2D5ABB26-0587-4C30-8999-92F81FD0307C}</a:tableStyleId>
              </a:tblPr>
              <a:tblGrid>
                <a:gridCol w="4394837"/>
                <a:gridCol w="4394837"/>
              </a:tblGrid>
              <a:tr h="396249">
                <a:tc>
                  <a:txBody>
                    <a:bodyPr/>
                    <a:lstStyle/>
                    <a:p>
                      <a:pPr marL="90805">
                        <a:lnSpc>
                          <a:spcPct val="100000"/>
                        </a:lnSpc>
                        <a:spcBef>
                          <a:spcPts val="235"/>
                        </a:spcBef>
                      </a:pPr>
                      <a:r>
                        <a:rPr lang="pl-PL" sz="1900" b="1" spc="5" dirty="0" smtClean="0">
                          <a:latin typeface="Calibri"/>
                          <a:cs typeface="Calibri"/>
                        </a:rPr>
                        <a:t>Terapia zachodnia</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40710">
                      <a:solidFill>
                        <a:srgbClr val="FFFFFF"/>
                      </a:solidFill>
                      <a:prstDash val="solid"/>
                    </a:lnB>
                    <a:solidFill>
                      <a:srgbClr val="4F81BD"/>
                    </a:solidFill>
                  </a:tcPr>
                </a:tc>
                <a:tc>
                  <a:txBody>
                    <a:bodyPr/>
                    <a:lstStyle/>
                    <a:p>
                      <a:pPr marL="90805">
                        <a:lnSpc>
                          <a:spcPct val="100000"/>
                        </a:lnSpc>
                        <a:spcBef>
                          <a:spcPts val="235"/>
                        </a:spcBef>
                      </a:pPr>
                      <a:r>
                        <a:rPr lang="pl-PL" sz="1900" b="1" dirty="0" smtClean="0">
                          <a:latin typeface="Calibri"/>
                          <a:cs typeface="Calibri"/>
                        </a:rPr>
                        <a:t>Efekty uboczne</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40710">
                      <a:solidFill>
                        <a:srgbClr val="FFFFFF"/>
                      </a:solidFill>
                      <a:prstDash val="solid"/>
                    </a:lnB>
                    <a:solidFill>
                      <a:srgbClr val="4F81BD"/>
                    </a:solidFill>
                  </a:tcPr>
                </a:tc>
              </a:tr>
              <a:tr h="683937">
                <a:tc>
                  <a:txBody>
                    <a:bodyPr/>
                    <a:lstStyle/>
                    <a:p>
                      <a:pPr marL="90805">
                        <a:lnSpc>
                          <a:spcPct val="100000"/>
                        </a:lnSpc>
                        <a:spcBef>
                          <a:spcPts val="130"/>
                        </a:spcBef>
                      </a:pPr>
                      <a:r>
                        <a:rPr lang="pl-PL" sz="1900" b="1" spc="5" dirty="0" smtClean="0">
                          <a:latin typeface="Calibri"/>
                          <a:cs typeface="Calibri"/>
                        </a:rPr>
                        <a:t>Operacja</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40710">
                      <a:solidFill>
                        <a:srgbClr val="FFFFFF"/>
                      </a:solidFill>
                      <a:prstDash val="solid"/>
                    </a:lnT>
                    <a:lnB w="13570">
                      <a:solidFill>
                        <a:srgbClr val="FFFFFF"/>
                      </a:solidFill>
                      <a:prstDash val="solid"/>
                    </a:lnB>
                    <a:solidFill>
                      <a:srgbClr val="D0D8E8"/>
                    </a:solidFill>
                  </a:tcPr>
                </a:tc>
                <a:tc>
                  <a:txBody>
                    <a:bodyPr/>
                    <a:lstStyle/>
                    <a:p>
                      <a:pPr marL="90805" marR="1362710">
                        <a:lnSpc>
                          <a:spcPct val="100899"/>
                        </a:lnSpc>
                        <a:spcBef>
                          <a:spcPts val="110"/>
                        </a:spcBef>
                      </a:pPr>
                      <a:r>
                        <a:rPr lang="pl-PL" sz="1900" spc="-5" dirty="0" smtClean="0">
                          <a:latin typeface="Calibri"/>
                          <a:cs typeface="Calibri"/>
                        </a:rPr>
                        <a:t>Uszkodzenie Qi i krwi , Zastój Qi i krwi</a:t>
                      </a:r>
                    </a:p>
                  </a:txBody>
                  <a:tcPr marL="0" marR="0" marT="0" marB="0">
                    <a:lnL w="13564">
                      <a:solidFill>
                        <a:srgbClr val="FFFFFF"/>
                      </a:solidFill>
                      <a:prstDash val="solid"/>
                    </a:lnL>
                    <a:lnR w="13564">
                      <a:solidFill>
                        <a:srgbClr val="FFFFFF"/>
                      </a:solidFill>
                      <a:prstDash val="solid"/>
                    </a:lnR>
                    <a:lnT w="40710">
                      <a:solidFill>
                        <a:srgbClr val="FFFFFF"/>
                      </a:solidFill>
                      <a:prstDash val="solid"/>
                    </a:lnT>
                    <a:lnB w="13570">
                      <a:solidFill>
                        <a:srgbClr val="FFFFFF"/>
                      </a:solidFill>
                      <a:prstDash val="solid"/>
                    </a:lnB>
                    <a:solidFill>
                      <a:srgbClr val="D0D8E8"/>
                    </a:solidFill>
                  </a:tcPr>
                </a:tc>
              </a:tr>
              <a:tr h="977053">
                <a:tc>
                  <a:txBody>
                    <a:bodyPr/>
                    <a:lstStyle/>
                    <a:p>
                      <a:pPr marL="90805">
                        <a:lnSpc>
                          <a:spcPct val="100000"/>
                        </a:lnSpc>
                        <a:spcBef>
                          <a:spcPts val="240"/>
                        </a:spcBef>
                      </a:pPr>
                      <a:r>
                        <a:rPr lang="pl-PL" sz="1900" b="1" spc="-5" dirty="0" smtClean="0">
                          <a:latin typeface="Calibri"/>
                          <a:cs typeface="Calibri"/>
                        </a:rPr>
                        <a:t>Chemioterapia</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c>
                  <a:txBody>
                    <a:bodyPr/>
                    <a:lstStyle/>
                    <a:p>
                      <a:pPr marL="90805" marR="669925">
                        <a:lnSpc>
                          <a:spcPct val="100899"/>
                        </a:lnSpc>
                        <a:spcBef>
                          <a:spcPts val="220"/>
                        </a:spcBef>
                      </a:pPr>
                      <a:r>
                        <a:rPr lang="pl-PL" sz="1900" spc="-5" dirty="0" smtClean="0">
                          <a:latin typeface="Calibri"/>
                          <a:cs typeface="Calibri"/>
                        </a:rPr>
                        <a:t>Zimna</a:t>
                      </a:r>
                      <a:r>
                        <a:rPr lang="pl-PL" sz="1900" spc="-5" baseline="0" dirty="0" smtClean="0">
                          <a:latin typeface="Calibri"/>
                          <a:cs typeface="Calibri"/>
                        </a:rPr>
                        <a:t> wilgoć lub gorąca wilgoć wraz z toksynami, niedobór Yin z pustym ogniem wywołuje nowotwór</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r>
              <a:tr h="977053">
                <a:tc>
                  <a:txBody>
                    <a:bodyPr/>
                    <a:lstStyle/>
                    <a:p>
                      <a:pPr marL="90805">
                        <a:lnSpc>
                          <a:spcPct val="100000"/>
                        </a:lnSpc>
                        <a:spcBef>
                          <a:spcPts val="245"/>
                        </a:spcBef>
                      </a:pPr>
                      <a:r>
                        <a:rPr lang="pl-PL" sz="1900" b="1" spc="-5" dirty="0" smtClean="0">
                          <a:latin typeface="Calibri"/>
                          <a:cs typeface="Calibri"/>
                        </a:rPr>
                        <a:t>Radioterapia</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c>
                  <a:txBody>
                    <a:bodyPr/>
                    <a:lstStyle/>
                    <a:p>
                      <a:pPr marL="90805" marR="257175">
                        <a:lnSpc>
                          <a:spcPct val="100899"/>
                        </a:lnSpc>
                        <a:spcBef>
                          <a:spcPts val="225"/>
                        </a:spcBef>
                      </a:pPr>
                      <a:r>
                        <a:rPr lang="pl-PL" sz="1900" dirty="0" smtClean="0">
                          <a:latin typeface="Calibri"/>
                          <a:cs typeface="Calibri"/>
                        </a:rPr>
                        <a:t>Ogniste</a:t>
                      </a:r>
                      <a:r>
                        <a:rPr lang="pl-PL" sz="1900" baseline="0" dirty="0" smtClean="0">
                          <a:latin typeface="Calibri"/>
                          <a:cs typeface="Calibri"/>
                        </a:rPr>
                        <a:t> toksyny penetrują na najgłębsze warstwy </a:t>
                      </a:r>
                      <a:r>
                        <a:rPr sz="1900" spc="-5" dirty="0" smtClean="0">
                          <a:latin typeface="Calibri"/>
                          <a:cs typeface="Calibri"/>
                        </a:rPr>
                        <a:t>&gt; </a:t>
                      </a:r>
                      <a:r>
                        <a:rPr lang="pl-PL" sz="1900" spc="-5" dirty="0" smtClean="0">
                          <a:latin typeface="Calibri"/>
                          <a:cs typeface="Calibri"/>
                        </a:rPr>
                        <a:t>niedobór Yin, pusty ogień, gorąco krwi i wywoływanie nowotworów</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r>
              <a:tr h="977053">
                <a:tc>
                  <a:txBody>
                    <a:bodyPr/>
                    <a:lstStyle/>
                    <a:p>
                      <a:pPr marL="90805" marR="96520">
                        <a:lnSpc>
                          <a:spcPct val="100899"/>
                        </a:lnSpc>
                        <a:spcBef>
                          <a:spcPts val="225"/>
                        </a:spcBef>
                      </a:pPr>
                      <a:r>
                        <a:rPr lang="pl-PL" sz="1900" b="1" spc="-30" dirty="0" smtClean="0">
                          <a:latin typeface="Calibri"/>
                          <a:cs typeface="Calibri"/>
                        </a:rPr>
                        <a:t>Terapia </a:t>
                      </a:r>
                      <a:r>
                        <a:rPr lang="pl-PL" sz="1900" b="1" spc="-30" dirty="0" err="1" smtClean="0">
                          <a:latin typeface="Calibri"/>
                          <a:cs typeface="Calibri"/>
                        </a:rPr>
                        <a:t>Antyhormonalna</a:t>
                      </a:r>
                      <a:r>
                        <a:rPr lang="pl-PL" sz="1900" b="1" spc="-30" dirty="0" smtClean="0">
                          <a:latin typeface="Calibri"/>
                          <a:cs typeface="Calibri"/>
                        </a:rPr>
                        <a:t> jak </a:t>
                      </a:r>
                      <a:r>
                        <a:rPr lang="pl-PL" sz="1900" b="1" spc="-30" dirty="0" err="1" smtClean="0">
                          <a:latin typeface="Calibri"/>
                          <a:cs typeface="Calibri"/>
                        </a:rPr>
                        <a:t>Tomoxifen</a:t>
                      </a:r>
                      <a:r>
                        <a:rPr lang="pl-PL" sz="1900" b="1" spc="-30" dirty="0" smtClean="0">
                          <a:latin typeface="Calibri"/>
                          <a:cs typeface="Calibri"/>
                        </a:rPr>
                        <a:t> </a:t>
                      </a:r>
                      <a:r>
                        <a:rPr lang="pl-PL" sz="1900" dirty="0" smtClean="0">
                          <a:latin typeface="Calibri"/>
                          <a:cs typeface="Calibri"/>
                        </a:rPr>
                        <a:t>do leczenia nowotworów</a:t>
                      </a:r>
                      <a:r>
                        <a:rPr lang="pl-PL" sz="1900" baseline="0" dirty="0" smtClean="0">
                          <a:latin typeface="Calibri"/>
                          <a:cs typeface="Calibri"/>
                        </a:rPr>
                        <a:t> piersi</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c>
                  <a:txBody>
                    <a:bodyPr/>
                    <a:lstStyle/>
                    <a:p>
                      <a:pPr marL="90805" marR="447675" algn="just">
                        <a:lnSpc>
                          <a:spcPct val="100899"/>
                        </a:lnSpc>
                        <a:spcBef>
                          <a:spcPts val="225"/>
                        </a:spcBef>
                      </a:pPr>
                      <a:r>
                        <a:rPr lang="pl-PL" sz="1900" spc="-25" dirty="0" smtClean="0">
                          <a:latin typeface="Calibri"/>
                          <a:cs typeface="Calibri"/>
                        </a:rPr>
                        <a:t>Niedobór</a:t>
                      </a:r>
                      <a:r>
                        <a:rPr lang="pl-PL" sz="1900" spc="-25" baseline="0" dirty="0" smtClean="0">
                          <a:latin typeface="Calibri"/>
                          <a:cs typeface="Calibri"/>
                        </a:rPr>
                        <a:t> Yin z pustym gorącem, gorąco krwi, zastój krwi w efekcie wywoływanie nowotworu</a:t>
                      </a:r>
                      <a:endParaRPr sz="19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E9EDF4"/>
                    </a:solidFill>
                  </a:tcPr>
                </a:tc>
              </a:tr>
              <a:tr h="1270169">
                <a:tc>
                  <a:txBody>
                    <a:bodyPr/>
                    <a:lstStyle/>
                    <a:p>
                      <a:pPr marL="90805">
                        <a:lnSpc>
                          <a:spcPct val="100000"/>
                        </a:lnSpc>
                        <a:spcBef>
                          <a:spcPts val="250"/>
                        </a:spcBef>
                      </a:pPr>
                      <a:r>
                        <a:rPr lang="pl-PL" sz="1900" b="1" spc="5" dirty="0" smtClean="0">
                          <a:latin typeface="Calibri"/>
                          <a:cs typeface="Calibri"/>
                        </a:rPr>
                        <a:t>Sterydy</a:t>
                      </a:r>
                      <a:endParaRPr sz="1900" dirty="0">
                        <a:latin typeface="Calibri"/>
                        <a:cs typeface="Calibri"/>
                      </a:endParaRPr>
                    </a:p>
                    <a:p>
                      <a:pPr>
                        <a:lnSpc>
                          <a:spcPct val="100000"/>
                        </a:lnSpc>
                      </a:pPr>
                      <a:endParaRPr sz="1900" dirty="0">
                        <a:latin typeface="Times New Roman"/>
                        <a:cs typeface="Times New Roman"/>
                      </a:endParaRPr>
                    </a:p>
                    <a:p>
                      <a:pPr>
                        <a:lnSpc>
                          <a:spcPct val="100000"/>
                        </a:lnSpc>
                      </a:pPr>
                      <a:endParaRPr sz="1900" dirty="0">
                        <a:latin typeface="Times New Roman"/>
                        <a:cs typeface="Times New Roman"/>
                      </a:endParaRPr>
                    </a:p>
                    <a:p>
                      <a:pPr marR="26034" algn="r">
                        <a:lnSpc>
                          <a:spcPct val="100000"/>
                        </a:lnSpc>
                        <a:spcBef>
                          <a:spcPts val="1395"/>
                        </a:spcBef>
                      </a:pPr>
                      <a:r>
                        <a:rPr sz="1300" spc="5" dirty="0">
                          <a:solidFill>
                            <a:srgbClr val="898989"/>
                          </a:solidFill>
                          <a:latin typeface="Calibri"/>
                          <a:cs typeface="Calibri"/>
                        </a:rPr>
                        <a:t>Copyright</a:t>
                      </a:r>
                      <a:r>
                        <a:rPr sz="1300" spc="-175" dirty="0">
                          <a:solidFill>
                            <a:srgbClr val="898989"/>
                          </a:solidFill>
                          <a:latin typeface="Calibri"/>
                          <a:cs typeface="Calibri"/>
                        </a:rPr>
                        <a:t> </a:t>
                      </a:r>
                      <a:r>
                        <a:rPr sz="1300" spc="-5" dirty="0">
                          <a:solidFill>
                            <a:srgbClr val="898989"/>
                          </a:solidFill>
                          <a:latin typeface="Calibri"/>
                          <a:cs typeface="Calibri"/>
                        </a:rPr>
                        <a:t>Claud</a:t>
                      </a:r>
                      <a:endParaRPr sz="13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c>
                  <a:txBody>
                    <a:bodyPr/>
                    <a:lstStyle/>
                    <a:p>
                      <a:pPr marL="90805" marR="175260">
                        <a:lnSpc>
                          <a:spcPct val="100899"/>
                        </a:lnSpc>
                        <a:spcBef>
                          <a:spcPts val="229"/>
                        </a:spcBef>
                      </a:pPr>
                      <a:r>
                        <a:rPr lang="pl-PL" sz="1900" spc="-10" dirty="0" smtClean="0">
                          <a:latin typeface="Calibri"/>
                          <a:cs typeface="Calibri"/>
                        </a:rPr>
                        <a:t>Przesuwają stan chorobowy do Yin, neutralizują </a:t>
                      </a:r>
                      <a:r>
                        <a:rPr sz="1900" spc="-10" dirty="0" smtClean="0">
                          <a:latin typeface="Calibri"/>
                          <a:cs typeface="Calibri"/>
                        </a:rPr>
                        <a:t>WEI </a:t>
                      </a:r>
                      <a:r>
                        <a:rPr sz="1900" spc="10" dirty="0">
                          <a:latin typeface="Calibri"/>
                          <a:cs typeface="Calibri"/>
                        </a:rPr>
                        <a:t>QI</a:t>
                      </a:r>
                      <a:r>
                        <a:rPr sz="1900" spc="10" dirty="0" smtClean="0">
                          <a:latin typeface="Calibri"/>
                          <a:cs typeface="Calibri"/>
                        </a:rPr>
                        <a:t>,</a:t>
                      </a:r>
                      <a:r>
                        <a:rPr lang="pl-PL" sz="1900" spc="10" dirty="0" smtClean="0">
                          <a:latin typeface="Calibri"/>
                          <a:cs typeface="Calibri"/>
                        </a:rPr>
                        <a:t> uszkadzają Yin i produkują</a:t>
                      </a:r>
                      <a:r>
                        <a:rPr lang="pl-PL" sz="1900" spc="10" baseline="0" dirty="0" smtClean="0">
                          <a:latin typeface="Calibri"/>
                          <a:cs typeface="Calibri"/>
                        </a:rPr>
                        <a:t> pusty ogień, gorąco krwi oraz promują rozwój nowotworu</a:t>
                      </a:r>
                      <a:endParaRPr sz="1300" dirty="0">
                        <a:latin typeface="Calibri"/>
                        <a:cs typeface="Calibri"/>
                      </a:endParaRPr>
                    </a:p>
                  </a:txBody>
                  <a:tcPr marL="0" marR="0" marT="0" marB="0">
                    <a:lnL w="13564">
                      <a:solidFill>
                        <a:srgbClr val="FFFFFF"/>
                      </a:solidFill>
                      <a:prstDash val="solid"/>
                    </a:lnL>
                    <a:lnR w="13564">
                      <a:solidFill>
                        <a:srgbClr val="FFFFFF"/>
                      </a:solidFill>
                      <a:prstDash val="solid"/>
                    </a:lnR>
                    <a:lnT w="13570">
                      <a:solidFill>
                        <a:srgbClr val="FFFFFF"/>
                      </a:solidFill>
                      <a:prstDash val="solid"/>
                    </a:lnT>
                    <a:lnB w="13570">
                      <a:solidFill>
                        <a:srgbClr val="FFFFFF"/>
                      </a:solidFill>
                      <a:prstDash val="solid"/>
                    </a:lnB>
                    <a:solidFill>
                      <a:srgbClr val="D0D8E8"/>
                    </a:solidFill>
                  </a:tcPr>
                </a:tc>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8529421" cy="962507"/>
          </a:xfrm>
          <a:prstGeom prst="rect">
            <a:avLst/>
          </a:prstGeom>
        </p:spPr>
        <p:txBody>
          <a:bodyPr vert="horz" wrap="square" lIns="0" tIns="297878" rIns="0" bIns="0" rtlCol="0">
            <a:spAutoFit/>
          </a:bodyPr>
          <a:lstStyle/>
          <a:p>
            <a:pPr marL="114300">
              <a:lnSpc>
                <a:spcPct val="100000"/>
              </a:lnSpc>
            </a:pPr>
            <a:r>
              <a:rPr lang="pl-PL" dirty="0" smtClean="0"/>
              <a:t>Konsekwencje leczenia zachodniego </a:t>
            </a:r>
            <a:endParaRPr dirty="0"/>
          </a:p>
        </p:txBody>
      </p:sp>
      <p:sp>
        <p:nvSpPr>
          <p:cNvPr id="3" name="object 3"/>
          <p:cNvSpPr/>
          <p:nvPr/>
        </p:nvSpPr>
        <p:spPr>
          <a:xfrm>
            <a:off x="1728190" y="1828805"/>
            <a:ext cx="7224318" cy="4826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691119" y="6697085"/>
            <a:ext cx="7495540" cy="292388"/>
          </a:xfrm>
          <a:prstGeom prst="rect">
            <a:avLst/>
          </a:prstGeom>
        </p:spPr>
        <p:txBody>
          <a:bodyPr vert="horz" wrap="square" lIns="0" tIns="0" rIns="0" bIns="0" rtlCol="0">
            <a:spAutoFit/>
          </a:bodyPr>
          <a:lstStyle/>
          <a:p>
            <a:pPr marL="12700">
              <a:lnSpc>
                <a:spcPct val="100000"/>
              </a:lnSpc>
            </a:pPr>
            <a:r>
              <a:rPr lang="pl-PL" sz="1900" b="1" spc="-25" dirty="0" smtClean="0">
                <a:latin typeface="Calibri"/>
                <a:cs typeface="Calibri"/>
              </a:rPr>
              <a:t>Choroba przesuwa się do Yin i dosięga szpiku, kości  oraz mózgu </a:t>
            </a:r>
            <a:endParaRPr sz="1900" dirty="0">
              <a:latin typeface="Calibri"/>
              <a:cs typeface="Calibri"/>
            </a:endParaRPr>
          </a:p>
        </p:txBody>
      </p:sp>
      <p:sp>
        <p:nvSpPr>
          <p:cNvPr id="7" name="object 7"/>
          <p:cNvSpPr txBox="1"/>
          <p:nvPr/>
        </p:nvSpPr>
        <p:spPr>
          <a:xfrm>
            <a:off x="4133659" y="7110300"/>
            <a:ext cx="2418080" cy="191135"/>
          </a:xfrm>
          <a:prstGeom prst="rect">
            <a:avLst/>
          </a:prstGeom>
        </p:spPr>
        <p:txBody>
          <a:bodyPr vert="horz" wrap="square" lIns="0" tIns="0" rIns="0" bIns="0" rtlCol="0">
            <a:spAutoFit/>
          </a:bodyPr>
          <a:lstStyle/>
          <a:p>
            <a:pPr marL="12700">
              <a:lnSpc>
                <a:spcPts val="1375"/>
              </a:lnSpc>
            </a:pPr>
            <a:r>
              <a:rPr sz="1300" spc="-20" dirty="0">
                <a:solidFill>
                  <a:srgbClr val="898989"/>
                </a:solidFill>
                <a:latin typeface="Calibri"/>
                <a:cs typeface="Calibri"/>
                <a:hlinkClick r:id="rId3"/>
              </a:rPr>
              <a:t>www.diolosa.com</a:t>
            </a:r>
            <a:r>
              <a:rPr sz="1300" spc="-35" dirty="0">
                <a:solidFill>
                  <a:srgbClr val="898989"/>
                </a:solidFill>
                <a:latin typeface="Calibri"/>
                <a:cs typeface="Calibri"/>
              </a:rPr>
              <a:t> </a:t>
            </a:r>
            <a:r>
              <a:rPr sz="1300" spc="-20" dirty="0">
                <a:solidFill>
                  <a:srgbClr val="898989"/>
                </a:solidFill>
                <a:latin typeface="Calibri"/>
                <a:cs typeface="Calibri"/>
                <a:hlinkClick r:id="rId3"/>
              </a:rPr>
              <a:t>www.diolosa.com</a:t>
            </a:r>
            <a:endParaRPr sz="1300">
              <a:latin typeface="Calibri"/>
              <a:cs typeface="Calibri"/>
            </a:endParaRPr>
          </a:p>
        </p:txBody>
      </p:sp>
      <p:sp>
        <p:nvSpPr>
          <p:cNvPr id="5" name="object 5"/>
          <p:cNvSpPr txBox="1"/>
          <p:nvPr/>
        </p:nvSpPr>
        <p:spPr>
          <a:xfrm>
            <a:off x="9446348" y="6993900"/>
            <a:ext cx="203835" cy="214629"/>
          </a:xfrm>
          <a:prstGeom prst="rect">
            <a:avLst/>
          </a:prstGeom>
        </p:spPr>
        <p:txBody>
          <a:bodyPr vert="horz" wrap="square" lIns="0" tIns="0" rIns="0" bIns="0" rtlCol="0">
            <a:spAutoFit/>
          </a:bodyPr>
          <a:lstStyle/>
          <a:p>
            <a:pPr marL="12700">
              <a:lnSpc>
                <a:spcPct val="100000"/>
              </a:lnSpc>
            </a:pPr>
            <a:r>
              <a:rPr sz="1300" spc="30" dirty="0">
                <a:solidFill>
                  <a:srgbClr val="898989"/>
                </a:solidFill>
                <a:latin typeface="Calibri"/>
                <a:cs typeface="Calibri"/>
              </a:rPr>
              <a:t>85</a:t>
            </a:r>
            <a:endParaRPr sz="1300">
              <a:latin typeface="Calibri"/>
              <a:cs typeface="Calibri"/>
            </a:endParaRPr>
          </a:p>
        </p:txBody>
      </p:sp>
      <p:sp>
        <p:nvSpPr>
          <p:cNvPr id="6" name="object 6"/>
          <p:cNvSpPr txBox="1"/>
          <p:nvPr/>
        </p:nvSpPr>
        <p:spPr>
          <a:xfrm>
            <a:off x="4146359" y="6896153"/>
            <a:ext cx="2375535" cy="214629"/>
          </a:xfrm>
          <a:prstGeom prst="rect">
            <a:avLst/>
          </a:prstGeom>
        </p:spPr>
        <p:txBody>
          <a:bodyPr vert="horz" wrap="square" lIns="0" tIns="0" rIns="0" bIns="0" rtlCol="0">
            <a:spAutoFit/>
          </a:bodyPr>
          <a:lstStyle/>
          <a:p>
            <a:pPr marL="12700">
              <a:lnSpc>
                <a:spcPct val="100000"/>
              </a:lnSpc>
            </a:pPr>
            <a:r>
              <a:rPr sz="1300" spc="5" dirty="0">
                <a:solidFill>
                  <a:srgbClr val="898989"/>
                </a:solidFill>
                <a:latin typeface="Calibri"/>
                <a:cs typeface="Calibri"/>
              </a:rPr>
              <a:t>Copyright </a:t>
            </a:r>
            <a:r>
              <a:rPr sz="1300" spc="20" dirty="0">
                <a:solidFill>
                  <a:srgbClr val="898989"/>
                </a:solidFill>
                <a:latin typeface="Calibri"/>
                <a:cs typeface="Calibri"/>
              </a:rPr>
              <a:t>Claude&amp; </a:t>
            </a:r>
            <a:r>
              <a:rPr sz="1300" spc="-10" dirty="0">
                <a:solidFill>
                  <a:srgbClr val="898989"/>
                </a:solidFill>
                <a:latin typeface="Calibri"/>
                <a:cs typeface="Calibri"/>
              </a:rPr>
              <a:t>Diolesosa</a:t>
            </a:r>
            <a:r>
              <a:rPr sz="1300" spc="-140" dirty="0">
                <a:solidFill>
                  <a:srgbClr val="898989"/>
                </a:solidFill>
                <a:latin typeface="Calibri"/>
                <a:cs typeface="Calibri"/>
              </a:rPr>
              <a:t> </a:t>
            </a:r>
            <a:r>
              <a:rPr sz="1300" spc="35" dirty="0">
                <a:solidFill>
                  <a:srgbClr val="898989"/>
                </a:solidFill>
                <a:latin typeface="Calibri"/>
                <a:cs typeface="Calibri"/>
              </a:rPr>
              <a:t>2014</a:t>
            </a:r>
            <a:endParaRPr sz="1300">
              <a:latin typeface="Calibri"/>
              <a:cs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85</a:t>
            </a:fld>
            <a:endParaRPr spc="-5" dirty="0"/>
          </a:p>
        </p:txBody>
      </p:sp>
      <p:sp>
        <p:nvSpPr>
          <p:cNvPr id="2" name="object 2"/>
          <p:cNvSpPr txBox="1">
            <a:spLocks noGrp="1"/>
          </p:cNvSpPr>
          <p:nvPr>
            <p:ph type="title"/>
          </p:nvPr>
        </p:nvSpPr>
        <p:spPr>
          <a:xfrm>
            <a:off x="1081989" y="357225"/>
            <a:ext cx="8529421" cy="991182"/>
          </a:xfrm>
          <a:prstGeom prst="rect">
            <a:avLst/>
          </a:prstGeom>
        </p:spPr>
        <p:txBody>
          <a:bodyPr vert="horz" wrap="square" lIns="0" tIns="265316" rIns="0" bIns="0" rtlCol="0">
            <a:spAutoFit/>
          </a:bodyPr>
          <a:lstStyle/>
          <a:p>
            <a:pPr marL="622300">
              <a:lnSpc>
                <a:spcPct val="100000"/>
              </a:lnSpc>
            </a:pPr>
            <a:r>
              <a:rPr lang="pl-PL" sz="4700" spc="10" dirty="0" smtClean="0"/>
              <a:t>Opis działanie chemioterapii</a:t>
            </a:r>
            <a:endParaRPr sz="4700" dirty="0"/>
          </a:p>
        </p:txBody>
      </p:sp>
      <p:sp>
        <p:nvSpPr>
          <p:cNvPr id="3" name="object 3"/>
          <p:cNvSpPr txBox="1"/>
          <p:nvPr/>
        </p:nvSpPr>
        <p:spPr>
          <a:xfrm>
            <a:off x="1030477" y="1853603"/>
            <a:ext cx="8495030" cy="4488408"/>
          </a:xfrm>
          <a:prstGeom prst="rect">
            <a:avLst/>
          </a:prstGeom>
        </p:spPr>
        <p:txBody>
          <a:bodyPr vert="horz" wrap="square" lIns="0" tIns="0" rIns="0" bIns="0" rtlCol="0">
            <a:spAutoFit/>
          </a:bodyPr>
          <a:lstStyle/>
          <a:p>
            <a:pPr marL="381000" marR="125095" indent="-368300">
              <a:lnSpc>
                <a:spcPts val="3700"/>
              </a:lnSpc>
              <a:buFont typeface="Arial"/>
              <a:buChar char="•"/>
              <a:tabLst>
                <a:tab pos="380365" algn="l"/>
                <a:tab pos="381000" algn="l"/>
              </a:tabLst>
            </a:pPr>
            <a:r>
              <a:rPr sz="3400" b="1" dirty="0">
                <a:latin typeface="Calibri"/>
                <a:cs typeface="Calibri"/>
              </a:rPr>
              <a:t>1 </a:t>
            </a:r>
            <a:r>
              <a:rPr lang="pl-PL" sz="3400" b="1" spc="5" dirty="0" smtClean="0">
                <a:latin typeface="Calibri"/>
                <a:cs typeface="Calibri"/>
              </a:rPr>
              <a:t>stadium</a:t>
            </a:r>
            <a:r>
              <a:rPr sz="3400" b="1" spc="5" dirty="0" smtClean="0">
                <a:latin typeface="Calibri"/>
                <a:cs typeface="Calibri"/>
              </a:rPr>
              <a:t>: </a:t>
            </a:r>
            <a:r>
              <a:rPr lang="pl-PL" sz="3400" spc="10" dirty="0" smtClean="0">
                <a:latin typeface="Calibri"/>
                <a:cs typeface="Calibri"/>
              </a:rPr>
              <a:t>niedobór Qi śledziony</a:t>
            </a:r>
            <a:r>
              <a:rPr sz="3400" dirty="0" smtClean="0">
                <a:latin typeface="Calibri"/>
                <a:cs typeface="Calibri"/>
              </a:rPr>
              <a:t>&gt; </a:t>
            </a:r>
            <a:r>
              <a:rPr lang="pl-PL" sz="3400" spc="-45" dirty="0" smtClean="0">
                <a:latin typeface="Calibri"/>
                <a:cs typeface="Calibri"/>
              </a:rPr>
              <a:t>zimna wilgoć w Yang Ming</a:t>
            </a:r>
            <a:r>
              <a:rPr sz="3400" dirty="0" smtClean="0">
                <a:latin typeface="Calibri"/>
                <a:cs typeface="Calibri"/>
              </a:rPr>
              <a:t> </a:t>
            </a:r>
            <a:r>
              <a:rPr sz="3400" dirty="0">
                <a:latin typeface="Calibri"/>
                <a:cs typeface="Calibri"/>
              </a:rPr>
              <a:t>&gt; </a:t>
            </a:r>
            <a:r>
              <a:rPr lang="pl-PL" sz="3400" spc="5" dirty="0" smtClean="0">
                <a:latin typeface="Calibri"/>
                <a:cs typeface="Calibri"/>
              </a:rPr>
              <a:t>zastój Qi i krwi</a:t>
            </a:r>
            <a:r>
              <a:rPr sz="3400" dirty="0" smtClean="0">
                <a:latin typeface="Calibri"/>
                <a:cs typeface="Calibri"/>
              </a:rPr>
              <a:t>&gt; </a:t>
            </a:r>
            <a:r>
              <a:rPr lang="pl-PL" sz="3400" dirty="0" smtClean="0">
                <a:latin typeface="Calibri"/>
                <a:cs typeface="Calibri"/>
              </a:rPr>
              <a:t>wtórna gorąca wilgoć</a:t>
            </a:r>
            <a:r>
              <a:rPr sz="3400" dirty="0" smtClean="0">
                <a:latin typeface="Calibri"/>
                <a:cs typeface="Calibri"/>
              </a:rPr>
              <a:t>&gt; </a:t>
            </a:r>
            <a:r>
              <a:rPr lang="pl-PL" sz="3400" spc="-30" dirty="0" smtClean="0">
                <a:latin typeface="Calibri"/>
                <a:cs typeface="Calibri"/>
              </a:rPr>
              <a:t>po urodzeniowe źródło </a:t>
            </a:r>
            <a:r>
              <a:rPr sz="3400" spc="15" dirty="0" smtClean="0">
                <a:latin typeface="Calibri"/>
                <a:cs typeface="Calibri"/>
              </a:rPr>
              <a:t>JING </a:t>
            </a:r>
            <a:r>
              <a:rPr lang="pl-PL" sz="3400" spc="10" dirty="0" smtClean="0">
                <a:latin typeface="Calibri"/>
                <a:cs typeface="Calibri"/>
              </a:rPr>
              <a:t>nie funkcjonuje odpowiednio</a:t>
            </a:r>
            <a:endParaRPr sz="3400" dirty="0">
              <a:latin typeface="Calibri"/>
              <a:cs typeface="Calibri"/>
            </a:endParaRPr>
          </a:p>
          <a:p>
            <a:pPr marL="381000" indent="-368300">
              <a:lnSpc>
                <a:spcPts val="3890"/>
              </a:lnSpc>
              <a:spcBef>
                <a:spcPts val="360"/>
              </a:spcBef>
              <a:buFont typeface="Arial"/>
              <a:buChar char="•"/>
              <a:tabLst>
                <a:tab pos="380365" algn="l"/>
                <a:tab pos="381000" algn="l"/>
              </a:tabLst>
            </a:pPr>
            <a:r>
              <a:rPr sz="3400" b="1" dirty="0">
                <a:latin typeface="Calibri"/>
                <a:cs typeface="Calibri"/>
              </a:rPr>
              <a:t>2 </a:t>
            </a:r>
            <a:r>
              <a:rPr lang="pl-PL" sz="3400" b="1" dirty="0" smtClean="0">
                <a:latin typeface="Calibri"/>
                <a:cs typeface="Calibri"/>
              </a:rPr>
              <a:t>stadium</a:t>
            </a:r>
            <a:r>
              <a:rPr sz="3400" b="1" dirty="0" smtClean="0">
                <a:latin typeface="Calibri"/>
                <a:cs typeface="Calibri"/>
              </a:rPr>
              <a:t>: </a:t>
            </a:r>
            <a:r>
              <a:rPr sz="3400" spc="10" dirty="0">
                <a:latin typeface="Calibri"/>
                <a:cs typeface="Calibri"/>
              </a:rPr>
              <a:t>Jue </a:t>
            </a:r>
            <a:r>
              <a:rPr sz="3400" spc="-15" dirty="0">
                <a:latin typeface="Calibri"/>
                <a:cs typeface="Calibri"/>
              </a:rPr>
              <a:t>Yin </a:t>
            </a:r>
            <a:r>
              <a:rPr sz="3400" dirty="0" smtClean="0">
                <a:latin typeface="Calibri"/>
                <a:cs typeface="Calibri"/>
              </a:rPr>
              <a:t>=</a:t>
            </a:r>
            <a:r>
              <a:rPr lang="pl-PL" sz="3400" dirty="0" smtClean="0">
                <a:latin typeface="Calibri"/>
                <a:cs typeface="Calibri"/>
              </a:rPr>
              <a:t>Niedobór </a:t>
            </a:r>
            <a:r>
              <a:rPr sz="3400" spc="-15" dirty="0" smtClean="0">
                <a:latin typeface="Calibri"/>
                <a:cs typeface="Calibri"/>
              </a:rPr>
              <a:t>Yin </a:t>
            </a:r>
            <a:r>
              <a:rPr sz="3400" dirty="0">
                <a:latin typeface="Calibri"/>
                <a:cs typeface="Calibri"/>
              </a:rPr>
              <a:t>(Jing)</a:t>
            </a:r>
            <a:r>
              <a:rPr sz="3400" spc="70" dirty="0">
                <a:latin typeface="Calibri"/>
                <a:cs typeface="Calibri"/>
              </a:rPr>
              <a:t> </a:t>
            </a:r>
            <a:r>
              <a:rPr lang="pl-PL" sz="3400" spc="-5" dirty="0" smtClean="0">
                <a:latin typeface="Calibri"/>
                <a:cs typeface="Calibri"/>
              </a:rPr>
              <a:t>nerek</a:t>
            </a:r>
            <a:endParaRPr sz="3400" dirty="0">
              <a:latin typeface="Calibri"/>
              <a:cs typeface="Calibri"/>
            </a:endParaRPr>
          </a:p>
          <a:p>
            <a:pPr marL="381000" marR="652780">
              <a:lnSpc>
                <a:spcPts val="3700"/>
              </a:lnSpc>
              <a:spcBef>
                <a:spcPts val="250"/>
              </a:spcBef>
            </a:pPr>
            <a:r>
              <a:rPr sz="3400" dirty="0">
                <a:latin typeface="Calibri"/>
                <a:cs typeface="Calibri"/>
              </a:rPr>
              <a:t>&gt; </a:t>
            </a:r>
            <a:r>
              <a:rPr lang="pl-PL" sz="3400" spc="-45" dirty="0" smtClean="0">
                <a:latin typeface="Calibri"/>
                <a:cs typeface="Calibri"/>
              </a:rPr>
              <a:t>Niedobór </a:t>
            </a:r>
            <a:r>
              <a:rPr lang="pl-PL" sz="3400" spc="-45" dirty="0" err="1" smtClean="0">
                <a:latin typeface="Calibri"/>
                <a:cs typeface="Calibri"/>
              </a:rPr>
              <a:t>Yuan</a:t>
            </a:r>
            <a:r>
              <a:rPr lang="pl-PL" sz="3400" spc="-45" dirty="0" smtClean="0">
                <a:latin typeface="Calibri"/>
                <a:cs typeface="Calibri"/>
              </a:rPr>
              <a:t> Qi</a:t>
            </a:r>
            <a:r>
              <a:rPr sz="3400" dirty="0" smtClean="0">
                <a:latin typeface="Calibri"/>
                <a:cs typeface="Calibri"/>
              </a:rPr>
              <a:t>&gt; </a:t>
            </a:r>
            <a:r>
              <a:rPr lang="pl-PL" sz="3400" spc="-5" dirty="0" smtClean="0">
                <a:latin typeface="Calibri"/>
                <a:cs typeface="Calibri"/>
              </a:rPr>
              <a:t>puste gorąco</a:t>
            </a:r>
            <a:r>
              <a:rPr sz="3400" dirty="0" smtClean="0">
                <a:latin typeface="Calibri"/>
                <a:cs typeface="Calibri"/>
              </a:rPr>
              <a:t>&gt; </a:t>
            </a:r>
            <a:r>
              <a:rPr lang="pl-PL" sz="3400" spc="-5" dirty="0" smtClean="0">
                <a:latin typeface="Calibri"/>
                <a:cs typeface="Calibri"/>
              </a:rPr>
              <a:t>zastój krwi</a:t>
            </a:r>
            <a:endParaRPr sz="3400" dirty="0">
              <a:latin typeface="Calibri"/>
              <a:cs typeface="Calibri"/>
            </a:endParaRPr>
          </a:p>
          <a:p>
            <a:pPr marL="381000" marR="5080" indent="-368300">
              <a:lnSpc>
                <a:spcPts val="3700"/>
              </a:lnSpc>
              <a:spcBef>
                <a:spcPts val="800"/>
              </a:spcBef>
              <a:buFont typeface="Arial"/>
              <a:buChar char="•"/>
              <a:tabLst>
                <a:tab pos="380365" algn="l"/>
                <a:tab pos="381000" algn="l"/>
              </a:tabLst>
            </a:pPr>
            <a:r>
              <a:rPr sz="3400" b="1" dirty="0">
                <a:latin typeface="Calibri"/>
                <a:cs typeface="Calibri"/>
              </a:rPr>
              <a:t>3 </a:t>
            </a:r>
            <a:r>
              <a:rPr lang="pl-PL" sz="3400" b="1" dirty="0" smtClean="0">
                <a:latin typeface="Calibri"/>
                <a:cs typeface="Calibri"/>
              </a:rPr>
              <a:t>stadium</a:t>
            </a:r>
            <a:r>
              <a:rPr sz="3400" b="1" dirty="0" smtClean="0">
                <a:latin typeface="Calibri"/>
                <a:cs typeface="Calibri"/>
              </a:rPr>
              <a:t>: </a:t>
            </a:r>
            <a:r>
              <a:rPr lang="pl-PL" sz="3400" dirty="0" smtClean="0">
                <a:latin typeface="Calibri"/>
                <a:cs typeface="Calibri"/>
              </a:rPr>
              <a:t>ruch do wewnątrz gorącej wilgoci z toksynami, do wnętrza warstw Yin</a:t>
            </a:r>
            <a:endParaRPr sz="3400" dirty="0">
              <a:latin typeface="Calibri"/>
              <a:cs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86</a:t>
            </a:fld>
            <a:endParaRPr spc="-5" dirty="0"/>
          </a:p>
        </p:txBody>
      </p:sp>
      <p:sp>
        <p:nvSpPr>
          <p:cNvPr id="2" name="object 2"/>
          <p:cNvSpPr txBox="1">
            <a:spLocks noGrp="1"/>
          </p:cNvSpPr>
          <p:nvPr>
            <p:ph type="title"/>
          </p:nvPr>
        </p:nvSpPr>
        <p:spPr>
          <a:xfrm>
            <a:off x="1081989" y="357225"/>
            <a:ext cx="8529421" cy="945015"/>
          </a:xfrm>
          <a:prstGeom prst="rect">
            <a:avLst/>
          </a:prstGeom>
        </p:spPr>
        <p:txBody>
          <a:bodyPr vert="horz" wrap="square" lIns="0" tIns="265316" rIns="0" bIns="0" rtlCol="0">
            <a:spAutoFit/>
          </a:bodyPr>
          <a:lstStyle/>
          <a:p>
            <a:pPr marL="1256665">
              <a:lnSpc>
                <a:spcPct val="100000"/>
              </a:lnSpc>
            </a:pPr>
            <a:r>
              <a:rPr lang="pl-PL" sz="4400" spc="-25" dirty="0" smtClean="0"/>
              <a:t>Ostrzeżenia przed tonikami Yin</a:t>
            </a:r>
            <a:endParaRPr sz="4400" dirty="0"/>
          </a:p>
        </p:txBody>
      </p:sp>
      <p:sp>
        <p:nvSpPr>
          <p:cNvPr id="3" name="object 3"/>
          <p:cNvSpPr txBox="1"/>
          <p:nvPr/>
        </p:nvSpPr>
        <p:spPr>
          <a:xfrm>
            <a:off x="1030477" y="1853603"/>
            <a:ext cx="8360409" cy="4578176"/>
          </a:xfrm>
          <a:prstGeom prst="rect">
            <a:avLst/>
          </a:prstGeom>
        </p:spPr>
        <p:txBody>
          <a:bodyPr vert="horz" wrap="square" lIns="0" tIns="0" rIns="0" bIns="0" rtlCol="0">
            <a:spAutoFit/>
          </a:bodyPr>
          <a:lstStyle/>
          <a:p>
            <a:pPr marL="381000" marR="170180" indent="-368300">
              <a:lnSpc>
                <a:spcPts val="3700"/>
              </a:lnSpc>
              <a:buFont typeface="Arial"/>
              <a:buChar char="•"/>
              <a:tabLst>
                <a:tab pos="380365" algn="l"/>
                <a:tab pos="381000" algn="l"/>
              </a:tabLst>
            </a:pPr>
            <a:r>
              <a:rPr sz="3400" spc="-340" dirty="0" smtClean="0">
                <a:latin typeface="Calibri"/>
                <a:cs typeface="Calibri"/>
              </a:rPr>
              <a:t>1&gt;</a:t>
            </a:r>
            <a:r>
              <a:rPr lang="pl-PL" sz="3400" spc="-340" dirty="0" smtClean="0">
                <a:latin typeface="Calibri"/>
                <a:cs typeface="Calibri"/>
              </a:rPr>
              <a:t>Odżywiając </a:t>
            </a:r>
            <a:r>
              <a:rPr lang="pl-PL" sz="3400" spc="-340" dirty="0">
                <a:latin typeface="Calibri"/>
                <a:cs typeface="Calibri"/>
              </a:rPr>
              <a:t>Y</a:t>
            </a:r>
            <a:r>
              <a:rPr lang="pl-PL" sz="3400" spc="-340" dirty="0" smtClean="0">
                <a:latin typeface="Calibri"/>
                <a:cs typeface="Calibri"/>
              </a:rPr>
              <a:t>in można zwiększyć  ilość wilgoci w wewnętrznych warstwach </a:t>
            </a:r>
            <a:endParaRPr sz="3400" dirty="0">
              <a:latin typeface="Calibri"/>
              <a:cs typeface="Calibri"/>
            </a:endParaRPr>
          </a:p>
          <a:p>
            <a:pPr marL="381000" marR="1152525" indent="-368300">
              <a:lnSpc>
                <a:spcPts val="3700"/>
              </a:lnSpc>
              <a:spcBef>
                <a:spcPts val="800"/>
              </a:spcBef>
              <a:buFont typeface="Arial"/>
              <a:buChar char="•"/>
              <a:tabLst>
                <a:tab pos="380365" algn="l"/>
                <a:tab pos="381000" algn="l"/>
              </a:tabLst>
            </a:pPr>
            <a:r>
              <a:rPr sz="3400" spc="-340" dirty="0">
                <a:latin typeface="Calibri"/>
                <a:cs typeface="Calibri"/>
              </a:rPr>
              <a:t>2&gt; </a:t>
            </a:r>
            <a:r>
              <a:rPr lang="pl-PL" sz="3400" spc="-130" dirty="0" smtClean="0">
                <a:latin typeface="Calibri"/>
                <a:cs typeface="Calibri"/>
              </a:rPr>
              <a:t>Odżywianie Yin może zwiększać zastój Qi i krwi</a:t>
            </a:r>
            <a:endParaRPr sz="3400" dirty="0">
              <a:latin typeface="Calibri"/>
              <a:cs typeface="Calibri"/>
            </a:endParaRPr>
          </a:p>
          <a:p>
            <a:pPr marL="381000" marR="5080" indent="-368300">
              <a:lnSpc>
                <a:spcPts val="3700"/>
              </a:lnSpc>
              <a:spcBef>
                <a:spcPts val="800"/>
              </a:spcBef>
              <a:buFont typeface="Arial"/>
              <a:buChar char="•"/>
              <a:tabLst>
                <a:tab pos="380365" algn="l"/>
                <a:tab pos="381000" algn="l"/>
              </a:tabLst>
            </a:pPr>
            <a:r>
              <a:rPr sz="3400" spc="-340" dirty="0">
                <a:latin typeface="Calibri"/>
                <a:cs typeface="Calibri"/>
              </a:rPr>
              <a:t>3&gt; </a:t>
            </a:r>
            <a:r>
              <a:rPr lang="pl-PL" sz="3400" spc="-130" dirty="0" smtClean="0">
                <a:latin typeface="Calibri"/>
                <a:cs typeface="Calibri"/>
              </a:rPr>
              <a:t>Odżywianie Yin może spowodować zatrzymanie toksyn w najgłębszych warstwach</a:t>
            </a:r>
            <a:endParaRPr sz="3400" dirty="0">
              <a:latin typeface="Calibri"/>
              <a:cs typeface="Calibri"/>
            </a:endParaRPr>
          </a:p>
          <a:p>
            <a:pPr marL="381000" marR="187960" indent="-368300">
              <a:lnSpc>
                <a:spcPts val="3700"/>
              </a:lnSpc>
              <a:spcBef>
                <a:spcPts val="800"/>
              </a:spcBef>
              <a:buFont typeface="Arial"/>
              <a:buChar char="•"/>
              <a:tabLst>
                <a:tab pos="380365" algn="l"/>
                <a:tab pos="381000" algn="l"/>
              </a:tabLst>
            </a:pPr>
            <a:r>
              <a:rPr sz="3400" spc="-340" dirty="0">
                <a:latin typeface="Calibri"/>
                <a:cs typeface="Calibri"/>
              </a:rPr>
              <a:t>4&gt; </a:t>
            </a:r>
            <a:r>
              <a:rPr lang="pl-PL" sz="3400" spc="-130" dirty="0" smtClean="0">
                <a:latin typeface="Calibri"/>
                <a:cs typeface="Calibri"/>
              </a:rPr>
              <a:t>Odżywianie </a:t>
            </a:r>
            <a:r>
              <a:rPr lang="pl-PL" sz="3400" spc="-130" dirty="0">
                <a:latin typeface="Calibri"/>
                <a:cs typeface="Calibri"/>
              </a:rPr>
              <a:t>Y</a:t>
            </a:r>
            <a:r>
              <a:rPr lang="pl-PL" sz="3400" spc="-130" dirty="0" smtClean="0">
                <a:latin typeface="Calibri"/>
                <a:cs typeface="Calibri"/>
              </a:rPr>
              <a:t>in może osłabić Qi śledziony co za tym idzie osłabić </a:t>
            </a:r>
            <a:r>
              <a:rPr lang="pl-PL" sz="3400" spc="-130" dirty="0">
                <a:latin typeface="Calibri"/>
                <a:cs typeface="Calibri"/>
              </a:rPr>
              <a:t>ź</a:t>
            </a:r>
            <a:r>
              <a:rPr lang="pl-PL" sz="3400" spc="-130" dirty="0" smtClean="0">
                <a:latin typeface="Calibri"/>
                <a:cs typeface="Calibri"/>
              </a:rPr>
              <a:t>ródło po urodzeniowego </a:t>
            </a:r>
            <a:r>
              <a:rPr sz="3400" spc="15" dirty="0" smtClean="0">
                <a:latin typeface="Calibri"/>
                <a:cs typeface="Calibri"/>
              </a:rPr>
              <a:t>JING</a:t>
            </a:r>
            <a:endParaRPr sz="3400" dirty="0">
              <a:latin typeface="Calibri"/>
              <a:cs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8529421" cy="962507"/>
          </a:xfrm>
          <a:prstGeom prst="rect">
            <a:avLst/>
          </a:prstGeom>
        </p:spPr>
        <p:txBody>
          <a:bodyPr vert="horz" wrap="square" lIns="0" tIns="297878" rIns="0" bIns="0" rtlCol="0">
            <a:spAutoFit/>
          </a:bodyPr>
          <a:lstStyle/>
          <a:p>
            <a:pPr marL="126364">
              <a:lnSpc>
                <a:spcPct val="100000"/>
              </a:lnSpc>
            </a:pPr>
            <a:r>
              <a:rPr lang="pl-PL" spc="-215" dirty="0" smtClean="0"/>
              <a:t>Odżywianie Yin może wzniecać ogień</a:t>
            </a:r>
            <a:endParaRPr spc="10" dirty="0"/>
          </a:p>
        </p:txBody>
      </p:sp>
      <p:sp>
        <p:nvSpPr>
          <p:cNvPr id="3" name="object 3"/>
          <p:cNvSpPr/>
          <p:nvPr/>
        </p:nvSpPr>
        <p:spPr>
          <a:xfrm>
            <a:off x="2113521" y="1828805"/>
            <a:ext cx="6453644" cy="4826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87</a:t>
            </a:fld>
            <a:endParaRPr spc="-5"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43989" y="357225"/>
            <a:ext cx="6993890" cy="1308050"/>
          </a:xfrm>
          <a:prstGeom prst="rect">
            <a:avLst/>
          </a:prstGeom>
        </p:spPr>
        <p:txBody>
          <a:bodyPr vert="horz" wrap="square" lIns="0" tIns="0" rIns="0" bIns="0" rtlCol="0">
            <a:spAutoFit/>
          </a:bodyPr>
          <a:lstStyle/>
          <a:p>
            <a:pPr marL="1790700" marR="5080" indent="-1778000">
              <a:lnSpc>
                <a:spcPts val="5100"/>
              </a:lnSpc>
            </a:pPr>
            <a:r>
              <a:rPr lang="pl-PL" spc="-215" dirty="0" smtClean="0"/>
              <a:t>Odżywianie </a:t>
            </a:r>
            <a:r>
              <a:rPr lang="pl-PL" spc="-215" dirty="0"/>
              <a:t>Y</a:t>
            </a:r>
            <a:r>
              <a:rPr lang="pl-PL" spc="-215" dirty="0" smtClean="0"/>
              <a:t>in może zwiększać gorącą wilgoć</a:t>
            </a:r>
            <a:endParaRPr spc="-5" dirty="0"/>
          </a:p>
        </p:txBody>
      </p:sp>
      <p:sp>
        <p:nvSpPr>
          <p:cNvPr id="3" name="object 3"/>
          <p:cNvSpPr/>
          <p:nvPr/>
        </p:nvSpPr>
        <p:spPr>
          <a:xfrm>
            <a:off x="939800" y="2413635"/>
            <a:ext cx="8801100" cy="3656342"/>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88</a:t>
            </a:fld>
            <a:endParaRPr spc="-5"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89</a:t>
            </a:fld>
            <a:endParaRPr spc="-5" dirty="0"/>
          </a:p>
        </p:txBody>
      </p:sp>
      <p:sp>
        <p:nvSpPr>
          <p:cNvPr id="2" name="object 2"/>
          <p:cNvSpPr txBox="1">
            <a:spLocks noGrp="1"/>
          </p:cNvSpPr>
          <p:nvPr>
            <p:ph type="title"/>
          </p:nvPr>
        </p:nvSpPr>
        <p:spPr>
          <a:xfrm>
            <a:off x="1920150" y="357225"/>
            <a:ext cx="8074749" cy="1308050"/>
          </a:xfrm>
          <a:prstGeom prst="rect">
            <a:avLst/>
          </a:prstGeom>
        </p:spPr>
        <p:txBody>
          <a:bodyPr vert="horz" wrap="square" lIns="0" tIns="0" rIns="0" bIns="0" rtlCol="0">
            <a:spAutoFit/>
          </a:bodyPr>
          <a:lstStyle/>
          <a:p>
            <a:pPr marL="2069464" marR="5080" indent="-2057400">
              <a:lnSpc>
                <a:spcPts val="5100"/>
              </a:lnSpc>
            </a:pPr>
            <a:r>
              <a:rPr lang="pl-PL" spc="-35" dirty="0" smtClean="0"/>
              <a:t>Toniki Yin bez efektów ubocznych</a:t>
            </a:r>
            <a:r>
              <a:rPr dirty="0" smtClean="0"/>
              <a:t>  </a:t>
            </a:r>
            <a:r>
              <a:rPr spc="-20" dirty="0"/>
              <a:t>San </a:t>
            </a:r>
            <a:r>
              <a:rPr spc="-15" dirty="0"/>
              <a:t>Bao</a:t>
            </a:r>
            <a:r>
              <a:rPr spc="-40" dirty="0"/>
              <a:t> </a:t>
            </a:r>
            <a:r>
              <a:rPr spc="-135" dirty="0"/>
              <a:t>Tea</a:t>
            </a:r>
          </a:p>
        </p:txBody>
      </p:sp>
      <p:sp>
        <p:nvSpPr>
          <p:cNvPr id="3" name="object 3"/>
          <p:cNvSpPr txBox="1"/>
          <p:nvPr/>
        </p:nvSpPr>
        <p:spPr>
          <a:xfrm>
            <a:off x="1030477" y="1856854"/>
            <a:ext cx="8640445" cy="3462486"/>
          </a:xfrm>
          <a:prstGeom prst="rect">
            <a:avLst/>
          </a:prstGeom>
        </p:spPr>
        <p:txBody>
          <a:bodyPr vert="horz" wrap="square" lIns="0" tIns="0" rIns="0" bIns="0" rtlCol="0">
            <a:spAutoFit/>
          </a:bodyPr>
          <a:lstStyle/>
          <a:p>
            <a:pPr marL="381000" indent="-368300">
              <a:lnSpc>
                <a:spcPts val="1845"/>
              </a:lnSpc>
              <a:buFont typeface="Arial"/>
              <a:buChar char="•"/>
              <a:tabLst>
                <a:tab pos="380365" algn="l"/>
                <a:tab pos="381000" algn="l"/>
              </a:tabLst>
            </a:pPr>
            <a:r>
              <a:rPr sz="2100" b="1" spc="5" dirty="0">
                <a:latin typeface="Calibri"/>
                <a:cs typeface="Calibri"/>
              </a:rPr>
              <a:t>SAN  </a:t>
            </a:r>
            <a:r>
              <a:rPr sz="2100" b="1" spc="10" dirty="0">
                <a:latin typeface="Calibri"/>
                <a:cs typeface="Calibri"/>
              </a:rPr>
              <a:t>BAO </a:t>
            </a:r>
            <a:r>
              <a:rPr sz="2100" b="1" spc="-25" dirty="0">
                <a:latin typeface="Calibri"/>
                <a:cs typeface="Calibri"/>
              </a:rPr>
              <a:t>TEA  </a:t>
            </a:r>
            <a:r>
              <a:rPr lang="pl-PL" sz="2100" spc="-10" dirty="0" smtClean="0">
                <a:latin typeface="Calibri"/>
                <a:cs typeface="Calibri"/>
              </a:rPr>
              <a:t>przynależy do </a:t>
            </a:r>
            <a:r>
              <a:rPr sz="2100" spc="-30" dirty="0" smtClean="0">
                <a:latin typeface="Calibri"/>
                <a:cs typeface="Calibri"/>
              </a:rPr>
              <a:t>YANG  </a:t>
            </a:r>
            <a:r>
              <a:rPr sz="2100" spc="5" dirty="0">
                <a:latin typeface="Calibri"/>
                <a:cs typeface="Calibri"/>
              </a:rPr>
              <a:t>SHENG </a:t>
            </a:r>
            <a:r>
              <a:rPr sz="2100" spc="-35" dirty="0">
                <a:latin typeface="Calibri"/>
                <a:cs typeface="Calibri"/>
              </a:rPr>
              <a:t>FA  </a:t>
            </a:r>
            <a:r>
              <a:rPr sz="2100" spc="-5" dirty="0">
                <a:latin typeface="Calibri"/>
                <a:cs typeface="Calibri"/>
              </a:rPr>
              <a:t>– </a:t>
            </a:r>
            <a:r>
              <a:rPr lang="pl-PL" sz="2100" spc="-5" dirty="0" smtClean="0">
                <a:latin typeface="Calibri"/>
                <a:cs typeface="Calibri"/>
              </a:rPr>
              <a:t>medycyny długowieczności</a:t>
            </a:r>
            <a:r>
              <a:rPr sz="2100" spc="15" dirty="0" smtClean="0">
                <a:latin typeface="Calibri"/>
                <a:cs typeface="Calibri"/>
              </a:rPr>
              <a:t>.  </a:t>
            </a:r>
            <a:r>
              <a:rPr sz="2100" spc="480" dirty="0" smtClean="0">
                <a:latin typeface="Calibri"/>
                <a:cs typeface="Calibri"/>
              </a:rPr>
              <a:t> </a:t>
            </a:r>
            <a:r>
              <a:rPr lang="pl-PL" sz="2100" spc="20" dirty="0" smtClean="0">
                <a:latin typeface="Calibri"/>
                <a:cs typeface="Calibri"/>
              </a:rPr>
              <a:t>Ta ziołowa herbata odżywia esencję nerek i krew bez produkowania jakiejkolwiek wilgoci, zastoju śluzu, stymuluje źródło po urodzeniowego Jing</a:t>
            </a:r>
            <a:r>
              <a:rPr sz="2100" spc="20" dirty="0" smtClean="0">
                <a:latin typeface="Calibri"/>
                <a:cs typeface="Calibri"/>
              </a:rPr>
              <a:t>, </a:t>
            </a:r>
            <a:r>
              <a:rPr lang="pl-PL" sz="2100" spc="20" dirty="0" smtClean="0">
                <a:latin typeface="Calibri"/>
                <a:cs typeface="Calibri"/>
              </a:rPr>
              <a:t>scala Qi nerek, odżywia serce, uspokaja umysł i posiada balansujący wpływ na </a:t>
            </a:r>
            <a:r>
              <a:rPr sz="2100" spc="15" dirty="0" smtClean="0">
                <a:latin typeface="Calibri"/>
                <a:cs typeface="Calibri"/>
              </a:rPr>
              <a:t>HUN</a:t>
            </a:r>
            <a:r>
              <a:rPr sz="2100" spc="15" dirty="0">
                <a:latin typeface="Calibri"/>
                <a:cs typeface="Calibri"/>
              </a:rPr>
              <a:t>, </a:t>
            </a:r>
            <a:r>
              <a:rPr sz="2100" spc="5" dirty="0">
                <a:latin typeface="Calibri"/>
                <a:cs typeface="Calibri"/>
              </a:rPr>
              <a:t>PO, </a:t>
            </a:r>
            <a:r>
              <a:rPr sz="2100" spc="-5" dirty="0">
                <a:latin typeface="Calibri"/>
                <a:cs typeface="Calibri"/>
              </a:rPr>
              <a:t>SHEN </a:t>
            </a:r>
            <a:r>
              <a:rPr lang="pl-PL" sz="2100" spc="-10" dirty="0" smtClean="0">
                <a:latin typeface="Calibri"/>
                <a:cs typeface="Calibri"/>
              </a:rPr>
              <a:t>oraz</a:t>
            </a:r>
            <a:r>
              <a:rPr sz="2100" spc="-10" dirty="0" smtClean="0">
                <a:latin typeface="Calibri"/>
                <a:cs typeface="Calibri"/>
              </a:rPr>
              <a:t> </a:t>
            </a:r>
            <a:r>
              <a:rPr sz="2100" spc="15" dirty="0">
                <a:latin typeface="Calibri"/>
                <a:cs typeface="Calibri"/>
              </a:rPr>
              <a:t>ZHI. </a:t>
            </a:r>
            <a:r>
              <a:rPr lang="pl-PL" sz="2100" spc="-20" dirty="0" smtClean="0">
                <a:latin typeface="Calibri"/>
                <a:cs typeface="Calibri"/>
              </a:rPr>
              <a:t>Może być podawana dzieciom i kobietom w ciąży</a:t>
            </a:r>
            <a:r>
              <a:rPr sz="2100" spc="25" dirty="0" smtClean="0">
                <a:latin typeface="Calibri"/>
                <a:cs typeface="Calibri"/>
              </a:rPr>
              <a:t>. </a:t>
            </a:r>
            <a:r>
              <a:rPr lang="pl-PL" sz="2100" spc="-5" dirty="0" smtClean="0">
                <a:latin typeface="Calibri"/>
                <a:cs typeface="Calibri"/>
              </a:rPr>
              <a:t>Jest to doskonałe remedium do kontrolowania uderzeń gorąca i powinno być przyjmowane po południu lub wieczorem.</a:t>
            </a:r>
            <a:r>
              <a:rPr sz="2100" spc="15" dirty="0" smtClean="0">
                <a:latin typeface="Calibri"/>
                <a:cs typeface="Calibri"/>
              </a:rPr>
              <a:t>. </a:t>
            </a:r>
            <a:r>
              <a:rPr sz="2100" dirty="0">
                <a:latin typeface="Calibri"/>
                <a:cs typeface="Calibri"/>
              </a:rPr>
              <a:t>SAN </a:t>
            </a:r>
            <a:r>
              <a:rPr sz="2100" spc="-25" dirty="0">
                <a:latin typeface="Calibri"/>
                <a:cs typeface="Calibri"/>
              </a:rPr>
              <a:t>BAO  </a:t>
            </a:r>
            <a:r>
              <a:rPr sz="2100" spc="-20" dirty="0">
                <a:latin typeface="Calibri"/>
                <a:cs typeface="Calibri"/>
              </a:rPr>
              <a:t>TEA </a:t>
            </a:r>
            <a:r>
              <a:rPr lang="pl-PL" sz="2100" spc="30" dirty="0" smtClean="0">
                <a:latin typeface="Calibri"/>
                <a:cs typeface="Calibri"/>
              </a:rPr>
              <a:t>może być połączona z </a:t>
            </a:r>
            <a:r>
              <a:rPr sz="2100" dirty="0" smtClean="0">
                <a:latin typeface="Calibri"/>
                <a:cs typeface="Calibri"/>
              </a:rPr>
              <a:t> </a:t>
            </a:r>
            <a:r>
              <a:rPr sz="2100" spc="-20" dirty="0">
                <a:latin typeface="Calibri"/>
                <a:cs typeface="Calibri"/>
              </a:rPr>
              <a:t>IRON </a:t>
            </a:r>
            <a:r>
              <a:rPr sz="2100" spc="15" dirty="0">
                <a:latin typeface="Calibri"/>
                <a:cs typeface="Calibri"/>
              </a:rPr>
              <a:t>DROPS </a:t>
            </a:r>
            <a:r>
              <a:rPr lang="pl-PL" sz="2100" spc="-5" dirty="0" smtClean="0">
                <a:latin typeface="Calibri"/>
                <a:cs typeface="Calibri"/>
              </a:rPr>
              <a:t>by stymulować produkcję krwi</a:t>
            </a:r>
            <a:r>
              <a:rPr sz="2100" spc="-5" dirty="0" smtClean="0">
                <a:latin typeface="Calibri"/>
                <a:cs typeface="Calibri"/>
              </a:rPr>
              <a:t>, </a:t>
            </a:r>
            <a:r>
              <a:rPr sz="2100" spc="10" dirty="0">
                <a:latin typeface="Calibri"/>
                <a:cs typeface="Calibri"/>
              </a:rPr>
              <a:t>DEEP </a:t>
            </a:r>
            <a:r>
              <a:rPr sz="2100" spc="15" dirty="0">
                <a:latin typeface="Calibri"/>
                <a:cs typeface="Calibri"/>
              </a:rPr>
              <a:t>SLEEP </a:t>
            </a:r>
            <a:r>
              <a:rPr sz="2100" spc="30" dirty="0">
                <a:latin typeface="Calibri"/>
                <a:cs typeface="Calibri"/>
              </a:rPr>
              <a:t>FORTE </a:t>
            </a:r>
            <a:r>
              <a:rPr lang="pl-PL" sz="2100" spc="-5" dirty="0" smtClean="0">
                <a:latin typeface="Calibri"/>
                <a:cs typeface="Calibri"/>
              </a:rPr>
              <a:t>by wzmocnić sen i powstrzymać nocne poty</a:t>
            </a:r>
            <a:r>
              <a:rPr sz="2100" spc="10" dirty="0" smtClean="0">
                <a:latin typeface="Calibri"/>
                <a:cs typeface="Calibri"/>
              </a:rPr>
              <a:t>,  </a:t>
            </a:r>
            <a:r>
              <a:rPr sz="2100" spc="-20" dirty="0">
                <a:latin typeface="Calibri"/>
                <a:cs typeface="Calibri"/>
              </a:rPr>
              <a:t>YIN </a:t>
            </a:r>
            <a:r>
              <a:rPr sz="2100" spc="-10" dirty="0">
                <a:latin typeface="Calibri"/>
                <a:cs typeface="Calibri"/>
              </a:rPr>
              <a:t>ROOT </a:t>
            </a:r>
            <a:r>
              <a:rPr lang="pl-PL" sz="2100" spc="-5" dirty="0" smtClean="0">
                <a:latin typeface="Calibri"/>
                <a:cs typeface="Calibri"/>
              </a:rPr>
              <a:t>by odżywić Yin i wzmocnić Qi nerek, a nawet z </a:t>
            </a:r>
            <a:r>
              <a:rPr sz="2100" spc="15" dirty="0" smtClean="0">
                <a:latin typeface="Calibri"/>
                <a:cs typeface="Calibri"/>
              </a:rPr>
              <a:t> </a:t>
            </a:r>
            <a:r>
              <a:rPr sz="2100" spc="-30" dirty="0" smtClean="0">
                <a:latin typeface="Calibri"/>
                <a:cs typeface="Calibri"/>
              </a:rPr>
              <a:t>YANG  </a:t>
            </a:r>
            <a:r>
              <a:rPr sz="2100" spc="-10" dirty="0">
                <a:latin typeface="Calibri"/>
                <a:cs typeface="Calibri"/>
              </a:rPr>
              <a:t>ROOT </a:t>
            </a:r>
            <a:r>
              <a:rPr lang="pl-PL" sz="2100" spc="25" dirty="0" smtClean="0">
                <a:latin typeface="Calibri"/>
                <a:cs typeface="Calibri"/>
              </a:rPr>
              <a:t>oraz</a:t>
            </a:r>
            <a:r>
              <a:rPr sz="2100" spc="25" dirty="0" smtClean="0">
                <a:latin typeface="Calibri"/>
                <a:cs typeface="Calibri"/>
              </a:rPr>
              <a:t> </a:t>
            </a:r>
            <a:r>
              <a:rPr sz="2100" dirty="0">
                <a:latin typeface="Calibri"/>
                <a:cs typeface="Calibri"/>
              </a:rPr>
              <a:t>RINCHEN </a:t>
            </a:r>
            <a:r>
              <a:rPr sz="2100" spc="15" dirty="0">
                <a:latin typeface="Calibri"/>
                <a:cs typeface="Calibri"/>
              </a:rPr>
              <a:t>TEA </a:t>
            </a:r>
            <a:r>
              <a:rPr lang="pl-PL" sz="2100" spc="5" dirty="0" smtClean="0">
                <a:latin typeface="Calibri"/>
                <a:cs typeface="Calibri"/>
              </a:rPr>
              <a:t>w przypadku jednoczesnego niedoboru Yin i Yang nerek. Jest polecane by ogrzewać Yang rano u odżywiać Yin po południu. </a:t>
            </a:r>
            <a:r>
              <a:rPr sz="2100" dirty="0" smtClean="0">
                <a:latin typeface="Calibri"/>
                <a:cs typeface="Calibri"/>
              </a:rPr>
              <a:t>SAN </a:t>
            </a:r>
            <a:r>
              <a:rPr sz="2100" spc="-25" dirty="0">
                <a:latin typeface="Calibri"/>
                <a:cs typeface="Calibri"/>
              </a:rPr>
              <a:t>BAO </a:t>
            </a:r>
            <a:r>
              <a:rPr sz="2100" spc="10" dirty="0">
                <a:latin typeface="Calibri"/>
                <a:cs typeface="Calibri"/>
              </a:rPr>
              <a:t>TEA </a:t>
            </a:r>
            <a:r>
              <a:rPr lang="pl-PL" sz="2100" spc="10" dirty="0" smtClean="0">
                <a:latin typeface="Calibri"/>
                <a:cs typeface="Calibri"/>
              </a:rPr>
              <a:t>nie powinna być stosowana w przypadku chorób infekcyjnych oraz wewnętrznej wilgoci lub nagromadzeniu śluzu. Jest to główna ziołowa receptura dla kobiet, by chronić Yin i odżywiać krew.</a:t>
            </a:r>
            <a:r>
              <a:rPr sz="2100" spc="5" dirty="0" smtClean="0">
                <a:latin typeface="Calibri"/>
                <a:cs typeface="Calibri"/>
              </a:rPr>
              <a:t> </a:t>
            </a:r>
            <a:r>
              <a:rPr sz="2100" spc="25" dirty="0">
                <a:latin typeface="Calibri"/>
                <a:cs typeface="Calibri"/>
              </a:rPr>
              <a:t>and </a:t>
            </a:r>
            <a:r>
              <a:rPr sz="2100" dirty="0">
                <a:latin typeface="Calibri"/>
                <a:cs typeface="Calibri"/>
              </a:rPr>
              <a:t>internal Damp </a:t>
            </a:r>
            <a:r>
              <a:rPr sz="2100" spc="-10" dirty="0">
                <a:latin typeface="Calibri"/>
                <a:cs typeface="Calibri"/>
              </a:rPr>
              <a:t>or </a:t>
            </a:r>
            <a:r>
              <a:rPr sz="2100" spc="10" dirty="0">
                <a:latin typeface="Calibri"/>
                <a:cs typeface="Calibri"/>
              </a:rPr>
              <a:t>Phlegm </a:t>
            </a:r>
            <a:r>
              <a:rPr sz="2100" spc="15" dirty="0">
                <a:latin typeface="Calibri"/>
                <a:cs typeface="Calibri"/>
              </a:rPr>
              <a:t>accumulation.  </a:t>
            </a:r>
            <a:endParaRPr sz="2100" dirty="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8529421" cy="991182"/>
          </a:xfrm>
          <a:prstGeom prst="rect">
            <a:avLst/>
          </a:prstGeom>
        </p:spPr>
        <p:txBody>
          <a:bodyPr vert="horz" wrap="square" lIns="0" tIns="265316" rIns="0" bIns="0" rtlCol="0">
            <a:spAutoFit/>
          </a:bodyPr>
          <a:lstStyle/>
          <a:p>
            <a:pPr marL="647700">
              <a:lnSpc>
                <a:spcPct val="100000"/>
              </a:lnSpc>
            </a:pPr>
            <a:r>
              <a:rPr lang="pl-PL" sz="4700" spc="-5" dirty="0" smtClean="0"/>
              <a:t>Czas na leczenie nowotworu</a:t>
            </a:r>
            <a:endParaRPr sz="4700" dirty="0"/>
          </a:p>
        </p:txBody>
      </p:sp>
      <p:sp>
        <p:nvSpPr>
          <p:cNvPr id="3" name="object 3"/>
          <p:cNvSpPr/>
          <p:nvPr/>
        </p:nvSpPr>
        <p:spPr>
          <a:xfrm>
            <a:off x="939800" y="2109355"/>
            <a:ext cx="8801100" cy="387120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76300" y="5994405"/>
            <a:ext cx="8991600" cy="10160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102100" y="6197605"/>
            <a:ext cx="2755900" cy="6731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946150" y="6038850"/>
            <a:ext cx="8851900" cy="876305"/>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46150" y="6038850"/>
            <a:ext cx="8851900" cy="876300"/>
          </a:xfrm>
          <a:custGeom>
            <a:avLst/>
            <a:gdLst/>
            <a:ahLst/>
            <a:cxnLst/>
            <a:rect l="l" t="t" r="r" b="b"/>
            <a:pathLst>
              <a:path w="8851900" h="876300">
                <a:moveTo>
                  <a:pt x="0" y="438150"/>
                </a:moveTo>
                <a:lnTo>
                  <a:pt x="437958" y="0"/>
                </a:lnTo>
                <a:lnTo>
                  <a:pt x="437958" y="219079"/>
                </a:lnTo>
                <a:lnTo>
                  <a:pt x="8851898" y="219079"/>
                </a:lnTo>
                <a:lnTo>
                  <a:pt x="8851898" y="657229"/>
                </a:lnTo>
                <a:lnTo>
                  <a:pt x="437958" y="657229"/>
                </a:lnTo>
                <a:lnTo>
                  <a:pt x="437958" y="876299"/>
                </a:lnTo>
                <a:lnTo>
                  <a:pt x="0" y="438150"/>
                </a:lnTo>
                <a:close/>
              </a:path>
            </a:pathLst>
          </a:custGeom>
          <a:ln w="12705">
            <a:solidFill>
              <a:srgbClr val="4A7EBB"/>
            </a:solidFill>
          </a:ln>
        </p:spPr>
        <p:txBody>
          <a:bodyPr wrap="square" lIns="0" tIns="0" rIns="0" bIns="0" rtlCol="0"/>
          <a:lstStyle/>
          <a:p>
            <a:endParaRPr/>
          </a:p>
        </p:txBody>
      </p:sp>
      <p:sp>
        <p:nvSpPr>
          <p:cNvPr id="8" name="object 8"/>
          <p:cNvSpPr txBox="1"/>
          <p:nvPr/>
        </p:nvSpPr>
        <p:spPr>
          <a:xfrm>
            <a:off x="4311459" y="6285403"/>
            <a:ext cx="2341880" cy="323165"/>
          </a:xfrm>
          <a:prstGeom prst="rect">
            <a:avLst/>
          </a:prstGeom>
        </p:spPr>
        <p:txBody>
          <a:bodyPr vert="horz" wrap="square" lIns="0" tIns="0" rIns="0" bIns="0" rtlCol="0">
            <a:spAutoFit/>
          </a:bodyPr>
          <a:lstStyle/>
          <a:p>
            <a:pPr marL="12700">
              <a:lnSpc>
                <a:spcPct val="100000"/>
              </a:lnSpc>
            </a:pPr>
            <a:r>
              <a:rPr lang="pl-PL" sz="2100" b="1" spc="-15" dirty="0" smtClean="0">
                <a:latin typeface="Calibri"/>
                <a:cs typeface="Calibri"/>
              </a:rPr>
              <a:t>Około</a:t>
            </a:r>
            <a:r>
              <a:rPr sz="2100" b="1" spc="-15" dirty="0" smtClean="0">
                <a:latin typeface="Calibri"/>
                <a:cs typeface="Calibri"/>
              </a:rPr>
              <a:t> </a:t>
            </a:r>
            <a:r>
              <a:rPr sz="2100" b="1" spc="-5" dirty="0">
                <a:latin typeface="Calibri"/>
                <a:cs typeface="Calibri"/>
              </a:rPr>
              <a:t>7 </a:t>
            </a:r>
            <a:r>
              <a:rPr lang="pl-PL" sz="2100" b="1" spc="-25" dirty="0" smtClean="0">
                <a:latin typeface="Calibri"/>
                <a:cs typeface="Calibri"/>
              </a:rPr>
              <a:t>do</a:t>
            </a:r>
            <a:r>
              <a:rPr sz="2100" b="1" spc="-25" dirty="0" smtClean="0">
                <a:latin typeface="Calibri"/>
                <a:cs typeface="Calibri"/>
              </a:rPr>
              <a:t> </a:t>
            </a:r>
            <a:r>
              <a:rPr sz="2100" b="1" spc="-5" dirty="0">
                <a:latin typeface="Calibri"/>
                <a:cs typeface="Calibri"/>
              </a:rPr>
              <a:t>9</a:t>
            </a:r>
            <a:r>
              <a:rPr sz="2100" b="1" spc="300" dirty="0">
                <a:latin typeface="Calibri"/>
                <a:cs typeface="Calibri"/>
              </a:rPr>
              <a:t> </a:t>
            </a:r>
            <a:r>
              <a:rPr lang="pl-PL" sz="2100" b="1" spc="-10" dirty="0" smtClean="0">
                <a:latin typeface="Calibri"/>
                <a:cs typeface="Calibri"/>
              </a:rPr>
              <a:t>lat</a:t>
            </a:r>
            <a:endParaRPr sz="2100" dirty="0">
              <a:latin typeface="Calibri"/>
              <a:cs typeface="Calibri"/>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6"/>
              </a:rPr>
              <a:t>www.diolosa.com</a:t>
            </a:r>
            <a:r>
              <a:rPr spc="-35" dirty="0"/>
              <a:t> </a:t>
            </a:r>
            <a:r>
              <a:rPr spc="-20" dirty="0">
                <a:hlinkClick r:id="rId6"/>
              </a:rPr>
              <a:t>www.diolosa.com</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03200">
              <a:lnSpc>
                <a:spcPts val="1375"/>
              </a:lnSpc>
            </a:pPr>
            <a:fld id="{81D60167-4931-47E6-BA6A-407CBD079E47}" type="slidenum">
              <a:rPr spc="-5" dirty="0"/>
              <a:t>9</a:t>
            </a:fld>
            <a:endParaRPr spc="-5"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90</a:t>
            </a:fld>
            <a:endParaRPr spc="-5" dirty="0"/>
          </a:p>
        </p:txBody>
      </p:sp>
      <p:sp>
        <p:nvSpPr>
          <p:cNvPr id="2" name="object 2"/>
          <p:cNvSpPr txBox="1">
            <a:spLocks noGrp="1"/>
          </p:cNvSpPr>
          <p:nvPr>
            <p:ph type="title"/>
          </p:nvPr>
        </p:nvSpPr>
        <p:spPr>
          <a:xfrm>
            <a:off x="1384300" y="357225"/>
            <a:ext cx="8153399" cy="1308050"/>
          </a:xfrm>
          <a:prstGeom prst="rect">
            <a:avLst/>
          </a:prstGeom>
        </p:spPr>
        <p:txBody>
          <a:bodyPr vert="horz" wrap="square" lIns="0" tIns="0" rIns="0" bIns="0" rtlCol="0">
            <a:spAutoFit/>
          </a:bodyPr>
          <a:lstStyle/>
          <a:p>
            <a:pPr marL="2475865" marR="5080" indent="-2463800">
              <a:lnSpc>
                <a:spcPts val="5100"/>
              </a:lnSpc>
            </a:pPr>
            <a:r>
              <a:rPr lang="pl-PL" spc="-35" dirty="0" smtClean="0"/>
              <a:t>Toniki Yin bez efektów ubocznych</a:t>
            </a:r>
            <a:br>
              <a:rPr lang="pl-PL" spc="-35" dirty="0" smtClean="0"/>
            </a:br>
            <a:r>
              <a:rPr spc="-35" dirty="0" smtClean="0"/>
              <a:t>Yin</a:t>
            </a:r>
            <a:r>
              <a:rPr spc="-70" dirty="0" smtClean="0"/>
              <a:t> </a:t>
            </a:r>
            <a:r>
              <a:rPr spc="-35" dirty="0"/>
              <a:t>Root</a:t>
            </a:r>
          </a:p>
        </p:txBody>
      </p:sp>
      <p:sp>
        <p:nvSpPr>
          <p:cNvPr id="3" name="object 3"/>
          <p:cNvSpPr txBox="1"/>
          <p:nvPr/>
        </p:nvSpPr>
        <p:spPr>
          <a:xfrm>
            <a:off x="1030477" y="1863598"/>
            <a:ext cx="8624570" cy="4036874"/>
          </a:xfrm>
          <a:prstGeom prst="rect">
            <a:avLst/>
          </a:prstGeom>
        </p:spPr>
        <p:txBody>
          <a:bodyPr vert="horz" wrap="square" lIns="0" tIns="0" rIns="0" bIns="0" rtlCol="0">
            <a:spAutoFit/>
          </a:bodyPr>
          <a:lstStyle/>
          <a:p>
            <a:pPr marL="381000" indent="-368300">
              <a:lnSpc>
                <a:spcPts val="1970"/>
              </a:lnSpc>
              <a:buFont typeface="Arial"/>
              <a:buChar char="•"/>
              <a:tabLst>
                <a:tab pos="380365" algn="l"/>
                <a:tab pos="381000" algn="l"/>
              </a:tabLst>
            </a:pPr>
            <a:r>
              <a:rPr sz="2400" b="1" spc="-30" dirty="0">
                <a:latin typeface="Calibri"/>
                <a:cs typeface="Calibri"/>
              </a:rPr>
              <a:t>YIN</a:t>
            </a:r>
            <a:r>
              <a:rPr sz="2400" b="1" spc="-25" dirty="0">
                <a:latin typeface="Calibri"/>
                <a:cs typeface="Calibri"/>
              </a:rPr>
              <a:t> </a:t>
            </a:r>
            <a:r>
              <a:rPr sz="2400" b="1" spc="-5" dirty="0">
                <a:latin typeface="Calibri"/>
                <a:cs typeface="Calibri"/>
              </a:rPr>
              <a:t>ROOT</a:t>
            </a:r>
            <a:r>
              <a:rPr sz="2400" b="1" spc="-135" dirty="0">
                <a:latin typeface="Calibri"/>
                <a:cs typeface="Calibri"/>
              </a:rPr>
              <a:t> </a:t>
            </a:r>
            <a:r>
              <a:rPr lang="pl-PL" sz="2400" b="1" spc="-135" dirty="0" smtClean="0">
                <a:latin typeface="Calibri"/>
                <a:cs typeface="Calibri"/>
              </a:rPr>
              <a:t> </a:t>
            </a:r>
            <a:r>
              <a:rPr lang="pl-PL" sz="2400" spc="-135" dirty="0" smtClean="0">
                <a:latin typeface="Calibri"/>
                <a:cs typeface="Calibri"/>
              </a:rPr>
              <a:t>jest formułą długowieczności i przynależy do najważniejszych receptur z</a:t>
            </a:r>
            <a:r>
              <a:rPr sz="2400" spc="40" dirty="0" smtClean="0">
                <a:latin typeface="Calibri"/>
                <a:cs typeface="Calibri"/>
              </a:rPr>
              <a:t>.</a:t>
            </a:r>
            <a:r>
              <a:rPr sz="2400" spc="-250" dirty="0" smtClean="0">
                <a:latin typeface="Calibri"/>
                <a:cs typeface="Calibri"/>
              </a:rPr>
              <a:t> </a:t>
            </a:r>
            <a:r>
              <a:rPr lang="pl-PL" sz="2400" spc="-250" dirty="0" smtClean="0">
                <a:latin typeface="Calibri"/>
                <a:cs typeface="Calibri"/>
              </a:rPr>
              <a:t>Ta receptura  ziołowa  powinna być używana do leczenia niedoboru Yin i Qi nerek z syndromem wyczerpania </a:t>
            </a:r>
            <a:r>
              <a:rPr sz="2400" spc="-15" dirty="0" smtClean="0">
                <a:latin typeface="Calibri"/>
                <a:cs typeface="Calibri"/>
              </a:rPr>
              <a:t>(</a:t>
            </a:r>
            <a:r>
              <a:rPr sz="2400" spc="-15" dirty="0">
                <a:latin typeface="Calibri"/>
                <a:cs typeface="Calibri"/>
              </a:rPr>
              <a:t>Lao).</a:t>
            </a:r>
            <a:r>
              <a:rPr sz="2400" spc="-150" dirty="0">
                <a:latin typeface="Calibri"/>
                <a:cs typeface="Calibri"/>
              </a:rPr>
              <a:t> </a:t>
            </a:r>
            <a:r>
              <a:rPr lang="pl-PL" sz="2400" spc="-150" dirty="0" smtClean="0">
                <a:latin typeface="Calibri"/>
                <a:cs typeface="Calibri"/>
              </a:rPr>
              <a:t>Ta cenna receptura odżywia Yin i krew, wspiera Qi nerek i wzmacnia pourodzeniowe źródło Jing. </a:t>
            </a:r>
            <a:r>
              <a:rPr lang="pl-PL" sz="2400" spc="25" dirty="0" smtClean="0">
                <a:latin typeface="Calibri"/>
                <a:cs typeface="Calibri"/>
              </a:rPr>
              <a:t>Ta wspaniała receptura ziołowa może być połączona z </a:t>
            </a:r>
            <a:r>
              <a:rPr sz="2400" dirty="0" smtClean="0">
                <a:latin typeface="Calibri"/>
                <a:cs typeface="Calibri"/>
              </a:rPr>
              <a:t>SAN </a:t>
            </a:r>
            <a:r>
              <a:rPr sz="2400" dirty="0">
                <a:latin typeface="Calibri"/>
                <a:cs typeface="Calibri"/>
              </a:rPr>
              <a:t>BAO </a:t>
            </a:r>
            <a:r>
              <a:rPr sz="2400" spc="15" dirty="0">
                <a:latin typeface="Calibri"/>
                <a:cs typeface="Calibri"/>
              </a:rPr>
              <a:t>TEA </a:t>
            </a:r>
            <a:r>
              <a:rPr lang="pl-PL" sz="2400" spc="15" dirty="0" smtClean="0">
                <a:latin typeface="Calibri"/>
                <a:cs typeface="Calibri"/>
              </a:rPr>
              <a:t>, która ma podobne właściwości. </a:t>
            </a:r>
            <a:r>
              <a:rPr sz="2400" spc="5" dirty="0" smtClean="0">
                <a:latin typeface="Calibri"/>
                <a:cs typeface="Calibri"/>
              </a:rPr>
              <a:t>YIN </a:t>
            </a:r>
            <a:r>
              <a:rPr sz="2400" spc="-25" dirty="0" smtClean="0">
                <a:latin typeface="Calibri"/>
                <a:cs typeface="Calibri"/>
              </a:rPr>
              <a:t>ROOT </a:t>
            </a:r>
            <a:r>
              <a:rPr lang="pl-PL" sz="2400" spc="15" dirty="0" smtClean="0">
                <a:latin typeface="Calibri"/>
                <a:cs typeface="Calibri"/>
              </a:rPr>
              <a:t>nie wywołuje wewnętrznej wilgoci ani stagnacji. Jej składniki są dobrze zbalansowane i mogą być używane przez dłuższy okres czasu. Jest doradzane by brać ją po południu lub późnym popołudniem. </a:t>
            </a:r>
            <a:r>
              <a:rPr sz="2400" spc="5" dirty="0" smtClean="0">
                <a:latin typeface="Calibri"/>
                <a:cs typeface="Calibri"/>
              </a:rPr>
              <a:t>YIN</a:t>
            </a:r>
            <a:r>
              <a:rPr sz="2400" spc="-200" dirty="0" smtClean="0">
                <a:latin typeface="Calibri"/>
                <a:cs typeface="Calibri"/>
              </a:rPr>
              <a:t> </a:t>
            </a:r>
            <a:r>
              <a:rPr sz="2400" spc="-25" dirty="0">
                <a:latin typeface="Calibri"/>
                <a:cs typeface="Calibri"/>
              </a:rPr>
              <a:t>ROOT</a:t>
            </a:r>
            <a:endParaRPr sz="2400" dirty="0">
              <a:latin typeface="Calibri"/>
              <a:cs typeface="Calibri"/>
            </a:endParaRPr>
          </a:p>
          <a:p>
            <a:pPr marL="381000" marR="5080">
              <a:lnSpc>
                <a:spcPct val="78200"/>
              </a:lnSpc>
              <a:spcBef>
                <a:spcPts val="45"/>
              </a:spcBef>
            </a:pPr>
            <a:r>
              <a:rPr lang="pl-PL" sz="2400" spc="-25" dirty="0" smtClean="0">
                <a:latin typeface="Calibri"/>
                <a:cs typeface="Calibri"/>
              </a:rPr>
              <a:t>Może być również połączony z </a:t>
            </a:r>
            <a:r>
              <a:rPr sz="2400" spc="-55" dirty="0" smtClean="0">
                <a:latin typeface="Calibri"/>
                <a:cs typeface="Calibri"/>
              </a:rPr>
              <a:t>YANG </a:t>
            </a:r>
            <a:r>
              <a:rPr sz="2400" spc="-25" dirty="0" smtClean="0">
                <a:latin typeface="Calibri"/>
                <a:cs typeface="Calibri"/>
              </a:rPr>
              <a:t>ROOT</a:t>
            </a:r>
            <a:r>
              <a:rPr lang="pl-PL" sz="2400" spc="-25" dirty="0" smtClean="0">
                <a:latin typeface="Calibri"/>
                <a:cs typeface="Calibri"/>
              </a:rPr>
              <a:t> w celu </a:t>
            </a:r>
            <a:r>
              <a:rPr sz="2400" spc="-25" dirty="0" smtClean="0">
                <a:latin typeface="Calibri"/>
                <a:cs typeface="Calibri"/>
              </a:rPr>
              <a:t> </a:t>
            </a:r>
            <a:r>
              <a:rPr lang="pl-PL" sz="2400" spc="-25" dirty="0" smtClean="0">
                <a:latin typeface="Calibri"/>
                <a:cs typeface="Calibri"/>
              </a:rPr>
              <a:t>równoważenia energii nerek, </a:t>
            </a:r>
            <a:r>
              <a:rPr sz="2400" dirty="0" smtClean="0">
                <a:latin typeface="Calibri"/>
                <a:cs typeface="Calibri"/>
              </a:rPr>
              <a:t>IRON </a:t>
            </a:r>
            <a:r>
              <a:rPr sz="2400" spc="-5" dirty="0">
                <a:latin typeface="Calibri"/>
                <a:cs typeface="Calibri"/>
              </a:rPr>
              <a:t>DROPS </a:t>
            </a:r>
            <a:r>
              <a:rPr lang="pl-PL" sz="2400" spc="-5" dirty="0" smtClean="0">
                <a:latin typeface="Calibri"/>
                <a:cs typeface="Calibri"/>
              </a:rPr>
              <a:t> by odżywić krew,</a:t>
            </a:r>
            <a:r>
              <a:rPr sz="2400" spc="-5" dirty="0" smtClean="0">
                <a:latin typeface="Calibri"/>
                <a:cs typeface="Calibri"/>
              </a:rPr>
              <a:t> </a:t>
            </a:r>
            <a:r>
              <a:rPr lang="pl-PL" sz="2400" spc="-5" dirty="0" smtClean="0">
                <a:latin typeface="Calibri"/>
                <a:cs typeface="Calibri"/>
              </a:rPr>
              <a:t>oraz</a:t>
            </a:r>
            <a:r>
              <a:rPr sz="2400" spc="-5" dirty="0" smtClean="0">
                <a:latin typeface="Calibri"/>
                <a:cs typeface="Calibri"/>
              </a:rPr>
              <a:t> </a:t>
            </a:r>
            <a:r>
              <a:rPr sz="2400" spc="15" dirty="0">
                <a:latin typeface="Calibri"/>
                <a:cs typeface="Calibri"/>
              </a:rPr>
              <a:t>DEEP </a:t>
            </a:r>
            <a:r>
              <a:rPr sz="2400" spc="5" dirty="0">
                <a:latin typeface="Calibri"/>
                <a:cs typeface="Calibri"/>
              </a:rPr>
              <a:t>SLEEP  </a:t>
            </a:r>
            <a:r>
              <a:rPr sz="2400" spc="5" dirty="0" smtClean="0">
                <a:latin typeface="Calibri"/>
                <a:cs typeface="Calibri"/>
              </a:rPr>
              <a:t>FORTE</a:t>
            </a:r>
            <a:r>
              <a:rPr lang="pl-PL" sz="2400" spc="5" dirty="0" smtClean="0">
                <a:latin typeface="Calibri"/>
                <a:cs typeface="Calibri"/>
              </a:rPr>
              <a:t> by wzmocnić sen i kontrolować nocne pocenie</a:t>
            </a:r>
            <a:r>
              <a:rPr sz="2400" spc="-215" dirty="0" smtClean="0">
                <a:latin typeface="Calibri"/>
                <a:cs typeface="Calibri"/>
              </a:rPr>
              <a:t> </a:t>
            </a:r>
            <a:r>
              <a:rPr lang="pl-PL" sz="2400" spc="-215" dirty="0" smtClean="0">
                <a:latin typeface="Calibri"/>
                <a:cs typeface="Calibri"/>
              </a:rPr>
              <a:t>. Pacjent powinien powstrzymać się przed żywnością głęboko mrożoną i z mikrofalówki</a:t>
            </a:r>
            <a:r>
              <a:rPr lang="pl-PL" sz="2400" spc="20" dirty="0" smtClean="0">
                <a:latin typeface="Calibri"/>
                <a:cs typeface="Calibri"/>
              </a:rPr>
              <a:t>, śmieciowym jedzeniem, ostrymi przyprawami, alkoholem, owocami morza, jagnięciną, kurczakiem, tytoniem oraz kawą. </a:t>
            </a:r>
            <a:endParaRPr sz="2400" dirty="0">
              <a:latin typeface="Calibri"/>
              <a:cs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91</a:t>
            </a:fld>
            <a:endParaRPr spc="-5" dirty="0"/>
          </a:p>
        </p:txBody>
      </p:sp>
      <p:sp>
        <p:nvSpPr>
          <p:cNvPr id="2" name="object 2"/>
          <p:cNvSpPr txBox="1">
            <a:spLocks noGrp="1"/>
          </p:cNvSpPr>
          <p:nvPr>
            <p:ph type="title"/>
          </p:nvPr>
        </p:nvSpPr>
        <p:spPr>
          <a:xfrm>
            <a:off x="1081989" y="357225"/>
            <a:ext cx="8529421" cy="1308050"/>
          </a:xfrm>
          <a:prstGeom prst="rect">
            <a:avLst/>
          </a:prstGeom>
        </p:spPr>
        <p:txBody>
          <a:bodyPr vert="horz" wrap="square" lIns="0" tIns="0" rIns="0" bIns="0" rtlCol="0">
            <a:spAutoFit/>
          </a:bodyPr>
          <a:lstStyle/>
          <a:p>
            <a:pPr marL="2297430" marR="5080" indent="-1447800">
              <a:lnSpc>
                <a:spcPts val="5100"/>
              </a:lnSpc>
            </a:pPr>
            <a:r>
              <a:rPr lang="pl-PL" spc="-35" dirty="0" smtClean="0"/>
              <a:t>Toniki Yin bez efektów ubocznych </a:t>
            </a:r>
            <a:r>
              <a:rPr spc="5" dirty="0" smtClean="0"/>
              <a:t>Clearing </a:t>
            </a:r>
            <a:r>
              <a:rPr lang="pl-PL" spc="-5" dirty="0" smtClean="0"/>
              <a:t>the </a:t>
            </a:r>
            <a:r>
              <a:rPr spc="-5" dirty="0" smtClean="0"/>
              <a:t>Heat</a:t>
            </a:r>
            <a:endParaRPr spc="-5" dirty="0"/>
          </a:p>
        </p:txBody>
      </p:sp>
      <p:sp>
        <p:nvSpPr>
          <p:cNvPr id="3" name="object 3"/>
          <p:cNvSpPr txBox="1"/>
          <p:nvPr/>
        </p:nvSpPr>
        <p:spPr>
          <a:xfrm>
            <a:off x="1030477" y="1866219"/>
            <a:ext cx="8629015" cy="1390252"/>
          </a:xfrm>
          <a:prstGeom prst="rect">
            <a:avLst/>
          </a:prstGeom>
        </p:spPr>
        <p:txBody>
          <a:bodyPr vert="horz" wrap="square" lIns="0" tIns="4445" rIns="0" bIns="0" rtlCol="0">
            <a:spAutoFit/>
          </a:bodyPr>
          <a:lstStyle/>
          <a:p>
            <a:pPr marL="381000" marR="5080" indent="-368300">
              <a:lnSpc>
                <a:spcPct val="79000"/>
              </a:lnSpc>
              <a:spcBef>
                <a:spcPts val="35"/>
              </a:spcBef>
              <a:buFont typeface="Arial"/>
              <a:buChar char="•"/>
              <a:tabLst>
                <a:tab pos="380365" algn="l"/>
                <a:tab pos="381000" algn="l"/>
              </a:tabLst>
            </a:pPr>
            <a:r>
              <a:rPr sz="1900" b="1" spc="5" dirty="0">
                <a:latin typeface="Calibri"/>
                <a:cs typeface="Calibri"/>
              </a:rPr>
              <a:t>Clearing </a:t>
            </a:r>
            <a:r>
              <a:rPr sz="1900" b="1" spc="-5" dirty="0">
                <a:latin typeface="Calibri"/>
                <a:cs typeface="Calibri"/>
              </a:rPr>
              <a:t>Heat </a:t>
            </a:r>
            <a:r>
              <a:rPr lang="pl-PL" sz="1900" spc="-25" dirty="0" smtClean="0">
                <a:latin typeface="Calibri"/>
                <a:cs typeface="Calibri"/>
              </a:rPr>
              <a:t>jest używana do leczenia niedoboru Yin z pustym gorącem</a:t>
            </a:r>
            <a:r>
              <a:rPr sz="1900" dirty="0" smtClean="0">
                <a:latin typeface="Calibri"/>
                <a:cs typeface="Calibri"/>
              </a:rPr>
              <a:t>. </a:t>
            </a:r>
            <a:r>
              <a:rPr lang="pl-PL" sz="1900" spc="5" dirty="0" smtClean="0">
                <a:latin typeface="Calibri"/>
                <a:cs typeface="Calibri"/>
              </a:rPr>
              <a:t>To ziołowe remedium odżywia Yin</a:t>
            </a:r>
            <a:r>
              <a:rPr sz="1900" spc="-5" dirty="0" smtClean="0">
                <a:latin typeface="Calibri"/>
                <a:cs typeface="Calibri"/>
              </a:rPr>
              <a:t>, </a:t>
            </a:r>
            <a:r>
              <a:rPr lang="pl-PL" sz="1900" spc="5" dirty="0" smtClean="0">
                <a:latin typeface="Calibri"/>
                <a:cs typeface="Calibri"/>
              </a:rPr>
              <a:t>oczyszcza puste gorąco</a:t>
            </a:r>
            <a:r>
              <a:rPr sz="1900" dirty="0" smtClean="0">
                <a:latin typeface="Calibri"/>
                <a:cs typeface="Calibri"/>
              </a:rPr>
              <a:t>, </a:t>
            </a:r>
            <a:r>
              <a:rPr lang="pl-PL" sz="1900" dirty="0" smtClean="0">
                <a:latin typeface="Calibri"/>
                <a:cs typeface="Calibri"/>
              </a:rPr>
              <a:t>oczyszcza gorąco krwi</a:t>
            </a:r>
            <a:r>
              <a:rPr sz="1900" spc="15" dirty="0" smtClean="0">
                <a:latin typeface="Calibri"/>
                <a:cs typeface="Calibri"/>
              </a:rPr>
              <a:t>,  </a:t>
            </a:r>
            <a:r>
              <a:rPr sz="1900" spc="195" dirty="0" smtClean="0">
                <a:latin typeface="Calibri"/>
                <a:cs typeface="Calibri"/>
              </a:rPr>
              <a:t> </a:t>
            </a:r>
            <a:r>
              <a:rPr lang="pl-PL" sz="1900" spc="10" dirty="0" smtClean="0">
                <a:latin typeface="Calibri"/>
                <a:cs typeface="Calibri"/>
              </a:rPr>
              <a:t>odżywia płyny ciała</a:t>
            </a:r>
            <a:r>
              <a:rPr sz="1900" spc="10" dirty="0" smtClean="0">
                <a:latin typeface="Calibri"/>
                <a:cs typeface="Calibri"/>
              </a:rPr>
              <a:t> </a:t>
            </a:r>
            <a:r>
              <a:rPr sz="1900" spc="30" dirty="0">
                <a:latin typeface="Calibri"/>
                <a:cs typeface="Calibri"/>
              </a:rPr>
              <a:t>(jin </a:t>
            </a:r>
            <a:r>
              <a:rPr sz="1900" spc="-5" dirty="0">
                <a:latin typeface="Calibri"/>
                <a:cs typeface="Calibri"/>
              </a:rPr>
              <a:t>ye) </a:t>
            </a:r>
            <a:r>
              <a:rPr lang="pl-PL" sz="1900" spc="-5" dirty="0" smtClean="0">
                <a:latin typeface="Calibri"/>
                <a:cs typeface="Calibri"/>
              </a:rPr>
              <a:t>oraz Yin płuc</a:t>
            </a:r>
            <a:r>
              <a:rPr sz="1900" spc="-5" dirty="0" smtClean="0">
                <a:latin typeface="Calibri"/>
                <a:cs typeface="Calibri"/>
              </a:rPr>
              <a:t>, </a:t>
            </a:r>
            <a:r>
              <a:rPr lang="pl-PL" sz="1900" spc="10" dirty="0" smtClean="0">
                <a:latin typeface="Calibri"/>
                <a:cs typeface="Calibri"/>
              </a:rPr>
              <a:t>sprowadza Qi płuc w dół</a:t>
            </a:r>
            <a:r>
              <a:rPr sz="1900" dirty="0" smtClean="0">
                <a:latin typeface="Calibri"/>
                <a:cs typeface="Calibri"/>
              </a:rPr>
              <a:t>, </a:t>
            </a:r>
            <a:r>
              <a:rPr lang="pl-PL" sz="1900" spc="20" dirty="0" smtClean="0">
                <a:latin typeface="Calibri"/>
                <a:cs typeface="Calibri"/>
              </a:rPr>
              <a:t>uspokaja </a:t>
            </a:r>
            <a:r>
              <a:rPr lang="pl-PL" sz="1900" spc="20" dirty="0">
                <a:latin typeface="Calibri"/>
                <a:cs typeface="Calibri"/>
              </a:rPr>
              <a:t>Y</a:t>
            </a:r>
            <a:r>
              <a:rPr lang="pl-PL" sz="1900" spc="20" dirty="0" smtClean="0">
                <a:latin typeface="Calibri"/>
                <a:cs typeface="Calibri"/>
              </a:rPr>
              <a:t>ang wątroby i serca</a:t>
            </a:r>
            <a:r>
              <a:rPr sz="1900" spc="5" dirty="0" smtClean="0">
                <a:latin typeface="Calibri"/>
                <a:cs typeface="Calibri"/>
              </a:rPr>
              <a:t>, </a:t>
            </a:r>
            <a:r>
              <a:rPr lang="pl-PL" sz="1900" spc="20" dirty="0" smtClean="0">
                <a:latin typeface="Calibri"/>
                <a:cs typeface="Calibri"/>
              </a:rPr>
              <a:t>uspokaja gorączki z niedoboru i poty nocne</a:t>
            </a:r>
            <a:r>
              <a:rPr sz="1900" spc="-10" dirty="0" smtClean="0">
                <a:latin typeface="Calibri"/>
                <a:cs typeface="Calibri"/>
              </a:rPr>
              <a:t>, </a:t>
            </a:r>
            <a:r>
              <a:rPr lang="pl-PL" sz="1900" spc="10" dirty="0" smtClean="0">
                <a:latin typeface="Calibri"/>
                <a:cs typeface="Calibri"/>
              </a:rPr>
              <a:t>wzmacnia Qi nerek</a:t>
            </a:r>
            <a:r>
              <a:rPr sz="1900" spc="-15" dirty="0" smtClean="0">
                <a:latin typeface="Calibri"/>
                <a:cs typeface="Calibri"/>
              </a:rPr>
              <a:t>, </a:t>
            </a:r>
            <a:r>
              <a:rPr lang="pl-PL" sz="1900" spc="10" dirty="0" smtClean="0">
                <a:latin typeface="Calibri"/>
                <a:cs typeface="Calibri"/>
              </a:rPr>
              <a:t>odżywia </a:t>
            </a:r>
            <a:r>
              <a:rPr lang="pl-PL" sz="1900" spc="10" dirty="0">
                <a:latin typeface="Calibri"/>
                <a:cs typeface="Calibri"/>
              </a:rPr>
              <a:t>J</a:t>
            </a:r>
            <a:r>
              <a:rPr lang="pl-PL" sz="1900" spc="10" dirty="0" smtClean="0">
                <a:latin typeface="Calibri"/>
                <a:cs typeface="Calibri"/>
              </a:rPr>
              <a:t>ing</a:t>
            </a:r>
            <a:r>
              <a:rPr sz="1900" dirty="0" smtClean="0">
                <a:latin typeface="Calibri"/>
                <a:cs typeface="Calibri"/>
              </a:rPr>
              <a:t> </a:t>
            </a:r>
            <a:r>
              <a:rPr lang="pl-PL" sz="1900" spc="-5" dirty="0" smtClean="0">
                <a:latin typeface="Calibri"/>
                <a:cs typeface="Calibri"/>
              </a:rPr>
              <a:t>oraz wspomaga regenerację bez produkowania wewnętrznej wilgoci czy śluzu</a:t>
            </a:r>
            <a:r>
              <a:rPr sz="1900" dirty="0" smtClean="0">
                <a:latin typeface="Calibri"/>
                <a:cs typeface="Calibri"/>
              </a:rPr>
              <a:t>.  </a:t>
            </a:r>
            <a:r>
              <a:rPr lang="pl-PL" sz="1900" spc="5" dirty="0" smtClean="0">
                <a:latin typeface="Calibri"/>
                <a:cs typeface="Calibri"/>
              </a:rPr>
              <a:t>To ziołowe remedium powinno być używane do leczenia efektów ubocznych</a:t>
            </a:r>
            <a:endParaRPr sz="1900" dirty="0">
              <a:latin typeface="Calibri"/>
              <a:cs typeface="Calibri"/>
            </a:endParaRPr>
          </a:p>
        </p:txBody>
      </p:sp>
      <p:sp>
        <p:nvSpPr>
          <p:cNvPr id="4" name="object 4"/>
          <p:cNvSpPr txBox="1"/>
          <p:nvPr/>
        </p:nvSpPr>
        <p:spPr>
          <a:xfrm>
            <a:off x="1395083" y="3220656"/>
            <a:ext cx="8252459" cy="292388"/>
          </a:xfrm>
          <a:prstGeom prst="rect">
            <a:avLst/>
          </a:prstGeom>
        </p:spPr>
        <p:txBody>
          <a:bodyPr vert="horz" wrap="square" lIns="0" tIns="0" rIns="0" bIns="0" rtlCol="0">
            <a:spAutoFit/>
          </a:bodyPr>
          <a:lstStyle/>
          <a:p>
            <a:pPr marL="12700">
              <a:lnSpc>
                <a:spcPct val="100000"/>
              </a:lnSpc>
              <a:tabLst>
                <a:tab pos="6768465" algn="l"/>
              </a:tabLst>
            </a:pPr>
            <a:r>
              <a:rPr lang="pl-PL" sz="1900" spc="-20" dirty="0" smtClean="0">
                <a:latin typeface="Calibri"/>
                <a:cs typeface="Calibri"/>
              </a:rPr>
              <a:t>radioterapii</a:t>
            </a:r>
            <a:r>
              <a:rPr sz="1900" dirty="0" smtClean="0">
                <a:latin typeface="Calibri"/>
                <a:cs typeface="Calibri"/>
              </a:rPr>
              <a:t>,  </a:t>
            </a:r>
            <a:r>
              <a:rPr lang="pl-PL" sz="1900" spc="-5" dirty="0" smtClean="0">
                <a:latin typeface="Calibri"/>
                <a:cs typeface="Calibri"/>
              </a:rPr>
              <a:t>chemioterapii</a:t>
            </a:r>
            <a:r>
              <a:rPr sz="1900" spc="-5" dirty="0" smtClean="0">
                <a:latin typeface="Calibri"/>
                <a:cs typeface="Calibri"/>
              </a:rPr>
              <a:t>  </a:t>
            </a:r>
            <a:r>
              <a:rPr sz="1900" spc="-5" dirty="0">
                <a:latin typeface="Calibri"/>
                <a:cs typeface="Calibri"/>
              </a:rPr>
              <a:t>,  </a:t>
            </a:r>
            <a:r>
              <a:rPr lang="pl-PL" sz="1900" spc="-15" dirty="0" smtClean="0">
                <a:latin typeface="Calibri"/>
                <a:cs typeface="Calibri"/>
              </a:rPr>
              <a:t>chorób przewlekłych </a:t>
            </a:r>
            <a:r>
              <a:rPr sz="1900" dirty="0" smtClean="0">
                <a:latin typeface="Calibri"/>
                <a:cs typeface="Calibri"/>
              </a:rPr>
              <a:t>,</a:t>
            </a:r>
            <a:r>
              <a:rPr lang="pl-PL" sz="1900" dirty="0" smtClean="0">
                <a:latin typeface="Calibri"/>
                <a:cs typeface="Calibri"/>
              </a:rPr>
              <a:t>efektów ubocznych </a:t>
            </a:r>
            <a:endParaRPr sz="1900" dirty="0">
              <a:latin typeface="Calibri"/>
              <a:cs typeface="Calibri"/>
            </a:endParaRPr>
          </a:p>
        </p:txBody>
      </p:sp>
      <p:sp>
        <p:nvSpPr>
          <p:cNvPr id="5" name="object 5"/>
          <p:cNvSpPr txBox="1"/>
          <p:nvPr/>
        </p:nvSpPr>
        <p:spPr>
          <a:xfrm>
            <a:off x="1398777" y="3449345"/>
            <a:ext cx="8249920" cy="292388"/>
          </a:xfrm>
          <a:prstGeom prst="rect">
            <a:avLst/>
          </a:prstGeom>
        </p:spPr>
        <p:txBody>
          <a:bodyPr vert="horz" wrap="square" lIns="0" tIns="0" rIns="0" bIns="0" rtlCol="0">
            <a:spAutoFit/>
          </a:bodyPr>
          <a:lstStyle/>
          <a:p>
            <a:pPr marL="12700">
              <a:lnSpc>
                <a:spcPct val="100000"/>
              </a:lnSpc>
              <a:tabLst>
                <a:tab pos="1396365" algn="l"/>
                <a:tab pos="2310765" algn="l"/>
                <a:tab pos="3555365" algn="l"/>
                <a:tab pos="4076065" algn="l"/>
                <a:tab pos="4926965" algn="l"/>
                <a:tab pos="5638165" algn="l"/>
                <a:tab pos="6476365" algn="l"/>
                <a:tab pos="7174865" algn="l"/>
                <a:tab pos="7911465" algn="l"/>
              </a:tabLst>
            </a:pPr>
            <a:r>
              <a:rPr lang="pl-PL" sz="1900" spc="-5" dirty="0" smtClean="0">
                <a:latin typeface="Calibri"/>
                <a:cs typeface="Calibri"/>
              </a:rPr>
              <a:t>Zapalenia płuc, przewlekłego zapalenia oskrzeli</a:t>
            </a:r>
            <a:r>
              <a:rPr lang="pl-PL" sz="1900" dirty="0" smtClean="0">
                <a:latin typeface="Calibri"/>
                <a:cs typeface="Calibri"/>
              </a:rPr>
              <a:t>, suchego kaszlu</a:t>
            </a:r>
            <a:r>
              <a:rPr sz="1900" spc="-5" dirty="0" smtClean="0">
                <a:latin typeface="Calibri"/>
                <a:cs typeface="Calibri"/>
              </a:rPr>
              <a:t>,</a:t>
            </a:r>
            <a:r>
              <a:rPr lang="pl-PL" sz="1900" dirty="0" smtClean="0">
                <a:latin typeface="Calibri"/>
                <a:cs typeface="Calibri"/>
              </a:rPr>
              <a:t>nocnych potów</a:t>
            </a:r>
            <a:r>
              <a:rPr sz="1900" spc="-5" dirty="0" smtClean="0">
                <a:latin typeface="Calibri"/>
                <a:cs typeface="Calibri"/>
              </a:rPr>
              <a:t>,</a:t>
            </a:r>
            <a:endParaRPr sz="1900" dirty="0">
              <a:latin typeface="Calibri"/>
              <a:cs typeface="Calibri"/>
            </a:endParaRPr>
          </a:p>
        </p:txBody>
      </p:sp>
      <p:sp>
        <p:nvSpPr>
          <p:cNvPr id="6" name="object 6"/>
          <p:cNvSpPr txBox="1"/>
          <p:nvPr/>
        </p:nvSpPr>
        <p:spPr>
          <a:xfrm>
            <a:off x="1398777" y="3690759"/>
            <a:ext cx="8255000" cy="584775"/>
          </a:xfrm>
          <a:prstGeom prst="rect">
            <a:avLst/>
          </a:prstGeom>
        </p:spPr>
        <p:txBody>
          <a:bodyPr vert="horz" wrap="square" lIns="0" tIns="0" rIns="0" bIns="0" rtlCol="0">
            <a:spAutoFit/>
          </a:bodyPr>
          <a:lstStyle/>
          <a:p>
            <a:pPr marL="12700">
              <a:lnSpc>
                <a:spcPct val="100000"/>
              </a:lnSpc>
            </a:pPr>
            <a:r>
              <a:rPr lang="pl-PL" sz="1900" spc="-5" dirty="0" smtClean="0">
                <a:latin typeface="Calibri"/>
                <a:cs typeface="Calibri"/>
              </a:rPr>
              <a:t>Suchych zaparć, wysokiej gorączki, wysypek skórnych</a:t>
            </a:r>
            <a:r>
              <a:rPr sz="1900" spc="-5" dirty="0" smtClean="0">
                <a:latin typeface="Calibri"/>
                <a:cs typeface="Calibri"/>
              </a:rPr>
              <a:t>,</a:t>
            </a:r>
            <a:r>
              <a:rPr lang="pl-PL" sz="1900" spc="-5" dirty="0" smtClean="0">
                <a:latin typeface="Calibri"/>
                <a:cs typeface="Calibri"/>
              </a:rPr>
              <a:t>utraty wagi ciała</a:t>
            </a:r>
            <a:r>
              <a:rPr sz="1900" spc="-5" dirty="0" smtClean="0">
                <a:latin typeface="Calibri"/>
                <a:cs typeface="Calibri"/>
              </a:rPr>
              <a:t>,</a:t>
            </a:r>
            <a:r>
              <a:rPr lang="pl-PL" sz="1900" spc="-5" dirty="0" smtClean="0">
                <a:latin typeface="Calibri"/>
                <a:cs typeface="Calibri"/>
              </a:rPr>
              <a:t>wypadania włosów, wyczerpania płynów(</a:t>
            </a:r>
            <a:r>
              <a:rPr lang="pl-PL" sz="1900" spc="-5" dirty="0" err="1" smtClean="0">
                <a:latin typeface="Calibri"/>
                <a:cs typeface="Calibri"/>
              </a:rPr>
              <a:t>jin</a:t>
            </a:r>
            <a:r>
              <a:rPr lang="pl-PL" sz="1900" spc="-5" dirty="0" smtClean="0">
                <a:latin typeface="Calibri"/>
                <a:cs typeface="Calibri"/>
              </a:rPr>
              <a:t> </a:t>
            </a:r>
            <a:r>
              <a:rPr lang="pl-PL" sz="1900" spc="-5" dirty="0" err="1" smtClean="0">
                <a:latin typeface="Calibri"/>
                <a:cs typeface="Calibri"/>
              </a:rPr>
              <a:t>ye</a:t>
            </a:r>
            <a:r>
              <a:rPr lang="pl-PL" sz="1900" spc="-5" dirty="0" smtClean="0">
                <a:latin typeface="Calibri"/>
                <a:cs typeface="Calibri"/>
              </a:rPr>
              <a:t>) wraz z ogólnym wyczerpaniem</a:t>
            </a:r>
            <a:endParaRPr sz="1900" dirty="0">
              <a:latin typeface="Calibri"/>
              <a:cs typeface="Calibri"/>
            </a:endParaRPr>
          </a:p>
        </p:txBody>
      </p:sp>
      <p:sp>
        <p:nvSpPr>
          <p:cNvPr id="7" name="object 7"/>
          <p:cNvSpPr txBox="1"/>
          <p:nvPr/>
        </p:nvSpPr>
        <p:spPr>
          <a:xfrm>
            <a:off x="1398777" y="3919448"/>
            <a:ext cx="8252459" cy="292388"/>
          </a:xfrm>
          <a:prstGeom prst="rect">
            <a:avLst/>
          </a:prstGeom>
        </p:spPr>
        <p:txBody>
          <a:bodyPr vert="horz" wrap="square" lIns="0" tIns="0" rIns="0" bIns="0" rtlCol="0">
            <a:spAutoFit/>
          </a:bodyPr>
          <a:lstStyle/>
          <a:p>
            <a:pPr marL="12700">
              <a:lnSpc>
                <a:spcPct val="100000"/>
              </a:lnSpc>
              <a:tabLst>
                <a:tab pos="596265" algn="l"/>
                <a:tab pos="1294765" algn="l"/>
                <a:tab pos="1802764" algn="l"/>
                <a:tab pos="2475865" algn="l"/>
                <a:tab pos="3072765" algn="l"/>
                <a:tab pos="3783965" algn="l"/>
                <a:tab pos="4660265" algn="l"/>
                <a:tab pos="5549265" algn="l"/>
                <a:tab pos="6489065" algn="l"/>
                <a:tab pos="7251065" algn="l"/>
                <a:tab pos="7873365" algn="l"/>
              </a:tabLst>
            </a:pPr>
            <a:r>
              <a:rPr sz="1900" spc="-5" dirty="0" smtClean="0">
                <a:latin typeface="Calibri"/>
                <a:cs typeface="Calibri"/>
              </a:rPr>
              <a:t>.</a:t>
            </a:r>
            <a:endParaRPr sz="1900" dirty="0">
              <a:latin typeface="Calibri"/>
              <a:cs typeface="Calibri"/>
            </a:endParaRPr>
          </a:p>
        </p:txBody>
      </p:sp>
      <p:sp>
        <p:nvSpPr>
          <p:cNvPr id="8" name="object 8"/>
          <p:cNvSpPr txBox="1"/>
          <p:nvPr/>
        </p:nvSpPr>
        <p:spPr>
          <a:xfrm>
            <a:off x="1398777" y="4275534"/>
            <a:ext cx="8263890" cy="2429575"/>
          </a:xfrm>
          <a:prstGeom prst="rect">
            <a:avLst/>
          </a:prstGeom>
        </p:spPr>
        <p:txBody>
          <a:bodyPr vert="horz" wrap="square" lIns="0" tIns="55244" rIns="0" bIns="0" rtlCol="0">
            <a:spAutoFit/>
          </a:bodyPr>
          <a:lstStyle/>
          <a:p>
            <a:pPr marL="12700" marR="5080" algn="just">
              <a:lnSpc>
                <a:spcPct val="80900"/>
              </a:lnSpc>
              <a:spcBef>
                <a:spcPts val="434"/>
              </a:spcBef>
            </a:pPr>
            <a:r>
              <a:rPr sz="1900" b="1" spc="5" dirty="0">
                <a:latin typeface="Calibri"/>
                <a:cs typeface="Calibri"/>
              </a:rPr>
              <a:t>Clearing the </a:t>
            </a:r>
            <a:r>
              <a:rPr sz="1900" b="1" spc="-5" dirty="0">
                <a:latin typeface="Calibri"/>
                <a:cs typeface="Calibri"/>
              </a:rPr>
              <a:t>Heat </a:t>
            </a:r>
            <a:r>
              <a:rPr lang="pl-PL" sz="1900" spc="-10" dirty="0" smtClean="0">
                <a:latin typeface="Calibri"/>
                <a:cs typeface="Calibri"/>
              </a:rPr>
              <a:t>może być połączone z </a:t>
            </a:r>
            <a:r>
              <a:rPr sz="1900" spc="-25" dirty="0" smtClean="0">
                <a:latin typeface="Calibri"/>
                <a:cs typeface="Calibri"/>
              </a:rPr>
              <a:t>Yin </a:t>
            </a:r>
            <a:r>
              <a:rPr sz="1900" spc="10" dirty="0">
                <a:latin typeface="Calibri"/>
                <a:cs typeface="Calibri"/>
              </a:rPr>
              <a:t>Root </a:t>
            </a:r>
            <a:r>
              <a:rPr lang="pl-PL" sz="1900" spc="-5" dirty="0" smtClean="0">
                <a:latin typeface="Calibri"/>
                <a:cs typeface="Calibri"/>
              </a:rPr>
              <a:t>oraz</a:t>
            </a:r>
            <a:r>
              <a:rPr sz="1900" spc="-5" dirty="0" smtClean="0">
                <a:latin typeface="Calibri"/>
                <a:cs typeface="Calibri"/>
              </a:rPr>
              <a:t> </a:t>
            </a:r>
            <a:r>
              <a:rPr sz="1900" dirty="0">
                <a:latin typeface="Calibri"/>
                <a:cs typeface="Calibri"/>
              </a:rPr>
              <a:t>San </a:t>
            </a:r>
            <a:r>
              <a:rPr sz="1900" spc="-20" dirty="0">
                <a:latin typeface="Calibri"/>
                <a:cs typeface="Calibri"/>
              </a:rPr>
              <a:t>Bao </a:t>
            </a:r>
            <a:r>
              <a:rPr sz="1900" spc="-95" dirty="0">
                <a:latin typeface="Calibri"/>
                <a:cs typeface="Calibri"/>
              </a:rPr>
              <a:t>Tea </a:t>
            </a:r>
            <a:r>
              <a:rPr lang="pl-PL" sz="1900" spc="25" dirty="0" smtClean="0">
                <a:latin typeface="Calibri"/>
                <a:cs typeface="Calibri"/>
              </a:rPr>
              <a:t>by odżywiać esencję i płyny wewnętrzne</a:t>
            </a:r>
            <a:r>
              <a:rPr sz="1900" dirty="0" smtClean="0">
                <a:latin typeface="Calibri"/>
                <a:cs typeface="Calibri"/>
              </a:rPr>
              <a:t>, </a:t>
            </a:r>
            <a:r>
              <a:rPr sz="1900" b="1" spc="10" dirty="0">
                <a:latin typeface="Calibri"/>
                <a:cs typeface="Calibri"/>
              </a:rPr>
              <a:t>Dew </a:t>
            </a:r>
            <a:r>
              <a:rPr sz="1900" b="1" spc="15" dirty="0">
                <a:latin typeface="Calibri"/>
                <a:cs typeface="Calibri"/>
              </a:rPr>
              <a:t>Drops </a:t>
            </a:r>
            <a:r>
              <a:rPr lang="pl-PL" sz="1900" spc="-25" dirty="0" smtClean="0">
                <a:latin typeface="Calibri"/>
                <a:cs typeface="Calibri"/>
              </a:rPr>
              <a:t>w przypadku przewlekłego zapalenia oskrzeli</a:t>
            </a:r>
            <a:r>
              <a:rPr sz="1900" spc="-5" dirty="0" smtClean="0">
                <a:latin typeface="Calibri"/>
                <a:cs typeface="Calibri"/>
              </a:rPr>
              <a:t>, </a:t>
            </a:r>
            <a:r>
              <a:rPr sz="1900" b="1" spc="10" dirty="0">
                <a:latin typeface="Calibri"/>
                <a:cs typeface="Calibri"/>
              </a:rPr>
              <a:t>Gentle Breath </a:t>
            </a:r>
            <a:r>
              <a:rPr lang="pl-PL" sz="1900" spc="-25" dirty="0" smtClean="0">
                <a:latin typeface="Calibri"/>
                <a:cs typeface="Calibri"/>
              </a:rPr>
              <a:t>do leczenia astmy z suchym żółtawym śluzem</a:t>
            </a:r>
            <a:r>
              <a:rPr sz="1900" spc="-15" dirty="0" smtClean="0">
                <a:latin typeface="Calibri"/>
                <a:cs typeface="Calibri"/>
              </a:rPr>
              <a:t>,</a:t>
            </a:r>
            <a:r>
              <a:rPr lang="pl-PL" sz="1900" spc="-15" dirty="0" smtClean="0">
                <a:latin typeface="Calibri"/>
                <a:cs typeface="Calibri"/>
              </a:rPr>
              <a:t> trudnym do wydalenia,</a:t>
            </a:r>
            <a:r>
              <a:rPr sz="1900" spc="-15" dirty="0" smtClean="0">
                <a:latin typeface="Calibri"/>
                <a:cs typeface="Calibri"/>
              </a:rPr>
              <a:t> </a:t>
            </a:r>
            <a:r>
              <a:rPr sz="1900" b="1" spc="-5" dirty="0">
                <a:latin typeface="Calibri"/>
                <a:cs typeface="Calibri"/>
              </a:rPr>
              <a:t>Wind </a:t>
            </a:r>
            <a:r>
              <a:rPr sz="1900" b="1" dirty="0">
                <a:latin typeface="Calibri"/>
                <a:cs typeface="Calibri"/>
              </a:rPr>
              <a:t>Tiger Syrup </a:t>
            </a:r>
            <a:r>
              <a:rPr lang="pl-PL" sz="1900" spc="-25" dirty="0" smtClean="0">
                <a:latin typeface="Calibri"/>
                <a:cs typeface="Calibri"/>
              </a:rPr>
              <a:t>do leczenia suchego kaszlu </a:t>
            </a:r>
            <a:r>
              <a:rPr lang="pl-PL" sz="1900" spc="15" dirty="0" smtClean="0">
                <a:latin typeface="Calibri"/>
                <a:cs typeface="Calibri"/>
              </a:rPr>
              <a:t>w dzień i w nocy oraz </a:t>
            </a:r>
            <a:r>
              <a:rPr sz="1900" b="1" spc="5" dirty="0" smtClean="0">
                <a:latin typeface="Calibri"/>
                <a:cs typeface="Calibri"/>
              </a:rPr>
              <a:t>Sugar </a:t>
            </a:r>
            <a:r>
              <a:rPr sz="1900" b="1" spc="10" dirty="0">
                <a:latin typeface="Calibri"/>
                <a:cs typeface="Calibri"/>
              </a:rPr>
              <a:t>Blues </a:t>
            </a:r>
            <a:r>
              <a:rPr lang="pl-PL" sz="1900" spc="-25" dirty="0" smtClean="0">
                <a:latin typeface="Calibri"/>
                <a:cs typeface="Calibri"/>
              </a:rPr>
              <a:t>by odżywić Yin śledziony oraz uspokoić ogień żołądka</a:t>
            </a:r>
            <a:r>
              <a:rPr sz="1900" spc="-10" dirty="0" smtClean="0">
                <a:latin typeface="Calibri"/>
                <a:cs typeface="Calibri"/>
              </a:rPr>
              <a:t>. </a:t>
            </a:r>
            <a:r>
              <a:rPr lang="pl-PL" sz="1900" spc="20" dirty="0" smtClean="0">
                <a:latin typeface="Calibri"/>
                <a:cs typeface="Calibri"/>
              </a:rPr>
              <a:t>Przeciętna dawka to </a:t>
            </a:r>
            <a:r>
              <a:rPr sz="1900" spc="-5" dirty="0" smtClean="0">
                <a:latin typeface="Calibri"/>
                <a:cs typeface="Calibri"/>
              </a:rPr>
              <a:t> </a:t>
            </a:r>
            <a:r>
              <a:rPr sz="1900" spc="-5" dirty="0">
                <a:latin typeface="Calibri"/>
                <a:cs typeface="Calibri"/>
              </a:rPr>
              <a:t>3 x 3 </a:t>
            </a:r>
            <a:r>
              <a:rPr lang="pl-PL" sz="1900" spc="25" dirty="0" smtClean="0">
                <a:latin typeface="Calibri"/>
                <a:cs typeface="Calibri"/>
              </a:rPr>
              <a:t>do</a:t>
            </a:r>
            <a:r>
              <a:rPr sz="1900" spc="25" dirty="0" smtClean="0">
                <a:latin typeface="Calibri"/>
                <a:cs typeface="Calibri"/>
              </a:rPr>
              <a:t> </a:t>
            </a:r>
            <a:r>
              <a:rPr sz="1900" spc="-5" dirty="0">
                <a:latin typeface="Calibri"/>
                <a:cs typeface="Calibri"/>
              </a:rPr>
              <a:t>6 </a:t>
            </a:r>
            <a:r>
              <a:rPr lang="pl-PL" sz="1900" dirty="0" smtClean="0">
                <a:latin typeface="Calibri"/>
                <a:cs typeface="Calibri"/>
              </a:rPr>
              <a:t>tabletek na dzień razem z herbatą </a:t>
            </a:r>
            <a:r>
              <a:rPr sz="1900" spc="-5" dirty="0" err="1" smtClean="0">
                <a:latin typeface="Calibri"/>
                <a:cs typeface="Calibri"/>
              </a:rPr>
              <a:t>matricaria</a:t>
            </a:r>
            <a:r>
              <a:rPr sz="1900" spc="-5" dirty="0" smtClean="0">
                <a:latin typeface="Calibri"/>
                <a:cs typeface="Calibri"/>
              </a:rPr>
              <a:t>  </a:t>
            </a:r>
            <a:r>
              <a:rPr sz="1900" dirty="0" err="1">
                <a:latin typeface="Calibri"/>
                <a:cs typeface="Calibri"/>
              </a:rPr>
              <a:t>chamomilla</a:t>
            </a:r>
            <a:r>
              <a:rPr sz="1900" dirty="0">
                <a:latin typeface="Calibri"/>
                <a:cs typeface="Calibri"/>
              </a:rPr>
              <a:t> </a:t>
            </a:r>
            <a:r>
              <a:rPr sz="1900" spc="15" dirty="0" err="1" smtClean="0">
                <a:latin typeface="Calibri"/>
                <a:cs typeface="Calibri"/>
              </a:rPr>
              <a:t>flos</a:t>
            </a:r>
            <a:r>
              <a:rPr lang="pl-PL" sz="1900" spc="15" dirty="0" smtClean="0">
                <a:latin typeface="Calibri"/>
                <a:cs typeface="Calibri"/>
              </a:rPr>
              <a:t>, by uspokoić ogień żołądka oraz chronić Yin. To wyjątkowe ziołowe remedium powinno być podawane przez dłuższy okres czasu. Pacjent powinien unikać gorących i ostrych ziół, mięsa jagnięcego i kurczaka, octu, pieprzu, chili, czosnku, cebuli, pora, kawy oraz palenia tytoniu. </a:t>
            </a:r>
            <a:endParaRPr sz="1900" dirty="0">
              <a:latin typeface="Calibri"/>
              <a:cs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92</a:t>
            </a:fld>
            <a:endParaRPr spc="-5" dirty="0"/>
          </a:p>
        </p:txBody>
      </p:sp>
      <p:sp>
        <p:nvSpPr>
          <p:cNvPr id="2" name="object 2"/>
          <p:cNvSpPr txBox="1">
            <a:spLocks noGrp="1"/>
          </p:cNvSpPr>
          <p:nvPr>
            <p:ph type="title"/>
          </p:nvPr>
        </p:nvSpPr>
        <p:spPr>
          <a:xfrm>
            <a:off x="2837408" y="2916943"/>
            <a:ext cx="5013960" cy="2191562"/>
          </a:xfrm>
          <a:prstGeom prst="rect">
            <a:avLst/>
          </a:prstGeom>
        </p:spPr>
        <p:txBody>
          <a:bodyPr vert="horz" wrap="square" lIns="0" tIns="0" rIns="0" bIns="0" rtlCol="0">
            <a:spAutoFit/>
          </a:bodyPr>
          <a:lstStyle/>
          <a:p>
            <a:pPr marL="457200" marR="5080" indent="-444500">
              <a:lnSpc>
                <a:spcPct val="101099"/>
              </a:lnSpc>
            </a:pPr>
            <a:r>
              <a:rPr lang="pl-PL" sz="4700" spc="-20" dirty="0" smtClean="0"/>
              <a:t>Ogień może się wyrażać na różne sposoby !</a:t>
            </a:r>
            <a:endParaRPr sz="47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algn="ctr">
              <a:lnSpc>
                <a:spcPts val="5130"/>
              </a:lnSpc>
            </a:pPr>
            <a:r>
              <a:rPr lang="pl-PL" spc="10" dirty="0" smtClean="0"/>
              <a:t>Zimny Ogień</a:t>
            </a:r>
            <a:r>
              <a:rPr spc="10" dirty="0" smtClean="0"/>
              <a:t>– </a:t>
            </a:r>
            <a:r>
              <a:rPr spc="-15" dirty="0"/>
              <a:t>Han</a:t>
            </a:r>
            <a:r>
              <a:rPr spc="-370" dirty="0"/>
              <a:t> </a:t>
            </a:r>
            <a:r>
              <a:rPr spc="-10" dirty="0"/>
              <a:t>Huo</a:t>
            </a:r>
          </a:p>
          <a:p>
            <a:pPr algn="ctr">
              <a:lnSpc>
                <a:spcPts val="5130"/>
              </a:lnSpc>
            </a:pPr>
            <a:r>
              <a:rPr lang="pl-PL" spc="-95" dirty="0" smtClean="0"/>
              <a:t>Niedobór Yang </a:t>
            </a:r>
            <a:r>
              <a:rPr dirty="0" smtClean="0"/>
              <a:t>– </a:t>
            </a:r>
            <a:r>
              <a:rPr lang="pl-PL" spc="-10" dirty="0" smtClean="0"/>
              <a:t>Widoczne Gorąco</a:t>
            </a:r>
            <a:endParaRPr spc="-5" dirty="0"/>
          </a:p>
        </p:txBody>
      </p:sp>
      <p:sp>
        <p:nvSpPr>
          <p:cNvPr id="3" name="object 3"/>
          <p:cNvSpPr/>
          <p:nvPr/>
        </p:nvSpPr>
        <p:spPr>
          <a:xfrm>
            <a:off x="1994890" y="1828805"/>
            <a:ext cx="6690918" cy="4826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364278" y="6699332"/>
            <a:ext cx="1943735" cy="307340"/>
          </a:xfrm>
          <a:prstGeom prst="rect">
            <a:avLst/>
          </a:prstGeom>
        </p:spPr>
        <p:txBody>
          <a:bodyPr vert="horz" wrap="square" lIns="0" tIns="0" rIns="0" bIns="0" rtlCol="0">
            <a:spAutoFit/>
          </a:bodyPr>
          <a:lstStyle/>
          <a:p>
            <a:pPr marL="12700">
              <a:lnSpc>
                <a:spcPct val="100000"/>
              </a:lnSpc>
            </a:pPr>
            <a:r>
              <a:rPr sz="1900" b="1" spc="15" dirty="0">
                <a:latin typeface="Calibri"/>
                <a:cs typeface="Calibri"/>
              </a:rPr>
              <a:t>Metastasis </a:t>
            </a:r>
            <a:r>
              <a:rPr sz="1900" b="1" spc="10" dirty="0">
                <a:latin typeface="Calibri"/>
                <a:cs typeface="Calibri"/>
              </a:rPr>
              <a:t>in</a:t>
            </a:r>
            <a:r>
              <a:rPr sz="1900" b="1" spc="-305" dirty="0">
                <a:latin typeface="Calibri"/>
                <a:cs typeface="Calibri"/>
              </a:rPr>
              <a:t> </a:t>
            </a:r>
            <a:r>
              <a:rPr sz="1900" b="1" spc="-10" dirty="0">
                <a:latin typeface="Calibri"/>
                <a:cs typeface="Calibri"/>
              </a:rPr>
              <a:t>aging</a:t>
            </a:r>
            <a:endParaRPr sz="1900">
              <a:latin typeface="Calibri"/>
              <a:cs typeface="Calibri"/>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93</a:t>
            </a:fld>
            <a:endParaRPr spc="-5"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94</a:t>
            </a:fld>
            <a:endParaRPr spc="-5" dirty="0"/>
          </a:p>
        </p:txBody>
      </p:sp>
      <p:sp>
        <p:nvSpPr>
          <p:cNvPr id="2" name="object 2"/>
          <p:cNvSpPr txBox="1">
            <a:spLocks noGrp="1"/>
          </p:cNvSpPr>
          <p:nvPr>
            <p:ph type="title"/>
          </p:nvPr>
        </p:nvSpPr>
        <p:spPr>
          <a:xfrm>
            <a:off x="1081989" y="357225"/>
            <a:ext cx="8529421" cy="991182"/>
          </a:xfrm>
          <a:prstGeom prst="rect">
            <a:avLst/>
          </a:prstGeom>
        </p:spPr>
        <p:txBody>
          <a:bodyPr vert="horz" wrap="square" lIns="0" tIns="265316" rIns="0" bIns="0" rtlCol="0">
            <a:spAutoFit/>
          </a:bodyPr>
          <a:lstStyle/>
          <a:p>
            <a:pPr marL="1816100">
              <a:lnSpc>
                <a:spcPct val="100000"/>
              </a:lnSpc>
            </a:pPr>
            <a:r>
              <a:rPr lang="pl-PL" sz="4700" spc="5" dirty="0" smtClean="0"/>
              <a:t>Leczenie Zimnego Ognia</a:t>
            </a:r>
            <a:endParaRPr sz="4700" dirty="0"/>
          </a:p>
        </p:txBody>
      </p:sp>
      <p:sp>
        <p:nvSpPr>
          <p:cNvPr id="3" name="object 3"/>
          <p:cNvSpPr txBox="1"/>
          <p:nvPr/>
        </p:nvSpPr>
        <p:spPr>
          <a:xfrm>
            <a:off x="1030477" y="1848536"/>
            <a:ext cx="6335395" cy="4279265"/>
          </a:xfrm>
          <a:prstGeom prst="rect">
            <a:avLst/>
          </a:prstGeom>
        </p:spPr>
        <p:txBody>
          <a:bodyPr vert="horz" wrap="square" lIns="0" tIns="0" rIns="0" bIns="0" rtlCol="0">
            <a:spAutoFit/>
          </a:bodyPr>
          <a:lstStyle/>
          <a:p>
            <a:pPr marL="381000" indent="-368300">
              <a:lnSpc>
                <a:spcPct val="100000"/>
              </a:lnSpc>
              <a:buFont typeface="Arial"/>
              <a:buChar char="•"/>
              <a:tabLst>
                <a:tab pos="380365" algn="l"/>
                <a:tab pos="381000" algn="l"/>
              </a:tabLst>
            </a:pPr>
            <a:r>
              <a:rPr sz="3400" b="1" spc="20" dirty="0">
                <a:latin typeface="Calibri"/>
                <a:cs typeface="Calibri"/>
              </a:rPr>
              <a:t>Er </a:t>
            </a:r>
            <a:r>
              <a:rPr sz="3400" b="1" dirty="0">
                <a:latin typeface="Calibri"/>
                <a:cs typeface="Calibri"/>
              </a:rPr>
              <a:t>Xian</a:t>
            </a:r>
            <a:r>
              <a:rPr sz="3400" b="1" spc="-85" dirty="0">
                <a:latin typeface="Calibri"/>
                <a:cs typeface="Calibri"/>
              </a:rPr>
              <a:t> </a:t>
            </a:r>
            <a:r>
              <a:rPr sz="3400" b="1" spc="-75" dirty="0">
                <a:latin typeface="Calibri"/>
                <a:cs typeface="Calibri"/>
              </a:rPr>
              <a:t>Tang</a:t>
            </a:r>
            <a:endParaRPr sz="3400">
              <a:latin typeface="Calibri"/>
              <a:cs typeface="Calibri"/>
            </a:endParaRPr>
          </a:p>
          <a:p>
            <a:pPr marL="381000" indent="-368300">
              <a:lnSpc>
                <a:spcPct val="100000"/>
              </a:lnSpc>
              <a:spcBef>
                <a:spcPts val="819"/>
              </a:spcBef>
              <a:buFont typeface="Arial"/>
              <a:buChar char="•"/>
              <a:tabLst>
                <a:tab pos="380365" algn="l"/>
                <a:tab pos="381000" algn="l"/>
              </a:tabLst>
            </a:pPr>
            <a:r>
              <a:rPr sz="3400" dirty="0">
                <a:latin typeface="Calibri"/>
                <a:cs typeface="Calibri"/>
              </a:rPr>
              <a:t>curculignis </a:t>
            </a:r>
            <a:r>
              <a:rPr sz="3400" spc="-20" dirty="0">
                <a:latin typeface="Calibri"/>
                <a:cs typeface="Calibri"/>
              </a:rPr>
              <a:t>rhizoma </a:t>
            </a:r>
            <a:r>
              <a:rPr sz="3400" spc="-655" dirty="0">
                <a:latin typeface="Calibri"/>
                <a:cs typeface="Calibri"/>
              </a:rPr>
              <a:t>&gt;       </a:t>
            </a:r>
            <a:r>
              <a:rPr sz="3400" dirty="0">
                <a:latin typeface="Calibri"/>
                <a:cs typeface="Calibri"/>
              </a:rPr>
              <a:t>xian</a:t>
            </a:r>
            <a:r>
              <a:rPr sz="3400" spc="200" dirty="0">
                <a:latin typeface="Calibri"/>
                <a:cs typeface="Calibri"/>
              </a:rPr>
              <a:t> </a:t>
            </a:r>
            <a:r>
              <a:rPr sz="3400" spc="-20" dirty="0">
                <a:latin typeface="Calibri"/>
                <a:cs typeface="Calibri"/>
              </a:rPr>
              <a:t>mao</a:t>
            </a:r>
            <a:endParaRPr sz="3400">
              <a:latin typeface="Calibri"/>
              <a:cs typeface="Calibri"/>
            </a:endParaRPr>
          </a:p>
          <a:p>
            <a:pPr marL="381000" indent="-368300">
              <a:lnSpc>
                <a:spcPct val="100000"/>
              </a:lnSpc>
              <a:spcBef>
                <a:spcPts val="919"/>
              </a:spcBef>
              <a:buFont typeface="Arial"/>
              <a:buChar char="•"/>
              <a:tabLst>
                <a:tab pos="380365" algn="l"/>
                <a:tab pos="381000" algn="l"/>
              </a:tabLst>
            </a:pPr>
            <a:r>
              <a:rPr sz="3400" spc="5" dirty="0">
                <a:latin typeface="Calibri"/>
                <a:cs typeface="Calibri"/>
              </a:rPr>
              <a:t>epimedii herba </a:t>
            </a:r>
            <a:r>
              <a:rPr sz="3400" spc="-655" dirty="0">
                <a:latin typeface="Calibri"/>
                <a:cs typeface="Calibri"/>
              </a:rPr>
              <a:t>&gt;       </a:t>
            </a:r>
            <a:r>
              <a:rPr sz="3400" dirty="0">
                <a:latin typeface="Calibri"/>
                <a:cs typeface="Calibri"/>
              </a:rPr>
              <a:t>xian </a:t>
            </a:r>
            <a:r>
              <a:rPr sz="3400" spc="10" dirty="0">
                <a:latin typeface="Calibri"/>
                <a:cs typeface="Calibri"/>
              </a:rPr>
              <a:t>ling</a:t>
            </a:r>
            <a:r>
              <a:rPr sz="3400" spc="5" dirty="0">
                <a:latin typeface="Calibri"/>
                <a:cs typeface="Calibri"/>
              </a:rPr>
              <a:t> </a:t>
            </a:r>
            <a:r>
              <a:rPr sz="3400" spc="10" dirty="0">
                <a:latin typeface="Calibri"/>
                <a:cs typeface="Calibri"/>
              </a:rPr>
              <a:t>pi</a:t>
            </a:r>
            <a:endParaRPr sz="3400">
              <a:latin typeface="Calibri"/>
              <a:cs typeface="Calibri"/>
            </a:endParaRPr>
          </a:p>
          <a:p>
            <a:pPr marL="381000" indent="-368300">
              <a:lnSpc>
                <a:spcPct val="100000"/>
              </a:lnSpc>
              <a:spcBef>
                <a:spcPts val="819"/>
              </a:spcBef>
              <a:buFont typeface="Arial"/>
              <a:buChar char="•"/>
              <a:tabLst>
                <a:tab pos="380365" algn="l"/>
                <a:tab pos="381000" algn="l"/>
              </a:tabLst>
            </a:pPr>
            <a:r>
              <a:rPr sz="3400" dirty="0">
                <a:latin typeface="Calibri"/>
                <a:cs typeface="Calibri"/>
              </a:rPr>
              <a:t>morindae </a:t>
            </a:r>
            <a:r>
              <a:rPr sz="3400" spc="-20" dirty="0">
                <a:latin typeface="Calibri"/>
                <a:cs typeface="Calibri"/>
              </a:rPr>
              <a:t>radix </a:t>
            </a:r>
            <a:r>
              <a:rPr sz="3400" spc="-655" dirty="0">
                <a:latin typeface="Calibri"/>
                <a:cs typeface="Calibri"/>
              </a:rPr>
              <a:t>&gt;       </a:t>
            </a:r>
            <a:r>
              <a:rPr sz="3400" spc="5" dirty="0">
                <a:latin typeface="Calibri"/>
                <a:cs typeface="Calibri"/>
              </a:rPr>
              <a:t>ba </a:t>
            </a:r>
            <a:r>
              <a:rPr sz="3400" spc="-10" dirty="0">
                <a:latin typeface="Calibri"/>
                <a:cs typeface="Calibri"/>
              </a:rPr>
              <a:t>ji</a:t>
            </a:r>
            <a:r>
              <a:rPr sz="3400" spc="155" dirty="0">
                <a:latin typeface="Calibri"/>
                <a:cs typeface="Calibri"/>
              </a:rPr>
              <a:t> </a:t>
            </a:r>
            <a:r>
              <a:rPr sz="3400" spc="-15" dirty="0">
                <a:latin typeface="Calibri"/>
                <a:cs typeface="Calibri"/>
              </a:rPr>
              <a:t>tian</a:t>
            </a:r>
            <a:endParaRPr sz="3400">
              <a:latin typeface="Calibri"/>
              <a:cs typeface="Calibri"/>
            </a:endParaRPr>
          </a:p>
          <a:p>
            <a:pPr marL="381000" indent="-368300">
              <a:lnSpc>
                <a:spcPct val="100000"/>
              </a:lnSpc>
              <a:spcBef>
                <a:spcPts val="819"/>
              </a:spcBef>
              <a:buFont typeface="Arial"/>
              <a:buChar char="•"/>
              <a:tabLst>
                <a:tab pos="380365" algn="l"/>
                <a:tab pos="381000" algn="l"/>
              </a:tabLst>
            </a:pPr>
            <a:r>
              <a:rPr sz="3400" spc="-10" dirty="0">
                <a:latin typeface="Calibri"/>
                <a:cs typeface="Calibri"/>
              </a:rPr>
              <a:t>angelicae </a:t>
            </a:r>
            <a:r>
              <a:rPr sz="3400" dirty="0">
                <a:latin typeface="Calibri"/>
                <a:cs typeface="Calibri"/>
              </a:rPr>
              <a:t>sinensis </a:t>
            </a:r>
            <a:r>
              <a:rPr sz="3400" spc="-20" dirty="0">
                <a:latin typeface="Calibri"/>
                <a:cs typeface="Calibri"/>
              </a:rPr>
              <a:t>radix </a:t>
            </a:r>
            <a:r>
              <a:rPr sz="3400" spc="-655" dirty="0">
                <a:latin typeface="Calibri"/>
                <a:cs typeface="Calibri"/>
              </a:rPr>
              <a:t>&gt;        </a:t>
            </a:r>
            <a:r>
              <a:rPr sz="3400" spc="-5" dirty="0">
                <a:latin typeface="Calibri"/>
                <a:cs typeface="Calibri"/>
              </a:rPr>
              <a:t>dang</a:t>
            </a:r>
            <a:r>
              <a:rPr sz="3400" spc="165" dirty="0">
                <a:latin typeface="Calibri"/>
                <a:cs typeface="Calibri"/>
              </a:rPr>
              <a:t> </a:t>
            </a:r>
            <a:r>
              <a:rPr sz="3400" dirty="0">
                <a:latin typeface="Calibri"/>
                <a:cs typeface="Calibri"/>
              </a:rPr>
              <a:t>gui</a:t>
            </a:r>
            <a:endParaRPr sz="3400">
              <a:latin typeface="Calibri"/>
              <a:cs typeface="Calibri"/>
            </a:endParaRPr>
          </a:p>
          <a:p>
            <a:pPr marL="381000" indent="-368300">
              <a:lnSpc>
                <a:spcPct val="100000"/>
              </a:lnSpc>
              <a:spcBef>
                <a:spcPts val="819"/>
              </a:spcBef>
              <a:buFont typeface="Arial"/>
              <a:buChar char="•"/>
              <a:tabLst>
                <a:tab pos="380365" algn="l"/>
                <a:tab pos="381000" algn="l"/>
              </a:tabLst>
            </a:pPr>
            <a:r>
              <a:rPr sz="3400" spc="5" dirty="0">
                <a:latin typeface="Calibri"/>
                <a:cs typeface="Calibri"/>
              </a:rPr>
              <a:t>phellodendri </a:t>
            </a:r>
            <a:r>
              <a:rPr sz="3400" spc="-30" dirty="0">
                <a:latin typeface="Calibri"/>
                <a:cs typeface="Calibri"/>
              </a:rPr>
              <a:t>cortex </a:t>
            </a:r>
            <a:r>
              <a:rPr sz="3400" spc="-655" dirty="0">
                <a:latin typeface="Calibri"/>
                <a:cs typeface="Calibri"/>
              </a:rPr>
              <a:t>&gt;       </a:t>
            </a:r>
            <a:r>
              <a:rPr sz="3400" dirty="0">
                <a:latin typeface="Calibri"/>
                <a:cs typeface="Calibri"/>
              </a:rPr>
              <a:t>huang</a:t>
            </a:r>
            <a:r>
              <a:rPr sz="3400" spc="200" dirty="0">
                <a:latin typeface="Calibri"/>
                <a:cs typeface="Calibri"/>
              </a:rPr>
              <a:t> </a:t>
            </a:r>
            <a:r>
              <a:rPr sz="3400" spc="-10" dirty="0">
                <a:latin typeface="Calibri"/>
                <a:cs typeface="Calibri"/>
              </a:rPr>
              <a:t>bai</a:t>
            </a:r>
            <a:endParaRPr sz="3400">
              <a:latin typeface="Calibri"/>
              <a:cs typeface="Calibri"/>
            </a:endParaRPr>
          </a:p>
          <a:p>
            <a:pPr marL="381000" indent="-368300">
              <a:lnSpc>
                <a:spcPct val="100000"/>
              </a:lnSpc>
              <a:spcBef>
                <a:spcPts val="919"/>
              </a:spcBef>
              <a:buFont typeface="Arial"/>
              <a:buChar char="•"/>
              <a:tabLst>
                <a:tab pos="380365" algn="l"/>
                <a:tab pos="381000" algn="l"/>
              </a:tabLst>
            </a:pPr>
            <a:r>
              <a:rPr sz="3400" spc="-5" dirty="0">
                <a:latin typeface="Calibri"/>
                <a:cs typeface="Calibri"/>
              </a:rPr>
              <a:t>anemarrhenae </a:t>
            </a:r>
            <a:r>
              <a:rPr sz="3400" spc="-20" dirty="0">
                <a:latin typeface="Calibri"/>
                <a:cs typeface="Calibri"/>
              </a:rPr>
              <a:t>rhizoma </a:t>
            </a:r>
            <a:r>
              <a:rPr sz="3400" spc="-655" dirty="0">
                <a:latin typeface="Calibri"/>
                <a:cs typeface="Calibri"/>
              </a:rPr>
              <a:t>&gt;       </a:t>
            </a:r>
            <a:r>
              <a:rPr sz="3400" spc="-15" dirty="0">
                <a:latin typeface="Calibri"/>
                <a:cs typeface="Calibri"/>
              </a:rPr>
              <a:t>zhi</a:t>
            </a:r>
            <a:r>
              <a:rPr sz="3400" spc="325" dirty="0">
                <a:latin typeface="Calibri"/>
                <a:cs typeface="Calibri"/>
              </a:rPr>
              <a:t> </a:t>
            </a:r>
            <a:r>
              <a:rPr sz="3400" spc="-20" dirty="0">
                <a:latin typeface="Calibri"/>
                <a:cs typeface="Calibri"/>
              </a:rPr>
              <a:t>mu</a:t>
            </a:r>
            <a:endParaRPr sz="3400">
              <a:latin typeface="Calibri"/>
              <a:cs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95</a:t>
            </a:fld>
            <a:endParaRPr spc="-5" dirty="0"/>
          </a:p>
        </p:txBody>
      </p:sp>
      <p:sp>
        <p:nvSpPr>
          <p:cNvPr id="2" name="object 2"/>
          <p:cNvSpPr txBox="1">
            <a:spLocks noGrp="1"/>
          </p:cNvSpPr>
          <p:nvPr>
            <p:ph type="title"/>
          </p:nvPr>
        </p:nvSpPr>
        <p:spPr>
          <a:xfrm>
            <a:off x="2527301" y="357225"/>
            <a:ext cx="5638800" cy="1308050"/>
          </a:xfrm>
          <a:prstGeom prst="rect">
            <a:avLst/>
          </a:prstGeom>
        </p:spPr>
        <p:txBody>
          <a:bodyPr vert="horz" wrap="square" lIns="0" tIns="0" rIns="0" bIns="0" rtlCol="0">
            <a:spAutoFit/>
          </a:bodyPr>
          <a:lstStyle/>
          <a:p>
            <a:pPr marL="76200" marR="5080" indent="-63500">
              <a:lnSpc>
                <a:spcPts val="5100"/>
              </a:lnSpc>
            </a:pPr>
            <a:r>
              <a:rPr lang="pl-PL" spc="10" dirty="0" smtClean="0"/>
              <a:t>Leczeni Zimnego Ognia </a:t>
            </a:r>
            <a:r>
              <a:rPr spc="-35" dirty="0" smtClean="0"/>
              <a:t>Warming </a:t>
            </a:r>
            <a:r>
              <a:rPr spc="-5" dirty="0"/>
              <a:t>the</a:t>
            </a:r>
            <a:r>
              <a:rPr spc="-85" dirty="0"/>
              <a:t> </a:t>
            </a:r>
            <a:r>
              <a:rPr spc="-35" dirty="0"/>
              <a:t>ROOT</a:t>
            </a:r>
          </a:p>
        </p:txBody>
      </p:sp>
      <p:sp>
        <p:nvSpPr>
          <p:cNvPr id="3" name="object 3"/>
          <p:cNvSpPr txBox="1"/>
          <p:nvPr/>
        </p:nvSpPr>
        <p:spPr>
          <a:xfrm>
            <a:off x="1030477" y="1872046"/>
            <a:ext cx="8641715" cy="4188454"/>
          </a:xfrm>
          <a:prstGeom prst="rect">
            <a:avLst/>
          </a:prstGeom>
        </p:spPr>
        <p:txBody>
          <a:bodyPr vert="horz" wrap="square" lIns="0" tIns="635" rIns="0" bIns="0" rtlCol="0">
            <a:spAutoFit/>
          </a:bodyPr>
          <a:lstStyle/>
          <a:p>
            <a:pPr marL="381000" marR="5080" indent="-368300" algn="just">
              <a:lnSpc>
                <a:spcPct val="79500"/>
              </a:lnSpc>
              <a:spcBef>
                <a:spcPts val="5"/>
              </a:spcBef>
              <a:buFont typeface="Arial"/>
              <a:buChar char="•"/>
              <a:tabLst>
                <a:tab pos="381000" algn="l"/>
              </a:tabLst>
            </a:pPr>
            <a:r>
              <a:rPr sz="1600" b="1" dirty="0">
                <a:latin typeface="Calibri"/>
                <a:cs typeface="Calibri"/>
              </a:rPr>
              <a:t>Warming </a:t>
            </a:r>
            <a:r>
              <a:rPr sz="1600" b="1" spc="25" dirty="0">
                <a:latin typeface="Calibri"/>
                <a:cs typeface="Calibri"/>
              </a:rPr>
              <a:t>the </a:t>
            </a:r>
            <a:r>
              <a:rPr sz="1600" b="1" spc="-10" dirty="0">
                <a:latin typeface="Calibri"/>
                <a:cs typeface="Calibri"/>
              </a:rPr>
              <a:t>Root </a:t>
            </a:r>
            <a:r>
              <a:rPr lang="pl-PL" sz="1600" spc="-5" dirty="0" smtClean="0">
                <a:latin typeface="Calibri"/>
                <a:cs typeface="Calibri"/>
              </a:rPr>
              <a:t>jest używana do ogrzania Yang nerek</a:t>
            </a:r>
            <a:r>
              <a:rPr sz="1600" dirty="0" smtClean="0">
                <a:latin typeface="Calibri"/>
                <a:cs typeface="Calibri"/>
              </a:rPr>
              <a:t>. </a:t>
            </a:r>
            <a:r>
              <a:rPr lang="pl-PL" sz="1600" dirty="0" smtClean="0">
                <a:latin typeface="Calibri"/>
                <a:cs typeface="Calibri"/>
              </a:rPr>
              <a:t>Ta silnie wzmacniająca receptura</a:t>
            </a:r>
            <a:r>
              <a:rPr sz="1600" dirty="0" smtClean="0">
                <a:latin typeface="Calibri"/>
                <a:cs typeface="Calibri"/>
              </a:rPr>
              <a:t>, </a:t>
            </a:r>
            <a:r>
              <a:rPr lang="pl-PL" sz="1600" spc="5" dirty="0" smtClean="0">
                <a:latin typeface="Calibri"/>
                <a:cs typeface="Calibri"/>
              </a:rPr>
              <a:t>ogrzewa bramę życia </a:t>
            </a:r>
            <a:r>
              <a:rPr sz="1600" spc="-20" dirty="0" smtClean="0">
                <a:latin typeface="Calibri"/>
                <a:cs typeface="Calibri"/>
              </a:rPr>
              <a:t>(Ming </a:t>
            </a:r>
            <a:r>
              <a:rPr sz="1600" spc="5" dirty="0">
                <a:latin typeface="Calibri"/>
                <a:cs typeface="Calibri"/>
              </a:rPr>
              <a:t>Men </a:t>
            </a:r>
            <a:r>
              <a:rPr sz="1600" spc="-310" dirty="0">
                <a:latin typeface="Calibri"/>
                <a:cs typeface="Calibri"/>
              </a:rPr>
              <a:t>&gt; </a:t>
            </a:r>
            <a:r>
              <a:rPr sz="1600" spc="5" dirty="0">
                <a:latin typeface="Calibri"/>
                <a:cs typeface="Calibri"/>
              </a:rPr>
              <a:t>Du </a:t>
            </a:r>
            <a:r>
              <a:rPr sz="1600" spc="-15" dirty="0">
                <a:latin typeface="Calibri"/>
                <a:cs typeface="Calibri"/>
              </a:rPr>
              <a:t>Mai </a:t>
            </a:r>
            <a:r>
              <a:rPr sz="1600" spc="-5" dirty="0">
                <a:latin typeface="Calibri"/>
                <a:cs typeface="Calibri"/>
              </a:rPr>
              <a:t>4), </a:t>
            </a:r>
            <a:r>
              <a:rPr lang="pl-PL" sz="1600" spc="-15" dirty="0" smtClean="0">
                <a:latin typeface="Calibri"/>
                <a:cs typeface="Calibri"/>
              </a:rPr>
              <a:t>wzmacnia Qi nerek</a:t>
            </a:r>
            <a:r>
              <a:rPr sz="1600" spc="15" dirty="0" smtClean="0">
                <a:latin typeface="Calibri"/>
                <a:cs typeface="Calibri"/>
              </a:rPr>
              <a:t>, </a:t>
            </a:r>
            <a:r>
              <a:rPr lang="pl-PL" sz="1600" spc="5" dirty="0" smtClean="0">
                <a:latin typeface="Calibri"/>
                <a:cs typeface="Calibri"/>
              </a:rPr>
              <a:t>eliminuje wewnętrzną i zewnętrzną zimną wilgoć oddziałującą na dolne kończyny</a:t>
            </a:r>
            <a:r>
              <a:rPr sz="1600" dirty="0" smtClean="0">
                <a:latin typeface="Calibri"/>
                <a:cs typeface="Calibri"/>
              </a:rPr>
              <a:t> </a:t>
            </a:r>
            <a:r>
              <a:rPr sz="1600" spc="-20" dirty="0" smtClean="0">
                <a:latin typeface="Calibri"/>
                <a:cs typeface="Calibri"/>
              </a:rPr>
              <a:t>(</a:t>
            </a:r>
            <a:r>
              <a:rPr sz="1600" spc="-20" dirty="0">
                <a:latin typeface="Calibri"/>
                <a:cs typeface="Calibri"/>
              </a:rPr>
              <a:t>Feng </a:t>
            </a:r>
            <a:r>
              <a:rPr sz="1600" spc="-30" dirty="0">
                <a:latin typeface="Calibri"/>
                <a:cs typeface="Calibri"/>
              </a:rPr>
              <a:t>Shi </a:t>
            </a:r>
            <a:r>
              <a:rPr sz="1600" spc="10" dirty="0">
                <a:latin typeface="Calibri"/>
                <a:cs typeface="Calibri"/>
              </a:rPr>
              <a:t>Bi </a:t>
            </a:r>
            <a:r>
              <a:rPr sz="1600" spc="-15" dirty="0">
                <a:latin typeface="Calibri"/>
                <a:cs typeface="Calibri"/>
              </a:rPr>
              <a:t>Syndrom), </a:t>
            </a:r>
            <a:r>
              <a:rPr lang="pl-PL" sz="1600" spc="-30" dirty="0" smtClean="0">
                <a:latin typeface="Calibri"/>
                <a:cs typeface="Calibri"/>
              </a:rPr>
              <a:t>dolny ogrzewacz i organy rozrodcze</a:t>
            </a:r>
            <a:r>
              <a:rPr sz="1600" spc="-5" dirty="0" smtClean="0">
                <a:latin typeface="Calibri"/>
                <a:cs typeface="Calibri"/>
              </a:rPr>
              <a:t>, </a:t>
            </a:r>
            <a:r>
              <a:rPr lang="pl-PL" sz="1600" spc="-15" dirty="0" smtClean="0">
                <a:latin typeface="Calibri"/>
                <a:cs typeface="Calibri"/>
              </a:rPr>
              <a:t>wzmacnia</a:t>
            </a:r>
            <a:r>
              <a:rPr sz="1600" spc="-15" dirty="0" smtClean="0">
                <a:latin typeface="Calibri"/>
                <a:cs typeface="Calibri"/>
              </a:rPr>
              <a:t> </a:t>
            </a:r>
            <a:r>
              <a:rPr sz="1600" spc="-10" dirty="0">
                <a:latin typeface="Calibri"/>
                <a:cs typeface="Calibri"/>
              </a:rPr>
              <a:t>Chong, </a:t>
            </a:r>
            <a:r>
              <a:rPr sz="1600" spc="5" dirty="0">
                <a:latin typeface="Calibri"/>
                <a:cs typeface="Calibri"/>
              </a:rPr>
              <a:t>Ren </a:t>
            </a:r>
            <a:r>
              <a:rPr lang="pl-PL" sz="1600" spc="-10" dirty="0" smtClean="0">
                <a:latin typeface="Calibri"/>
                <a:cs typeface="Calibri"/>
              </a:rPr>
              <a:t>oraz </a:t>
            </a:r>
            <a:r>
              <a:rPr sz="1600" spc="5" dirty="0" smtClean="0">
                <a:latin typeface="Calibri"/>
                <a:cs typeface="Calibri"/>
              </a:rPr>
              <a:t>Du </a:t>
            </a:r>
            <a:r>
              <a:rPr sz="1600" spc="15" dirty="0">
                <a:latin typeface="Calibri"/>
                <a:cs typeface="Calibri"/>
              </a:rPr>
              <a:t>Mai </a:t>
            </a:r>
            <a:r>
              <a:rPr lang="pl-PL" sz="1600" spc="-10" dirty="0" smtClean="0">
                <a:latin typeface="Calibri"/>
                <a:cs typeface="Calibri"/>
              </a:rPr>
              <a:t>i odżywia esencję </a:t>
            </a:r>
            <a:r>
              <a:rPr sz="1600" spc="-10" dirty="0" smtClean="0">
                <a:latin typeface="Calibri"/>
                <a:cs typeface="Calibri"/>
              </a:rPr>
              <a:t>(Jing).</a:t>
            </a:r>
            <a:r>
              <a:rPr lang="pl-PL" sz="1600" spc="-10" dirty="0" smtClean="0">
                <a:latin typeface="Calibri"/>
                <a:cs typeface="Calibri"/>
              </a:rPr>
              <a:t> Powszechne objawy to</a:t>
            </a:r>
            <a:r>
              <a:rPr sz="1600" spc="-5" dirty="0" smtClean="0">
                <a:latin typeface="Calibri"/>
                <a:cs typeface="Calibri"/>
              </a:rPr>
              <a:t>:</a:t>
            </a:r>
            <a:r>
              <a:rPr sz="1600" spc="120" dirty="0" smtClean="0">
                <a:latin typeface="Calibri"/>
                <a:cs typeface="Calibri"/>
              </a:rPr>
              <a:t> </a:t>
            </a:r>
            <a:r>
              <a:rPr lang="pl-PL" sz="1600" spc="10" dirty="0" smtClean="0">
                <a:latin typeface="Calibri"/>
                <a:cs typeface="Calibri"/>
              </a:rPr>
              <a:t>dreszcze z awersją do zimna</a:t>
            </a:r>
            <a:r>
              <a:rPr sz="1600" spc="-5" dirty="0" smtClean="0">
                <a:latin typeface="Calibri"/>
                <a:cs typeface="Calibri"/>
              </a:rPr>
              <a:t>,</a:t>
            </a:r>
            <a:r>
              <a:rPr sz="1600" spc="150" dirty="0" smtClean="0">
                <a:latin typeface="Calibri"/>
                <a:cs typeface="Calibri"/>
              </a:rPr>
              <a:t> </a:t>
            </a:r>
            <a:r>
              <a:rPr lang="pl-PL" sz="1600" spc="5" dirty="0" smtClean="0">
                <a:latin typeface="Calibri"/>
                <a:cs typeface="Calibri"/>
              </a:rPr>
              <a:t>zimne kończyny</a:t>
            </a:r>
            <a:r>
              <a:rPr sz="1600" dirty="0" smtClean="0">
                <a:latin typeface="Calibri"/>
                <a:cs typeface="Calibri"/>
              </a:rPr>
              <a:t>,</a:t>
            </a:r>
            <a:r>
              <a:rPr lang="pl-PL" sz="1600" spc="145" dirty="0">
                <a:latin typeface="Calibri"/>
                <a:cs typeface="Calibri"/>
              </a:rPr>
              <a:t> </a:t>
            </a:r>
            <a:r>
              <a:rPr lang="pl-PL" sz="1600" spc="145" dirty="0" smtClean="0">
                <a:latin typeface="Calibri"/>
                <a:cs typeface="Calibri"/>
              </a:rPr>
              <a:t>blada twarz</a:t>
            </a:r>
            <a:r>
              <a:rPr sz="1600" spc="10" dirty="0" smtClean="0">
                <a:latin typeface="Calibri"/>
                <a:cs typeface="Calibri"/>
              </a:rPr>
              <a:t>,</a:t>
            </a:r>
            <a:r>
              <a:rPr sz="1600" spc="145" dirty="0" smtClean="0">
                <a:latin typeface="Calibri"/>
                <a:cs typeface="Calibri"/>
              </a:rPr>
              <a:t> </a:t>
            </a:r>
            <a:r>
              <a:rPr lang="pl-PL" sz="1600" spc="-30" dirty="0" smtClean="0">
                <a:latin typeface="Calibri"/>
                <a:cs typeface="Calibri"/>
              </a:rPr>
              <a:t>apatia</a:t>
            </a:r>
            <a:r>
              <a:rPr sz="1600" spc="-30" dirty="0" smtClean="0">
                <a:latin typeface="Calibri"/>
                <a:cs typeface="Calibri"/>
              </a:rPr>
              <a:t>,</a:t>
            </a:r>
            <a:r>
              <a:rPr sz="1600" spc="145" dirty="0" smtClean="0">
                <a:latin typeface="Calibri"/>
                <a:cs typeface="Calibri"/>
              </a:rPr>
              <a:t> </a:t>
            </a:r>
            <a:r>
              <a:rPr lang="pl-PL" sz="1600" spc="-20" dirty="0" smtClean="0">
                <a:latin typeface="Calibri"/>
                <a:cs typeface="Calibri"/>
              </a:rPr>
              <a:t>letarg </a:t>
            </a:r>
            <a:r>
              <a:rPr sz="1600" spc="-20" dirty="0" smtClean="0">
                <a:latin typeface="Calibri"/>
                <a:cs typeface="Calibri"/>
              </a:rPr>
              <a:t>,</a:t>
            </a:r>
            <a:r>
              <a:rPr lang="pl-PL" sz="1600" spc="-20" dirty="0" smtClean="0">
                <a:latin typeface="Calibri"/>
                <a:cs typeface="Calibri"/>
              </a:rPr>
              <a:t> ból</a:t>
            </a:r>
            <a:endParaRPr sz="1600" dirty="0">
              <a:latin typeface="Calibri"/>
              <a:cs typeface="Calibri"/>
            </a:endParaRPr>
          </a:p>
          <a:p>
            <a:pPr marL="381000" marR="9525" algn="just">
              <a:lnSpc>
                <a:spcPct val="79500"/>
              </a:lnSpc>
              <a:spcBef>
                <a:spcPts val="75"/>
              </a:spcBef>
            </a:pPr>
            <a:r>
              <a:rPr lang="pl-PL" sz="1600" spc="-10" dirty="0" smtClean="0">
                <a:latin typeface="Calibri"/>
                <a:cs typeface="Calibri"/>
              </a:rPr>
              <a:t>I odczycie zimna w dolnym odcinku lędźwiowym</a:t>
            </a:r>
            <a:r>
              <a:rPr sz="1600" spc="-15" dirty="0" smtClean="0">
                <a:latin typeface="Calibri"/>
                <a:cs typeface="Calibri"/>
              </a:rPr>
              <a:t>, </a:t>
            </a:r>
            <a:r>
              <a:rPr lang="pl-PL" sz="1600" spc="-15" dirty="0" smtClean="0">
                <a:latin typeface="Calibri"/>
                <a:cs typeface="Calibri"/>
              </a:rPr>
              <a:t>słabość i zimno kolan</a:t>
            </a:r>
            <a:r>
              <a:rPr sz="1600" spc="-5" dirty="0" smtClean="0">
                <a:latin typeface="Calibri"/>
                <a:cs typeface="Calibri"/>
              </a:rPr>
              <a:t>, </a:t>
            </a:r>
            <a:r>
              <a:rPr lang="pl-PL" sz="1600" spc="-10" dirty="0" smtClean="0">
                <a:latin typeface="Calibri"/>
                <a:cs typeface="Calibri"/>
              </a:rPr>
              <a:t>niski popęd płciowy</a:t>
            </a:r>
            <a:r>
              <a:rPr sz="1600" spc="-5" dirty="0" smtClean="0">
                <a:latin typeface="Calibri"/>
                <a:cs typeface="Calibri"/>
              </a:rPr>
              <a:t>, </a:t>
            </a:r>
            <a:r>
              <a:rPr lang="pl-PL" sz="1600" spc="-15" dirty="0" smtClean="0">
                <a:latin typeface="Calibri"/>
                <a:cs typeface="Calibri"/>
              </a:rPr>
              <a:t>impotencja</a:t>
            </a:r>
            <a:r>
              <a:rPr sz="1600" spc="-15" dirty="0" smtClean="0">
                <a:latin typeface="Calibri"/>
                <a:cs typeface="Calibri"/>
              </a:rPr>
              <a:t>, </a:t>
            </a:r>
            <a:r>
              <a:rPr lang="pl-PL" sz="1600" spc="-25" dirty="0" smtClean="0">
                <a:latin typeface="Calibri"/>
                <a:cs typeface="Calibri"/>
              </a:rPr>
              <a:t>oziębłość</a:t>
            </a:r>
            <a:r>
              <a:rPr sz="1600" spc="-5" dirty="0" smtClean="0">
                <a:latin typeface="Calibri"/>
                <a:cs typeface="Calibri"/>
              </a:rPr>
              <a:t>,  </a:t>
            </a:r>
            <a:r>
              <a:rPr lang="pl-PL" sz="1600" spc="-15" dirty="0" smtClean="0">
                <a:latin typeface="Calibri"/>
                <a:cs typeface="Calibri"/>
              </a:rPr>
              <a:t>bezpłodność</a:t>
            </a:r>
            <a:r>
              <a:rPr sz="1600" spc="-15" dirty="0" smtClean="0">
                <a:latin typeface="Calibri"/>
                <a:cs typeface="Calibri"/>
              </a:rPr>
              <a:t>, </a:t>
            </a:r>
            <a:r>
              <a:rPr lang="pl-PL" sz="1600" spc="-5" dirty="0" smtClean="0">
                <a:latin typeface="Calibri"/>
                <a:cs typeface="Calibri"/>
              </a:rPr>
              <a:t>mimowolne oddawanie nasienia</a:t>
            </a:r>
            <a:r>
              <a:rPr sz="1600" spc="-5" dirty="0" smtClean="0">
                <a:latin typeface="Calibri"/>
                <a:cs typeface="Calibri"/>
              </a:rPr>
              <a:t>, </a:t>
            </a:r>
            <a:r>
              <a:rPr lang="pl-PL" sz="1600" spc="-20" dirty="0" smtClean="0">
                <a:latin typeface="Calibri"/>
                <a:cs typeface="Calibri"/>
              </a:rPr>
              <a:t>obfity jasny mocz</a:t>
            </a:r>
            <a:r>
              <a:rPr sz="1600" spc="-5" dirty="0" smtClean="0">
                <a:latin typeface="Calibri"/>
                <a:cs typeface="Calibri"/>
              </a:rPr>
              <a:t>, </a:t>
            </a:r>
            <a:r>
              <a:rPr lang="pl-PL" sz="1600" spc="-15" dirty="0" smtClean="0">
                <a:latin typeface="Calibri"/>
                <a:cs typeface="Calibri"/>
              </a:rPr>
              <a:t>częstomocz bądź nietrzymanie moczu</a:t>
            </a:r>
            <a:r>
              <a:rPr sz="1600" dirty="0" smtClean="0">
                <a:latin typeface="Calibri"/>
                <a:cs typeface="Calibri"/>
              </a:rPr>
              <a:t>, </a:t>
            </a:r>
            <a:r>
              <a:rPr lang="pl-PL" sz="1600" spc="-5" dirty="0" smtClean="0">
                <a:latin typeface="Calibri"/>
                <a:cs typeface="Calibri"/>
              </a:rPr>
              <a:t>skąpomocz z obrzękami</a:t>
            </a:r>
            <a:r>
              <a:rPr sz="1600" dirty="0" smtClean="0">
                <a:latin typeface="Calibri"/>
                <a:cs typeface="Calibri"/>
              </a:rPr>
              <a:t>, </a:t>
            </a:r>
            <a:r>
              <a:rPr lang="pl-PL" sz="1600" spc="-20" dirty="0" smtClean="0">
                <a:latin typeface="Calibri"/>
                <a:cs typeface="Calibri"/>
              </a:rPr>
              <a:t>utrata zębów</a:t>
            </a:r>
            <a:r>
              <a:rPr sz="1600" spc="-25" dirty="0" smtClean="0">
                <a:latin typeface="Calibri"/>
                <a:cs typeface="Calibri"/>
              </a:rPr>
              <a:t>, </a:t>
            </a:r>
            <a:r>
              <a:rPr lang="pl-PL" sz="1600" spc="-15" dirty="0" smtClean="0">
                <a:latin typeface="Calibri"/>
                <a:cs typeface="Calibri"/>
              </a:rPr>
              <a:t>głuchota</a:t>
            </a:r>
            <a:r>
              <a:rPr sz="1600" spc="-15" dirty="0" smtClean="0">
                <a:latin typeface="Calibri"/>
                <a:cs typeface="Calibri"/>
              </a:rPr>
              <a:t>, </a:t>
            </a:r>
            <a:r>
              <a:rPr lang="pl-PL" sz="1600" dirty="0" smtClean="0">
                <a:latin typeface="Calibri"/>
                <a:cs typeface="Calibri"/>
              </a:rPr>
              <a:t>luźne stolce</a:t>
            </a:r>
            <a:r>
              <a:rPr sz="1600" spc="-10" dirty="0" smtClean="0">
                <a:latin typeface="Calibri"/>
                <a:cs typeface="Calibri"/>
              </a:rPr>
              <a:t>, </a:t>
            </a:r>
            <a:r>
              <a:rPr lang="pl-PL" sz="1600" spc="5" dirty="0" smtClean="0">
                <a:latin typeface="Calibri"/>
                <a:cs typeface="Calibri"/>
              </a:rPr>
              <a:t>szczególnie wcześnie rano </a:t>
            </a:r>
            <a:r>
              <a:rPr sz="1600" dirty="0" smtClean="0">
                <a:latin typeface="Calibri"/>
                <a:cs typeface="Calibri"/>
              </a:rPr>
              <a:t>(</a:t>
            </a:r>
            <a:r>
              <a:rPr lang="pl-PL" sz="1600" dirty="0" smtClean="0">
                <a:latin typeface="Calibri"/>
                <a:cs typeface="Calibri"/>
              </a:rPr>
              <a:t>biegunka jak odchody ptaków</a:t>
            </a:r>
            <a:r>
              <a:rPr sz="1600" spc="-5" dirty="0" smtClean="0">
                <a:latin typeface="Calibri"/>
                <a:cs typeface="Calibri"/>
              </a:rPr>
              <a:t>), </a:t>
            </a:r>
            <a:r>
              <a:rPr lang="pl-PL" sz="1600" spc="-15" dirty="0" smtClean="0">
                <a:latin typeface="Calibri"/>
                <a:cs typeface="Calibri"/>
              </a:rPr>
              <a:t>astma lub </a:t>
            </a:r>
            <a:r>
              <a:rPr sz="1600" spc="-150" dirty="0" smtClean="0">
                <a:latin typeface="Calibri"/>
                <a:cs typeface="Calibri"/>
              </a:rPr>
              <a:t> </a:t>
            </a:r>
            <a:r>
              <a:rPr lang="pl-PL" sz="1600" spc="-15" dirty="0" smtClean="0">
                <a:latin typeface="Calibri"/>
                <a:cs typeface="Calibri"/>
              </a:rPr>
              <a:t>skrócony oddech przy wysiłku</a:t>
            </a:r>
            <a:r>
              <a:rPr sz="1600" spc="-10" dirty="0" smtClean="0">
                <a:latin typeface="Calibri"/>
                <a:cs typeface="Calibri"/>
              </a:rPr>
              <a:t>. </a:t>
            </a:r>
            <a:r>
              <a:rPr lang="pl-PL" sz="1600" spc="-30" dirty="0" smtClean="0">
                <a:latin typeface="Calibri"/>
                <a:cs typeface="Calibri"/>
              </a:rPr>
              <a:t>Język blady i wiotki z cienkim białym nalotem</a:t>
            </a:r>
            <a:r>
              <a:rPr sz="1600" spc="-10" dirty="0" smtClean="0">
                <a:latin typeface="Calibri"/>
                <a:cs typeface="Calibri"/>
              </a:rPr>
              <a:t>. </a:t>
            </a:r>
            <a:r>
              <a:rPr lang="pl-PL" sz="1600" spc="-10" dirty="0" smtClean="0">
                <a:latin typeface="Calibri"/>
                <a:cs typeface="Calibri"/>
              </a:rPr>
              <a:t>Puls głęboki, słaby lub  mały i wolny</a:t>
            </a:r>
          </a:p>
          <a:p>
            <a:pPr marL="381000" marR="9525" algn="just">
              <a:lnSpc>
                <a:spcPct val="79500"/>
              </a:lnSpc>
              <a:spcBef>
                <a:spcPts val="75"/>
              </a:spcBef>
            </a:pPr>
            <a:r>
              <a:rPr lang="pl-PL" sz="1600" spc="-10" dirty="0">
                <a:latin typeface="Calibri"/>
                <a:cs typeface="Arial"/>
              </a:rPr>
              <a:t>	</a:t>
            </a:r>
            <a:r>
              <a:rPr lang="pl-PL" sz="1600" spc="-10" dirty="0" smtClean="0">
                <a:latin typeface="Calibri"/>
                <a:cs typeface="Arial"/>
              </a:rPr>
              <a:t>				</a:t>
            </a:r>
            <a:r>
              <a:rPr sz="1600" spc="-5" dirty="0" smtClean="0">
                <a:latin typeface="Arial"/>
                <a:cs typeface="Arial"/>
              </a:rPr>
              <a:t>•</a:t>
            </a:r>
            <a:endParaRPr sz="1600" dirty="0">
              <a:latin typeface="Arial"/>
              <a:cs typeface="Arial"/>
            </a:endParaRPr>
          </a:p>
          <a:p>
            <a:pPr marL="381000" marR="9525" algn="just">
              <a:lnSpc>
                <a:spcPct val="79900"/>
              </a:lnSpc>
              <a:spcBef>
                <a:spcPts val="225"/>
              </a:spcBef>
            </a:pPr>
            <a:r>
              <a:rPr lang="pl-PL" sz="1600" dirty="0" smtClean="0">
                <a:latin typeface="Calibri"/>
                <a:cs typeface="Calibri"/>
              </a:rPr>
              <a:t>Ta receptura ziołowa jest używana przy leczeniu chorób przewlekłych z zimnem wewnętrznym i wyczerpaniem Yang</a:t>
            </a:r>
            <a:r>
              <a:rPr sz="1600" dirty="0" smtClean="0">
                <a:latin typeface="Calibri"/>
                <a:cs typeface="Calibri"/>
              </a:rPr>
              <a:t>. </a:t>
            </a:r>
            <a:r>
              <a:rPr sz="1600" b="1" spc="-15" dirty="0">
                <a:latin typeface="Calibri"/>
                <a:cs typeface="Calibri"/>
              </a:rPr>
              <a:t>Warming </a:t>
            </a:r>
            <a:r>
              <a:rPr sz="1600" b="1" spc="-10" dirty="0">
                <a:latin typeface="Calibri"/>
                <a:cs typeface="Calibri"/>
              </a:rPr>
              <a:t>the Root </a:t>
            </a:r>
            <a:r>
              <a:rPr lang="pl-PL" sz="1600" spc="-25" dirty="0" smtClean="0">
                <a:latin typeface="Calibri"/>
                <a:cs typeface="Calibri"/>
              </a:rPr>
              <a:t>nie powinna być używana przy niedoborze Yin z wewnętrznym gorącem</a:t>
            </a:r>
            <a:r>
              <a:rPr sz="1600" spc="15" dirty="0" smtClean="0">
                <a:latin typeface="Calibri"/>
                <a:cs typeface="Calibri"/>
              </a:rPr>
              <a:t>, </a:t>
            </a:r>
            <a:r>
              <a:rPr lang="pl-PL" sz="1600" spc="-25" dirty="0" smtClean="0">
                <a:latin typeface="Calibri"/>
                <a:cs typeface="Calibri"/>
              </a:rPr>
              <a:t>gorącu krwi </a:t>
            </a:r>
            <a:r>
              <a:rPr lang="pl-PL" sz="1600" spc="-10" dirty="0" smtClean="0">
                <a:latin typeface="Calibri"/>
                <a:cs typeface="Calibri"/>
              </a:rPr>
              <a:t>oraz niezakorzenionym Yang</a:t>
            </a:r>
            <a:r>
              <a:rPr sz="1600" spc="-15" dirty="0" smtClean="0">
                <a:latin typeface="Calibri"/>
                <a:cs typeface="Calibri"/>
              </a:rPr>
              <a:t>.</a:t>
            </a:r>
            <a:r>
              <a:rPr lang="pl-PL" sz="1600" spc="-15" dirty="0" smtClean="0">
                <a:latin typeface="Calibri"/>
                <a:cs typeface="Calibri"/>
              </a:rPr>
              <a:t> To ziołowe remedium może być połączone z wieloma recepturami wzmacniającymi Yang, na przykład </a:t>
            </a:r>
            <a:r>
              <a:rPr sz="1600" b="1" spc="-50" dirty="0" smtClean="0">
                <a:latin typeface="Calibri"/>
                <a:cs typeface="Calibri"/>
              </a:rPr>
              <a:t>Yang </a:t>
            </a:r>
            <a:r>
              <a:rPr sz="1600" b="1" dirty="0">
                <a:latin typeface="Calibri"/>
                <a:cs typeface="Calibri"/>
              </a:rPr>
              <a:t>Root, </a:t>
            </a:r>
            <a:r>
              <a:rPr sz="1600" b="1" spc="-20" dirty="0">
                <a:latin typeface="Calibri"/>
                <a:cs typeface="Calibri"/>
              </a:rPr>
              <a:t>Rinchen </a:t>
            </a:r>
            <a:r>
              <a:rPr sz="1600" b="1" spc="-35" dirty="0">
                <a:latin typeface="Calibri"/>
                <a:cs typeface="Calibri"/>
              </a:rPr>
              <a:t>Tea </a:t>
            </a:r>
            <a:r>
              <a:rPr lang="pl-PL" sz="1600" spc="-35" dirty="0" smtClean="0">
                <a:latin typeface="Calibri"/>
                <a:cs typeface="Calibri"/>
              </a:rPr>
              <a:t>ale także </a:t>
            </a:r>
            <a:r>
              <a:rPr sz="1600" b="1" spc="-15" dirty="0" smtClean="0">
                <a:latin typeface="Calibri"/>
                <a:cs typeface="Calibri"/>
              </a:rPr>
              <a:t>Regeneration </a:t>
            </a:r>
            <a:r>
              <a:rPr lang="pl-PL" sz="1600" spc="10" dirty="0" smtClean="0">
                <a:latin typeface="Calibri"/>
                <a:cs typeface="Calibri"/>
              </a:rPr>
              <a:t>w przypadku wyczerpania </a:t>
            </a:r>
            <a:r>
              <a:rPr lang="pl-PL" sz="1600" spc="10" dirty="0" err="1" smtClean="0">
                <a:latin typeface="Calibri"/>
                <a:cs typeface="Calibri"/>
              </a:rPr>
              <a:t>Yuan</a:t>
            </a:r>
            <a:r>
              <a:rPr lang="pl-PL" sz="1600" spc="10" dirty="0" smtClean="0">
                <a:latin typeface="Calibri"/>
                <a:cs typeface="Calibri"/>
              </a:rPr>
              <a:t> Qi </a:t>
            </a:r>
            <a:r>
              <a:rPr lang="pl-PL" sz="1600" spc="-85" dirty="0" smtClean="0">
                <a:latin typeface="Calibri"/>
                <a:cs typeface="Calibri"/>
              </a:rPr>
              <a:t>oraz </a:t>
            </a:r>
            <a:r>
              <a:rPr sz="1600" spc="-10" dirty="0" smtClean="0">
                <a:latin typeface="Calibri"/>
                <a:cs typeface="Calibri"/>
              </a:rPr>
              <a:t> </a:t>
            </a:r>
            <a:r>
              <a:rPr sz="1600" b="1" spc="-5" dirty="0">
                <a:latin typeface="Calibri"/>
                <a:cs typeface="Calibri"/>
              </a:rPr>
              <a:t>Secret </a:t>
            </a:r>
            <a:r>
              <a:rPr sz="1600" b="1" spc="10" dirty="0">
                <a:latin typeface="Calibri"/>
                <a:cs typeface="Calibri"/>
              </a:rPr>
              <a:t>Power </a:t>
            </a:r>
            <a:r>
              <a:rPr lang="pl-PL" sz="1600" spc="-15" dirty="0" smtClean="0">
                <a:latin typeface="Calibri"/>
                <a:cs typeface="Calibri"/>
              </a:rPr>
              <a:t>do leczenia bezpłodności i niskiego popędu seksualnego. </a:t>
            </a:r>
            <a:r>
              <a:rPr lang="pl-PL" sz="1600" spc="-10" dirty="0" smtClean="0">
                <a:latin typeface="Calibri"/>
                <a:cs typeface="Calibri"/>
              </a:rPr>
              <a:t>Przeciętna dawka to </a:t>
            </a:r>
            <a:r>
              <a:rPr sz="1600" spc="-5" dirty="0" smtClean="0">
                <a:latin typeface="Calibri"/>
                <a:cs typeface="Calibri"/>
              </a:rPr>
              <a:t>3 </a:t>
            </a:r>
            <a:r>
              <a:rPr sz="1600" spc="-5" dirty="0">
                <a:latin typeface="Calibri"/>
                <a:cs typeface="Calibri"/>
              </a:rPr>
              <a:t>x 3 </a:t>
            </a:r>
            <a:r>
              <a:rPr lang="pl-PL" sz="1600" spc="-25" dirty="0" smtClean="0">
                <a:latin typeface="Calibri"/>
                <a:cs typeface="Calibri"/>
              </a:rPr>
              <a:t>do</a:t>
            </a:r>
            <a:r>
              <a:rPr lang="pl-PL" sz="1600" spc="-25" dirty="0">
                <a:latin typeface="Calibri"/>
                <a:cs typeface="Calibri"/>
              </a:rPr>
              <a:t> </a:t>
            </a:r>
            <a:r>
              <a:rPr sz="1600" spc="-5" dirty="0" smtClean="0">
                <a:latin typeface="Calibri"/>
                <a:cs typeface="Calibri"/>
              </a:rPr>
              <a:t>6 </a:t>
            </a:r>
            <a:r>
              <a:rPr sz="1600" spc="-10" dirty="0">
                <a:latin typeface="Calibri"/>
                <a:cs typeface="Calibri"/>
              </a:rPr>
              <a:t>tablets </a:t>
            </a:r>
            <a:r>
              <a:rPr lang="pl-PL" sz="1600" spc="-5" dirty="0" smtClean="0">
                <a:latin typeface="Calibri"/>
                <a:cs typeface="Calibri"/>
              </a:rPr>
              <a:t>na dzień razem z </a:t>
            </a:r>
            <a:r>
              <a:rPr sz="1600" spc="-10" dirty="0" smtClean="0">
                <a:latin typeface="Calibri"/>
                <a:cs typeface="Calibri"/>
              </a:rPr>
              <a:t>9g </a:t>
            </a:r>
            <a:r>
              <a:rPr sz="1600" spc="-10" dirty="0">
                <a:latin typeface="Calibri"/>
                <a:cs typeface="Calibri"/>
              </a:rPr>
              <a:t>foeniculum </a:t>
            </a:r>
            <a:r>
              <a:rPr sz="1600" spc="-5" dirty="0">
                <a:latin typeface="Calibri"/>
                <a:cs typeface="Calibri"/>
              </a:rPr>
              <a:t>vulgare </a:t>
            </a:r>
            <a:r>
              <a:rPr sz="1600" spc="-10" dirty="0">
                <a:latin typeface="Calibri"/>
                <a:cs typeface="Calibri"/>
              </a:rPr>
              <a:t>semen, </a:t>
            </a:r>
            <a:r>
              <a:rPr sz="1600" spc="-60" dirty="0">
                <a:latin typeface="Calibri"/>
                <a:cs typeface="Calibri"/>
              </a:rPr>
              <a:t>6g  </a:t>
            </a:r>
            <a:r>
              <a:rPr sz="1600" dirty="0">
                <a:latin typeface="Calibri"/>
                <a:cs typeface="Calibri"/>
              </a:rPr>
              <a:t>angelica </a:t>
            </a:r>
            <a:r>
              <a:rPr sz="1600" spc="-5" dirty="0">
                <a:latin typeface="Calibri"/>
                <a:cs typeface="Calibri"/>
              </a:rPr>
              <a:t>archangelica </a:t>
            </a:r>
            <a:r>
              <a:rPr sz="1600" spc="10" dirty="0">
                <a:latin typeface="Calibri"/>
                <a:cs typeface="Calibri"/>
              </a:rPr>
              <a:t>radix </a:t>
            </a:r>
            <a:r>
              <a:rPr sz="1600" spc="-310" dirty="0">
                <a:latin typeface="Calibri"/>
                <a:cs typeface="Calibri"/>
              </a:rPr>
              <a:t>&gt; </a:t>
            </a:r>
            <a:r>
              <a:rPr sz="1600" spc="-60" dirty="0">
                <a:latin typeface="Calibri"/>
                <a:cs typeface="Calibri"/>
              </a:rPr>
              <a:t>6g </a:t>
            </a:r>
            <a:r>
              <a:rPr sz="1600" spc="-5" dirty="0">
                <a:latin typeface="Calibri"/>
                <a:cs typeface="Calibri"/>
              </a:rPr>
              <a:t>artemisia </a:t>
            </a:r>
            <a:r>
              <a:rPr sz="1600" spc="-15" dirty="0">
                <a:latin typeface="Calibri"/>
                <a:cs typeface="Calibri"/>
              </a:rPr>
              <a:t>vulgaris herba </a:t>
            </a:r>
            <a:r>
              <a:rPr sz="1600" spc="-10" dirty="0">
                <a:latin typeface="Calibri"/>
                <a:cs typeface="Calibri"/>
              </a:rPr>
              <a:t>6g </a:t>
            </a:r>
            <a:r>
              <a:rPr sz="1600" dirty="0">
                <a:latin typeface="Calibri"/>
                <a:cs typeface="Calibri"/>
              </a:rPr>
              <a:t>glycyrrhizae </a:t>
            </a:r>
            <a:r>
              <a:rPr sz="1600" spc="-15" dirty="0">
                <a:latin typeface="Calibri"/>
                <a:cs typeface="Calibri"/>
              </a:rPr>
              <a:t>uralensis </a:t>
            </a:r>
            <a:r>
              <a:rPr sz="1600" spc="-10" dirty="0">
                <a:latin typeface="Calibri"/>
                <a:cs typeface="Calibri"/>
              </a:rPr>
              <a:t>radix, </a:t>
            </a:r>
            <a:r>
              <a:rPr sz="1600" spc="-60" dirty="0">
                <a:latin typeface="Calibri"/>
                <a:cs typeface="Calibri"/>
              </a:rPr>
              <a:t>3g  </a:t>
            </a:r>
            <a:r>
              <a:rPr sz="1600" dirty="0">
                <a:latin typeface="Calibri"/>
                <a:cs typeface="Calibri"/>
              </a:rPr>
              <a:t>cinamomi </a:t>
            </a:r>
            <a:r>
              <a:rPr sz="1600" spc="-5" dirty="0">
                <a:latin typeface="Calibri"/>
                <a:cs typeface="Calibri"/>
              </a:rPr>
              <a:t>cortex, </a:t>
            </a:r>
            <a:r>
              <a:rPr sz="1600" spc="-10" dirty="0">
                <a:latin typeface="Calibri"/>
                <a:cs typeface="Calibri"/>
              </a:rPr>
              <a:t>3g </a:t>
            </a:r>
            <a:r>
              <a:rPr sz="1600" dirty="0">
                <a:latin typeface="Calibri"/>
                <a:cs typeface="Calibri"/>
              </a:rPr>
              <a:t>illicium </a:t>
            </a:r>
            <a:r>
              <a:rPr sz="1600" spc="-10" dirty="0" err="1">
                <a:latin typeface="Calibri"/>
                <a:cs typeface="Calibri"/>
              </a:rPr>
              <a:t>verum</a:t>
            </a:r>
            <a:r>
              <a:rPr sz="1600" spc="-10" dirty="0">
                <a:latin typeface="Calibri"/>
                <a:cs typeface="Calibri"/>
              </a:rPr>
              <a:t> </a:t>
            </a:r>
            <a:r>
              <a:rPr lang="pl-PL" sz="1600" spc="10" dirty="0" smtClean="0">
                <a:latin typeface="Calibri"/>
                <a:cs typeface="Calibri"/>
              </a:rPr>
              <a:t>w celu wzmocnienia właściwości leczniczych</a:t>
            </a:r>
            <a:r>
              <a:rPr sz="1600" dirty="0" smtClean="0">
                <a:latin typeface="Calibri"/>
                <a:cs typeface="Calibri"/>
              </a:rPr>
              <a:t>. </a:t>
            </a:r>
            <a:r>
              <a:rPr lang="pl-PL" sz="1600" dirty="0" smtClean="0">
                <a:latin typeface="Calibri"/>
                <a:cs typeface="Calibri"/>
              </a:rPr>
              <a:t>Pacjent powinien unikać potraw zimnych i surowych, zwłaszcza zielonej sałaty, pomidora, ogórka, cukru, zimnych napojów, owoców, soków, kawy, czarnej i zielonej herbaty</a:t>
            </a:r>
            <a:endParaRPr sz="1600" dirty="0">
              <a:latin typeface="Calibri"/>
              <a:cs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989" y="357225"/>
            <a:ext cx="8836711" cy="991182"/>
          </a:xfrm>
          <a:prstGeom prst="rect">
            <a:avLst/>
          </a:prstGeom>
        </p:spPr>
        <p:txBody>
          <a:bodyPr vert="horz" wrap="square" lIns="0" tIns="265316" rIns="0" bIns="0" rtlCol="0">
            <a:spAutoFit/>
          </a:bodyPr>
          <a:lstStyle/>
          <a:p>
            <a:pPr marL="774700">
              <a:lnSpc>
                <a:spcPct val="100000"/>
              </a:lnSpc>
            </a:pPr>
            <a:r>
              <a:rPr lang="pl-PL" sz="4700" spc="-35" dirty="0" smtClean="0"/>
              <a:t>Ogień Yin według </a:t>
            </a:r>
            <a:r>
              <a:rPr sz="4700" spc="5" dirty="0" smtClean="0"/>
              <a:t>Li </a:t>
            </a:r>
            <a:r>
              <a:rPr sz="4700" spc="-5" dirty="0"/>
              <a:t>Dong</a:t>
            </a:r>
            <a:r>
              <a:rPr sz="4700" spc="70" dirty="0"/>
              <a:t> </a:t>
            </a:r>
            <a:r>
              <a:rPr sz="4700" spc="-75" dirty="0" smtClean="0"/>
              <a:t>Yuan</a:t>
            </a:r>
            <a:r>
              <a:rPr lang="pl-PL" sz="4700" spc="-75" dirty="0" smtClean="0"/>
              <a:t>a</a:t>
            </a:r>
            <a:endParaRPr sz="4700" dirty="0"/>
          </a:p>
        </p:txBody>
      </p:sp>
      <p:sp>
        <p:nvSpPr>
          <p:cNvPr id="3" name="object 3"/>
          <p:cNvSpPr/>
          <p:nvPr/>
        </p:nvSpPr>
        <p:spPr>
          <a:xfrm>
            <a:off x="3543401" y="1828805"/>
            <a:ext cx="3593896" cy="4826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7451445" y="1861159"/>
            <a:ext cx="2198738" cy="1190839"/>
          </a:xfrm>
          <a:prstGeom prst="rect">
            <a:avLst/>
          </a:prstGeom>
        </p:spPr>
        <p:txBody>
          <a:bodyPr vert="horz" wrap="square" lIns="0" tIns="0" rIns="0" bIns="0" rtlCol="0">
            <a:spAutoFit/>
          </a:bodyPr>
          <a:lstStyle/>
          <a:p>
            <a:pPr marL="12700">
              <a:lnSpc>
                <a:spcPct val="100000"/>
              </a:lnSpc>
            </a:pPr>
            <a:r>
              <a:rPr lang="pl-PL" sz="1900" b="1" spc="5" dirty="0" smtClean="0">
                <a:latin typeface="Calibri"/>
                <a:cs typeface="Calibri"/>
              </a:rPr>
              <a:t>Syndrom wypalenia</a:t>
            </a:r>
            <a:endParaRPr sz="1900" dirty="0">
              <a:latin typeface="Calibri"/>
              <a:cs typeface="Calibri"/>
            </a:endParaRPr>
          </a:p>
          <a:p>
            <a:pPr>
              <a:lnSpc>
                <a:spcPct val="100000"/>
              </a:lnSpc>
            </a:pPr>
            <a:endParaRPr sz="2000" dirty="0">
              <a:latin typeface="Times New Roman"/>
              <a:cs typeface="Times New Roman"/>
            </a:endParaRPr>
          </a:p>
          <a:p>
            <a:pPr marL="12700" marR="66040">
              <a:lnSpc>
                <a:spcPct val="100899"/>
              </a:lnSpc>
            </a:pPr>
            <a:r>
              <a:rPr lang="pl-PL" sz="1900" b="1" spc="-5" dirty="0" smtClean="0">
                <a:latin typeface="Calibri"/>
                <a:cs typeface="Calibri"/>
              </a:rPr>
              <a:t>Wyczerpanie </a:t>
            </a:r>
            <a:r>
              <a:rPr sz="1900" b="1" spc="-5" dirty="0" smtClean="0">
                <a:latin typeface="Calibri"/>
                <a:cs typeface="Calibri"/>
              </a:rPr>
              <a:t>Zheng </a:t>
            </a:r>
            <a:r>
              <a:rPr sz="1900" b="1" spc="-5" dirty="0">
                <a:latin typeface="Calibri"/>
                <a:cs typeface="Calibri"/>
              </a:rPr>
              <a:t>Qi </a:t>
            </a:r>
            <a:r>
              <a:rPr lang="pl-PL" sz="1900" b="1" spc="-15" dirty="0" smtClean="0">
                <a:latin typeface="Calibri"/>
                <a:cs typeface="Calibri"/>
              </a:rPr>
              <a:t>organizmu</a:t>
            </a:r>
            <a:endParaRPr sz="1900" dirty="0">
              <a:latin typeface="Calibri"/>
              <a:cs typeface="Calibri"/>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6" name="object 6"/>
          <p:cNvSpPr txBox="1"/>
          <p:nvPr/>
        </p:nvSpPr>
        <p:spPr>
          <a:xfrm>
            <a:off x="9446348" y="7017467"/>
            <a:ext cx="203835" cy="191135"/>
          </a:xfrm>
          <a:prstGeom prst="rect">
            <a:avLst/>
          </a:prstGeom>
        </p:spPr>
        <p:txBody>
          <a:bodyPr vert="horz" wrap="square" lIns="0" tIns="0" rIns="0" bIns="0" rtlCol="0">
            <a:spAutoFit/>
          </a:bodyPr>
          <a:lstStyle/>
          <a:p>
            <a:pPr marL="12700">
              <a:lnSpc>
                <a:spcPts val="1375"/>
              </a:lnSpc>
            </a:pPr>
            <a:r>
              <a:rPr sz="1300" spc="30" dirty="0">
                <a:solidFill>
                  <a:srgbClr val="898989"/>
                </a:solidFill>
                <a:latin typeface="Calibri"/>
                <a:cs typeface="Calibri"/>
              </a:rPr>
              <a:t>97</a:t>
            </a:r>
            <a:endParaRPr sz="1300">
              <a:latin typeface="Calibri"/>
              <a:cs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97</a:t>
            </a:fld>
            <a:endParaRPr spc="-5" dirty="0"/>
          </a:p>
        </p:txBody>
      </p:sp>
      <p:sp>
        <p:nvSpPr>
          <p:cNvPr id="2" name="object 2"/>
          <p:cNvSpPr txBox="1">
            <a:spLocks noGrp="1"/>
          </p:cNvSpPr>
          <p:nvPr>
            <p:ph type="title"/>
          </p:nvPr>
        </p:nvSpPr>
        <p:spPr>
          <a:xfrm>
            <a:off x="3113950" y="357225"/>
            <a:ext cx="5052149" cy="1308050"/>
          </a:xfrm>
          <a:prstGeom prst="rect">
            <a:avLst/>
          </a:prstGeom>
        </p:spPr>
        <p:txBody>
          <a:bodyPr vert="horz" wrap="square" lIns="0" tIns="0" rIns="0" bIns="0" rtlCol="0">
            <a:spAutoFit/>
          </a:bodyPr>
          <a:lstStyle/>
          <a:p>
            <a:pPr marL="12700" marR="5080" indent="127000">
              <a:lnSpc>
                <a:spcPts val="5100"/>
              </a:lnSpc>
            </a:pPr>
            <a:r>
              <a:rPr lang="pl-PL" spc="-35" dirty="0" smtClean="0"/>
              <a:t>Leczenie Ognia Yin</a:t>
            </a:r>
            <a:r>
              <a:rPr spc="-10" dirty="0" smtClean="0"/>
              <a:t>Bu </a:t>
            </a:r>
            <a:r>
              <a:rPr dirty="0"/>
              <a:t>Zhong </a:t>
            </a:r>
            <a:r>
              <a:rPr spc="-70" dirty="0"/>
              <a:t>Yi </a:t>
            </a:r>
            <a:r>
              <a:rPr spc="-25" dirty="0"/>
              <a:t>Qi</a:t>
            </a:r>
            <a:r>
              <a:rPr spc="-45" dirty="0"/>
              <a:t> </a:t>
            </a:r>
            <a:r>
              <a:rPr spc="-95" dirty="0"/>
              <a:t>Tang</a:t>
            </a:r>
          </a:p>
        </p:txBody>
      </p:sp>
      <p:sp>
        <p:nvSpPr>
          <p:cNvPr id="3" name="object 3"/>
          <p:cNvSpPr txBox="1"/>
          <p:nvPr/>
        </p:nvSpPr>
        <p:spPr>
          <a:xfrm>
            <a:off x="1030477" y="1772284"/>
            <a:ext cx="8137525" cy="4426585"/>
          </a:xfrm>
          <a:prstGeom prst="rect">
            <a:avLst/>
          </a:prstGeom>
        </p:spPr>
        <p:txBody>
          <a:bodyPr vert="horz" wrap="square" lIns="0" tIns="0" rIns="0" bIns="0" rtlCol="0">
            <a:spAutoFit/>
          </a:bodyPr>
          <a:lstStyle/>
          <a:p>
            <a:pPr marL="381000" indent="-368300">
              <a:lnSpc>
                <a:spcPct val="100000"/>
              </a:lnSpc>
              <a:buFont typeface="Arial"/>
              <a:buChar char="•"/>
              <a:tabLst>
                <a:tab pos="380365" algn="l"/>
                <a:tab pos="381000" algn="l"/>
              </a:tabLst>
            </a:pPr>
            <a:r>
              <a:rPr sz="2900" b="1" spc="-15" dirty="0">
                <a:latin typeface="Calibri"/>
                <a:cs typeface="Calibri"/>
              </a:rPr>
              <a:t>Bu </a:t>
            </a:r>
            <a:r>
              <a:rPr sz="2900" b="1" spc="25" dirty="0">
                <a:latin typeface="Calibri"/>
                <a:cs typeface="Calibri"/>
              </a:rPr>
              <a:t>Zhong </a:t>
            </a:r>
            <a:r>
              <a:rPr sz="2900" b="1" spc="-5" dirty="0">
                <a:latin typeface="Calibri"/>
                <a:cs typeface="Calibri"/>
              </a:rPr>
              <a:t>Yi </a:t>
            </a:r>
            <a:r>
              <a:rPr sz="2900" b="1" spc="5" dirty="0">
                <a:latin typeface="Calibri"/>
                <a:cs typeface="Calibri"/>
              </a:rPr>
              <a:t>Qi</a:t>
            </a:r>
            <a:r>
              <a:rPr sz="2900" b="1" spc="-390" dirty="0">
                <a:latin typeface="Calibri"/>
                <a:cs typeface="Calibri"/>
              </a:rPr>
              <a:t> </a:t>
            </a:r>
            <a:r>
              <a:rPr sz="2900" b="1" spc="-60" dirty="0">
                <a:latin typeface="Calibri"/>
                <a:cs typeface="Calibri"/>
              </a:rPr>
              <a:t>Tang</a:t>
            </a:r>
            <a:endParaRPr sz="2900">
              <a:latin typeface="Calibri"/>
              <a:cs typeface="Calibri"/>
            </a:endParaRPr>
          </a:p>
          <a:p>
            <a:pPr>
              <a:lnSpc>
                <a:spcPct val="100000"/>
              </a:lnSpc>
              <a:spcBef>
                <a:spcPts val="30"/>
              </a:spcBef>
              <a:buFont typeface="Arial"/>
              <a:buChar char="•"/>
            </a:pPr>
            <a:endParaRPr sz="2950">
              <a:latin typeface="Times New Roman"/>
              <a:cs typeface="Times New Roman"/>
            </a:endParaRPr>
          </a:p>
          <a:p>
            <a:pPr marL="381000" indent="-368300">
              <a:lnSpc>
                <a:spcPct val="100000"/>
              </a:lnSpc>
              <a:buFont typeface="Arial"/>
              <a:buChar char="•"/>
              <a:tabLst>
                <a:tab pos="380365" algn="l"/>
                <a:tab pos="381000" algn="l"/>
              </a:tabLst>
            </a:pPr>
            <a:r>
              <a:rPr sz="2900" spc="-15" dirty="0">
                <a:latin typeface="Calibri"/>
                <a:cs typeface="Calibri"/>
              </a:rPr>
              <a:t>astragali </a:t>
            </a:r>
            <a:r>
              <a:rPr sz="2900" spc="-20" dirty="0">
                <a:latin typeface="Calibri"/>
                <a:cs typeface="Calibri"/>
              </a:rPr>
              <a:t>radix </a:t>
            </a:r>
            <a:r>
              <a:rPr sz="2900" spc="-30" dirty="0">
                <a:latin typeface="Calibri"/>
                <a:cs typeface="Calibri"/>
              </a:rPr>
              <a:t>praeparata </a:t>
            </a:r>
            <a:r>
              <a:rPr sz="2900" spc="-560" dirty="0">
                <a:latin typeface="Calibri"/>
                <a:cs typeface="Calibri"/>
              </a:rPr>
              <a:t>&gt;      </a:t>
            </a:r>
            <a:r>
              <a:rPr sz="2900" spc="-10" dirty="0">
                <a:latin typeface="Calibri"/>
                <a:cs typeface="Calibri"/>
              </a:rPr>
              <a:t>mi </a:t>
            </a:r>
            <a:r>
              <a:rPr sz="2900" spc="-15" dirty="0">
                <a:latin typeface="Calibri"/>
                <a:cs typeface="Calibri"/>
              </a:rPr>
              <a:t>huang</a:t>
            </a:r>
            <a:r>
              <a:rPr sz="2900" spc="20" dirty="0">
                <a:latin typeface="Calibri"/>
                <a:cs typeface="Calibri"/>
              </a:rPr>
              <a:t> </a:t>
            </a:r>
            <a:r>
              <a:rPr sz="2900" spc="-25" dirty="0">
                <a:latin typeface="Calibri"/>
                <a:cs typeface="Calibri"/>
              </a:rPr>
              <a:t>qi</a:t>
            </a:r>
            <a:endParaRPr sz="2900">
              <a:latin typeface="Calibri"/>
              <a:cs typeface="Calibri"/>
            </a:endParaRPr>
          </a:p>
          <a:p>
            <a:pPr marL="381000" indent="-368300">
              <a:lnSpc>
                <a:spcPts val="3440"/>
              </a:lnSpc>
              <a:spcBef>
                <a:spcPts val="20"/>
              </a:spcBef>
              <a:buFont typeface="Arial"/>
              <a:buChar char="•"/>
              <a:tabLst>
                <a:tab pos="380365" algn="l"/>
                <a:tab pos="381000" algn="l"/>
              </a:tabLst>
            </a:pPr>
            <a:r>
              <a:rPr sz="2900" spc="-10" dirty="0">
                <a:latin typeface="Calibri"/>
                <a:cs typeface="Calibri"/>
              </a:rPr>
              <a:t>ginseng </a:t>
            </a:r>
            <a:r>
              <a:rPr sz="2900" spc="-20" dirty="0">
                <a:latin typeface="Calibri"/>
                <a:cs typeface="Calibri"/>
              </a:rPr>
              <a:t>radix </a:t>
            </a:r>
            <a:r>
              <a:rPr sz="2900" spc="-560" dirty="0">
                <a:latin typeface="Calibri"/>
                <a:cs typeface="Calibri"/>
              </a:rPr>
              <a:t>&gt;       </a:t>
            </a:r>
            <a:r>
              <a:rPr sz="2900" spc="-20" dirty="0">
                <a:latin typeface="Calibri"/>
                <a:cs typeface="Calibri"/>
              </a:rPr>
              <a:t>ren</a:t>
            </a:r>
            <a:r>
              <a:rPr sz="2900" spc="-120" dirty="0">
                <a:latin typeface="Calibri"/>
                <a:cs typeface="Calibri"/>
              </a:rPr>
              <a:t> </a:t>
            </a:r>
            <a:r>
              <a:rPr sz="2900" spc="-30" dirty="0">
                <a:latin typeface="Calibri"/>
                <a:cs typeface="Calibri"/>
              </a:rPr>
              <a:t>shen</a:t>
            </a:r>
            <a:endParaRPr sz="2900">
              <a:latin typeface="Calibri"/>
              <a:cs typeface="Calibri"/>
            </a:endParaRPr>
          </a:p>
          <a:p>
            <a:pPr marL="381000" indent="-368300">
              <a:lnSpc>
                <a:spcPts val="3440"/>
              </a:lnSpc>
              <a:buFont typeface="Arial"/>
              <a:buChar char="•"/>
              <a:tabLst>
                <a:tab pos="380365" algn="l"/>
                <a:tab pos="381000" algn="l"/>
              </a:tabLst>
            </a:pPr>
            <a:r>
              <a:rPr sz="2900" spc="-15" dirty="0">
                <a:latin typeface="Calibri"/>
                <a:cs typeface="Calibri"/>
              </a:rPr>
              <a:t>atractylodes macrocephalae </a:t>
            </a:r>
            <a:r>
              <a:rPr sz="2900" spc="-30" dirty="0">
                <a:latin typeface="Calibri"/>
                <a:cs typeface="Calibri"/>
              </a:rPr>
              <a:t>rhizoma </a:t>
            </a:r>
            <a:r>
              <a:rPr sz="2900" spc="-560" dirty="0">
                <a:latin typeface="Calibri"/>
                <a:cs typeface="Calibri"/>
              </a:rPr>
              <a:t>&gt;       </a:t>
            </a:r>
            <a:r>
              <a:rPr sz="2900" spc="-5" dirty="0">
                <a:latin typeface="Calibri"/>
                <a:cs typeface="Calibri"/>
              </a:rPr>
              <a:t>bai </a:t>
            </a:r>
            <a:r>
              <a:rPr sz="2900" spc="-25" dirty="0">
                <a:latin typeface="Calibri"/>
                <a:cs typeface="Calibri"/>
              </a:rPr>
              <a:t>zhu</a:t>
            </a:r>
            <a:endParaRPr sz="2900">
              <a:latin typeface="Calibri"/>
              <a:cs typeface="Calibri"/>
            </a:endParaRPr>
          </a:p>
          <a:p>
            <a:pPr marL="381000" indent="-368300">
              <a:lnSpc>
                <a:spcPct val="100000"/>
              </a:lnSpc>
              <a:spcBef>
                <a:spcPts val="20"/>
              </a:spcBef>
              <a:buFont typeface="Arial"/>
              <a:buChar char="•"/>
              <a:tabLst>
                <a:tab pos="380365" algn="l"/>
                <a:tab pos="381000" algn="l"/>
              </a:tabLst>
            </a:pPr>
            <a:r>
              <a:rPr sz="2900" spc="-5" dirty="0">
                <a:latin typeface="Calibri"/>
                <a:cs typeface="Calibri"/>
              </a:rPr>
              <a:t>glycyrrhizae </a:t>
            </a:r>
            <a:r>
              <a:rPr sz="2900" spc="-20" dirty="0">
                <a:latin typeface="Calibri"/>
                <a:cs typeface="Calibri"/>
              </a:rPr>
              <a:t>uralensis radix </a:t>
            </a:r>
            <a:r>
              <a:rPr sz="2900" spc="-560" dirty="0">
                <a:latin typeface="Calibri"/>
                <a:cs typeface="Calibri"/>
              </a:rPr>
              <a:t>&gt;      </a:t>
            </a:r>
            <a:r>
              <a:rPr sz="2900" spc="-20" dirty="0">
                <a:latin typeface="Calibri"/>
                <a:cs typeface="Calibri"/>
              </a:rPr>
              <a:t>gan</a:t>
            </a:r>
            <a:r>
              <a:rPr sz="2900" spc="-80" dirty="0">
                <a:latin typeface="Calibri"/>
                <a:cs typeface="Calibri"/>
              </a:rPr>
              <a:t> </a:t>
            </a:r>
            <a:r>
              <a:rPr sz="2900" spc="-10" dirty="0">
                <a:latin typeface="Calibri"/>
                <a:cs typeface="Calibri"/>
              </a:rPr>
              <a:t>cao</a:t>
            </a:r>
            <a:endParaRPr sz="2900">
              <a:latin typeface="Calibri"/>
              <a:cs typeface="Calibri"/>
            </a:endParaRPr>
          </a:p>
          <a:p>
            <a:pPr marL="381000" indent="-368300">
              <a:lnSpc>
                <a:spcPts val="3440"/>
              </a:lnSpc>
              <a:spcBef>
                <a:spcPts val="20"/>
              </a:spcBef>
              <a:buFont typeface="Arial"/>
              <a:buChar char="•"/>
              <a:tabLst>
                <a:tab pos="380365" algn="l"/>
                <a:tab pos="381000" algn="l"/>
              </a:tabLst>
            </a:pPr>
            <a:r>
              <a:rPr sz="2900" dirty="0">
                <a:latin typeface="Calibri"/>
                <a:cs typeface="Calibri"/>
              </a:rPr>
              <a:t>angelicae </a:t>
            </a:r>
            <a:r>
              <a:rPr sz="2900" spc="-15" dirty="0">
                <a:latin typeface="Calibri"/>
                <a:cs typeface="Calibri"/>
              </a:rPr>
              <a:t>sinensis </a:t>
            </a:r>
            <a:r>
              <a:rPr sz="2900" spc="-20" dirty="0">
                <a:latin typeface="Calibri"/>
                <a:cs typeface="Calibri"/>
              </a:rPr>
              <a:t>radix </a:t>
            </a:r>
            <a:r>
              <a:rPr sz="2900" spc="-560" dirty="0">
                <a:latin typeface="Calibri"/>
                <a:cs typeface="Calibri"/>
              </a:rPr>
              <a:t>&gt;      </a:t>
            </a:r>
            <a:r>
              <a:rPr sz="2900" spc="-10" dirty="0">
                <a:latin typeface="Calibri"/>
                <a:cs typeface="Calibri"/>
              </a:rPr>
              <a:t>dang</a:t>
            </a:r>
            <a:r>
              <a:rPr sz="2900" spc="-110" dirty="0">
                <a:latin typeface="Calibri"/>
                <a:cs typeface="Calibri"/>
              </a:rPr>
              <a:t> </a:t>
            </a:r>
            <a:r>
              <a:rPr sz="2900" dirty="0">
                <a:latin typeface="Calibri"/>
                <a:cs typeface="Calibri"/>
              </a:rPr>
              <a:t>gui</a:t>
            </a:r>
            <a:endParaRPr sz="2900">
              <a:latin typeface="Calibri"/>
              <a:cs typeface="Calibri"/>
            </a:endParaRPr>
          </a:p>
          <a:p>
            <a:pPr marL="381000" indent="-368300">
              <a:lnSpc>
                <a:spcPts val="3440"/>
              </a:lnSpc>
              <a:buFont typeface="Arial"/>
              <a:buChar char="•"/>
              <a:tabLst>
                <a:tab pos="380365" algn="l"/>
                <a:tab pos="381000" algn="l"/>
                <a:tab pos="5536565" algn="l"/>
              </a:tabLst>
            </a:pPr>
            <a:r>
              <a:rPr sz="2900" spc="-5" dirty="0">
                <a:latin typeface="Calibri"/>
                <a:cs typeface="Calibri"/>
              </a:rPr>
              <a:t>cimicifugae</a:t>
            </a:r>
            <a:r>
              <a:rPr sz="2900" spc="-100" dirty="0">
                <a:latin typeface="Calibri"/>
                <a:cs typeface="Calibri"/>
              </a:rPr>
              <a:t> </a:t>
            </a:r>
            <a:r>
              <a:rPr sz="2900" spc="-30" dirty="0">
                <a:latin typeface="Calibri"/>
                <a:cs typeface="Calibri"/>
              </a:rPr>
              <a:t>rhizoma</a:t>
            </a:r>
            <a:r>
              <a:rPr sz="2900" spc="65" dirty="0">
                <a:latin typeface="Calibri"/>
                <a:cs typeface="Calibri"/>
              </a:rPr>
              <a:t> </a:t>
            </a:r>
            <a:r>
              <a:rPr sz="2900" spc="-30" dirty="0">
                <a:latin typeface="Calibri"/>
                <a:cs typeface="Calibri"/>
              </a:rPr>
              <a:t>praeparatum	</a:t>
            </a:r>
            <a:r>
              <a:rPr sz="2900" spc="-560" dirty="0">
                <a:latin typeface="Calibri"/>
                <a:cs typeface="Calibri"/>
              </a:rPr>
              <a:t>&gt;      </a:t>
            </a:r>
            <a:r>
              <a:rPr sz="2900" spc="-10" dirty="0">
                <a:latin typeface="Calibri"/>
                <a:cs typeface="Calibri"/>
              </a:rPr>
              <a:t>mi </a:t>
            </a:r>
            <a:r>
              <a:rPr sz="2900" spc="-25" dirty="0">
                <a:latin typeface="Calibri"/>
                <a:cs typeface="Calibri"/>
              </a:rPr>
              <a:t>zhi </a:t>
            </a:r>
            <a:r>
              <a:rPr sz="2900" spc="-30" dirty="0">
                <a:latin typeface="Calibri"/>
                <a:cs typeface="Calibri"/>
              </a:rPr>
              <a:t>sheng</a:t>
            </a:r>
            <a:r>
              <a:rPr sz="2900" spc="125" dirty="0">
                <a:latin typeface="Calibri"/>
                <a:cs typeface="Calibri"/>
              </a:rPr>
              <a:t> </a:t>
            </a:r>
            <a:r>
              <a:rPr sz="2900" spc="-20" dirty="0">
                <a:latin typeface="Calibri"/>
                <a:cs typeface="Calibri"/>
              </a:rPr>
              <a:t>ma</a:t>
            </a:r>
            <a:endParaRPr sz="2900">
              <a:latin typeface="Calibri"/>
              <a:cs typeface="Calibri"/>
            </a:endParaRPr>
          </a:p>
          <a:p>
            <a:pPr marL="381000" indent="-368300">
              <a:lnSpc>
                <a:spcPct val="100000"/>
              </a:lnSpc>
              <a:spcBef>
                <a:spcPts val="20"/>
              </a:spcBef>
              <a:buFont typeface="Arial"/>
              <a:buChar char="•"/>
              <a:tabLst>
                <a:tab pos="380365" algn="l"/>
                <a:tab pos="381000" algn="l"/>
              </a:tabLst>
            </a:pPr>
            <a:r>
              <a:rPr sz="2900" spc="-20" dirty="0">
                <a:latin typeface="Calibri"/>
                <a:cs typeface="Calibri"/>
              </a:rPr>
              <a:t>bupleurum radix </a:t>
            </a:r>
            <a:r>
              <a:rPr sz="2900" spc="-30" dirty="0">
                <a:latin typeface="Calibri"/>
                <a:cs typeface="Calibri"/>
              </a:rPr>
              <a:t>praeparatum </a:t>
            </a:r>
            <a:r>
              <a:rPr sz="2900" spc="-560" dirty="0">
                <a:latin typeface="Calibri"/>
                <a:cs typeface="Calibri"/>
              </a:rPr>
              <a:t>&gt;       </a:t>
            </a:r>
            <a:r>
              <a:rPr sz="2900" spc="-15" dirty="0">
                <a:latin typeface="Calibri"/>
                <a:cs typeface="Calibri"/>
              </a:rPr>
              <a:t>chao chai</a:t>
            </a:r>
            <a:r>
              <a:rPr sz="2900" spc="145" dirty="0">
                <a:latin typeface="Calibri"/>
                <a:cs typeface="Calibri"/>
              </a:rPr>
              <a:t> </a:t>
            </a:r>
            <a:r>
              <a:rPr sz="2900" spc="-25" dirty="0">
                <a:latin typeface="Calibri"/>
                <a:cs typeface="Calibri"/>
              </a:rPr>
              <a:t>hu</a:t>
            </a:r>
            <a:endParaRPr sz="2900">
              <a:latin typeface="Calibri"/>
              <a:cs typeface="Calibri"/>
            </a:endParaRPr>
          </a:p>
          <a:p>
            <a:pPr marL="381000" indent="-368300">
              <a:lnSpc>
                <a:spcPct val="100000"/>
              </a:lnSpc>
              <a:spcBef>
                <a:spcPts val="20"/>
              </a:spcBef>
              <a:buFont typeface="Arial"/>
              <a:buChar char="•"/>
              <a:tabLst>
                <a:tab pos="380365" algn="l"/>
                <a:tab pos="381000" algn="l"/>
              </a:tabLst>
            </a:pPr>
            <a:r>
              <a:rPr sz="2900" dirty="0">
                <a:latin typeface="Calibri"/>
                <a:cs typeface="Calibri"/>
              </a:rPr>
              <a:t>citri reticulatae </a:t>
            </a:r>
            <a:r>
              <a:rPr sz="2900" spc="-10" dirty="0">
                <a:latin typeface="Calibri"/>
                <a:cs typeface="Calibri"/>
              </a:rPr>
              <a:t>pericarpium </a:t>
            </a:r>
            <a:r>
              <a:rPr sz="2900" spc="-560" dirty="0">
                <a:latin typeface="Calibri"/>
                <a:cs typeface="Calibri"/>
              </a:rPr>
              <a:t>&gt;      </a:t>
            </a:r>
            <a:r>
              <a:rPr sz="2900" spc="-25" dirty="0">
                <a:latin typeface="Calibri"/>
                <a:cs typeface="Calibri"/>
              </a:rPr>
              <a:t>chen</a:t>
            </a:r>
            <a:r>
              <a:rPr sz="2900" spc="-280" dirty="0">
                <a:latin typeface="Calibri"/>
                <a:cs typeface="Calibri"/>
              </a:rPr>
              <a:t> </a:t>
            </a:r>
            <a:r>
              <a:rPr sz="2900" spc="-25" dirty="0">
                <a:latin typeface="Calibri"/>
                <a:cs typeface="Calibri"/>
              </a:rPr>
              <a:t>pi</a:t>
            </a:r>
            <a:endParaRPr sz="2900">
              <a:latin typeface="Calibri"/>
              <a:cs typeface="Calibri"/>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2"/>
              </a:rPr>
              <a:t>www.diolosa.com</a:t>
            </a:r>
            <a:r>
              <a:rPr spc="-35" dirty="0"/>
              <a:t> </a:t>
            </a:r>
            <a:r>
              <a:rPr spc="-20" dirty="0">
                <a:hlinkClick r:id="rId2"/>
              </a:rPr>
              <a:t>www.diolosa.com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4300">
              <a:lnSpc>
                <a:spcPts val="1375"/>
              </a:lnSpc>
            </a:pPr>
            <a:fld id="{81D60167-4931-47E6-BA6A-407CBD079E47}" type="slidenum">
              <a:rPr spc="-5" dirty="0"/>
              <a:t>98</a:t>
            </a:fld>
            <a:endParaRPr spc="-5" dirty="0"/>
          </a:p>
        </p:txBody>
      </p:sp>
      <p:sp>
        <p:nvSpPr>
          <p:cNvPr id="2" name="object 2"/>
          <p:cNvSpPr txBox="1">
            <a:spLocks noGrp="1"/>
          </p:cNvSpPr>
          <p:nvPr>
            <p:ph type="title"/>
          </p:nvPr>
        </p:nvSpPr>
        <p:spPr>
          <a:xfrm>
            <a:off x="3240951" y="357225"/>
            <a:ext cx="4189729" cy="1308050"/>
          </a:xfrm>
          <a:prstGeom prst="rect">
            <a:avLst/>
          </a:prstGeom>
        </p:spPr>
        <p:txBody>
          <a:bodyPr vert="horz" wrap="square" lIns="0" tIns="0" rIns="0" bIns="0" rtlCol="0">
            <a:spAutoFit/>
          </a:bodyPr>
          <a:lstStyle/>
          <a:p>
            <a:pPr marL="1092200" marR="5080" indent="-1079500">
              <a:lnSpc>
                <a:spcPts val="5100"/>
              </a:lnSpc>
            </a:pPr>
            <a:r>
              <a:rPr lang="pl-PL" spc="-35" dirty="0" smtClean="0"/>
              <a:t>Leczenie Ognia Yin </a:t>
            </a:r>
            <a:r>
              <a:rPr dirty="0" smtClean="0"/>
              <a:t>Sea </a:t>
            </a:r>
            <a:r>
              <a:rPr spc="-10" dirty="0"/>
              <a:t>of</a:t>
            </a:r>
            <a:r>
              <a:rPr spc="-125" dirty="0"/>
              <a:t> </a:t>
            </a:r>
            <a:r>
              <a:rPr spc="-30" dirty="0"/>
              <a:t>Qi</a:t>
            </a:r>
          </a:p>
        </p:txBody>
      </p:sp>
      <p:sp>
        <p:nvSpPr>
          <p:cNvPr id="3" name="object 3"/>
          <p:cNvSpPr txBox="1"/>
          <p:nvPr/>
        </p:nvSpPr>
        <p:spPr>
          <a:xfrm>
            <a:off x="1030477" y="1853973"/>
            <a:ext cx="8640445" cy="4455707"/>
          </a:xfrm>
          <a:prstGeom prst="rect">
            <a:avLst/>
          </a:prstGeom>
        </p:spPr>
        <p:txBody>
          <a:bodyPr vert="horz" wrap="square" lIns="0" tIns="0" rIns="0" bIns="0" rtlCol="0">
            <a:spAutoFit/>
          </a:bodyPr>
          <a:lstStyle/>
          <a:p>
            <a:pPr marL="381000" indent="-368300">
              <a:lnSpc>
                <a:spcPts val="1864"/>
              </a:lnSpc>
              <a:buFont typeface="Arial"/>
              <a:buChar char="•"/>
              <a:tabLst>
                <a:tab pos="380365" algn="l"/>
                <a:tab pos="381000" algn="l"/>
                <a:tab pos="6146165" algn="l"/>
              </a:tabLst>
            </a:pPr>
            <a:r>
              <a:rPr sz="2100" b="1" spc="-10" dirty="0">
                <a:latin typeface="Calibri"/>
                <a:cs typeface="Calibri"/>
              </a:rPr>
              <a:t>SEA  </a:t>
            </a:r>
            <a:r>
              <a:rPr sz="2100" b="1" spc="-15" dirty="0">
                <a:latin typeface="Calibri"/>
                <a:cs typeface="Calibri"/>
              </a:rPr>
              <a:t>OF  </a:t>
            </a:r>
            <a:r>
              <a:rPr sz="2100" b="1" spc="-25" dirty="0">
                <a:latin typeface="Calibri"/>
                <a:cs typeface="Calibri"/>
              </a:rPr>
              <a:t>QI  </a:t>
            </a:r>
            <a:r>
              <a:rPr lang="pl-PL" sz="2100" spc="5" dirty="0" smtClean="0">
                <a:latin typeface="Calibri"/>
                <a:cs typeface="Calibri"/>
              </a:rPr>
              <a:t>jest używana do leczenia nadmiarowego wyczerpania Qi z wypadaniem narządów</a:t>
            </a:r>
            <a:r>
              <a:rPr sz="2100" spc="-5" dirty="0" smtClean="0">
                <a:latin typeface="Calibri"/>
                <a:cs typeface="Calibri"/>
              </a:rPr>
              <a:t>, </a:t>
            </a:r>
            <a:r>
              <a:rPr lang="pl-PL" sz="2100" dirty="0" smtClean="0">
                <a:latin typeface="Calibri"/>
                <a:cs typeface="Calibri"/>
              </a:rPr>
              <a:t>niskiego ciśnienia krwi </a:t>
            </a:r>
            <a:r>
              <a:rPr sz="2100" dirty="0" smtClean="0">
                <a:latin typeface="Calibri"/>
                <a:cs typeface="Calibri"/>
              </a:rPr>
              <a:t>(</a:t>
            </a:r>
            <a:r>
              <a:rPr lang="pl-PL" sz="2100" dirty="0" smtClean="0">
                <a:latin typeface="Calibri"/>
                <a:cs typeface="Calibri"/>
              </a:rPr>
              <a:t>zapaści krążenia</a:t>
            </a:r>
            <a:r>
              <a:rPr sz="2100" dirty="0" smtClean="0">
                <a:latin typeface="Calibri"/>
                <a:cs typeface="Calibri"/>
              </a:rPr>
              <a:t>), </a:t>
            </a:r>
            <a:r>
              <a:rPr lang="pl-PL" sz="2100" spc="10" dirty="0" smtClean="0">
                <a:latin typeface="Calibri"/>
                <a:cs typeface="Calibri"/>
              </a:rPr>
              <a:t>krwawienia</a:t>
            </a:r>
            <a:r>
              <a:rPr sz="2100" spc="10" dirty="0" smtClean="0">
                <a:latin typeface="Calibri"/>
                <a:cs typeface="Calibri"/>
              </a:rPr>
              <a:t>, </a:t>
            </a:r>
            <a:r>
              <a:rPr lang="pl-PL" sz="2100" spc="5" dirty="0" smtClean="0">
                <a:latin typeface="Calibri"/>
                <a:cs typeface="Calibri"/>
              </a:rPr>
              <a:t>chronicznego bólu głowy i </a:t>
            </a:r>
            <a:r>
              <a:rPr sz="2100" spc="-10" dirty="0" smtClean="0">
                <a:latin typeface="Calibri"/>
                <a:cs typeface="Calibri"/>
              </a:rPr>
              <a:t> </a:t>
            </a:r>
            <a:r>
              <a:rPr sz="2100" spc="15" dirty="0">
                <a:latin typeface="Calibri"/>
                <a:cs typeface="Calibri"/>
              </a:rPr>
              <a:t>tinnitus. </a:t>
            </a:r>
            <a:r>
              <a:rPr lang="pl-PL" sz="2100" spc="20" dirty="0" smtClean="0">
                <a:latin typeface="Calibri"/>
                <a:cs typeface="Calibri"/>
              </a:rPr>
              <a:t>Ta receptura ziołowa podnosi i wzmacnia Qi</a:t>
            </a:r>
            <a:r>
              <a:rPr sz="2100" spc="30" dirty="0" smtClean="0">
                <a:latin typeface="Calibri"/>
                <a:cs typeface="Calibri"/>
              </a:rPr>
              <a:t>,  </a:t>
            </a:r>
            <a:r>
              <a:rPr lang="pl-PL" sz="2100" spc="5" dirty="0" smtClean="0">
                <a:latin typeface="Calibri"/>
                <a:cs typeface="Calibri"/>
              </a:rPr>
              <a:t>odżywia mózg</a:t>
            </a:r>
            <a:r>
              <a:rPr sz="2100" spc="5" dirty="0" smtClean="0">
                <a:latin typeface="Calibri"/>
                <a:cs typeface="Calibri"/>
              </a:rPr>
              <a:t>, </a:t>
            </a:r>
            <a:r>
              <a:rPr lang="pl-PL" sz="2100" dirty="0" smtClean="0">
                <a:latin typeface="Calibri"/>
                <a:cs typeface="Calibri"/>
              </a:rPr>
              <a:t>wzmacnia krążenia krwi w obszarze głowy</a:t>
            </a:r>
            <a:r>
              <a:rPr sz="2100" spc="20" dirty="0" smtClean="0">
                <a:latin typeface="Calibri"/>
                <a:cs typeface="Calibri"/>
              </a:rPr>
              <a:t>,  </a:t>
            </a:r>
            <a:r>
              <a:rPr lang="pl-PL" sz="2100" spc="5" dirty="0" smtClean="0">
                <a:latin typeface="Calibri"/>
                <a:cs typeface="Calibri"/>
              </a:rPr>
              <a:t>wspomaga krew i </a:t>
            </a:r>
            <a:r>
              <a:rPr lang="pl-PL" sz="2100" spc="-10" dirty="0" smtClean="0">
                <a:latin typeface="Calibri"/>
                <a:cs typeface="Calibri"/>
              </a:rPr>
              <a:t>funkcje umysłowe</a:t>
            </a:r>
            <a:r>
              <a:rPr sz="2100" spc="5" dirty="0" smtClean="0">
                <a:latin typeface="Calibri"/>
                <a:cs typeface="Calibri"/>
              </a:rPr>
              <a:t>. </a:t>
            </a:r>
            <a:r>
              <a:rPr sz="2100" dirty="0">
                <a:latin typeface="Calibri"/>
                <a:cs typeface="Calibri"/>
              </a:rPr>
              <a:t>SEA OF </a:t>
            </a:r>
            <a:r>
              <a:rPr sz="2100" spc="-10" dirty="0">
                <a:latin typeface="Calibri"/>
                <a:cs typeface="Calibri"/>
              </a:rPr>
              <a:t>QI </a:t>
            </a:r>
            <a:r>
              <a:rPr sz="2100" spc="15" dirty="0">
                <a:latin typeface="Calibri"/>
                <a:cs typeface="Calibri"/>
              </a:rPr>
              <a:t>(Ren  </a:t>
            </a:r>
            <a:r>
              <a:rPr sz="2100" spc="250" dirty="0">
                <a:latin typeface="Calibri"/>
                <a:cs typeface="Calibri"/>
              </a:rPr>
              <a:t> </a:t>
            </a:r>
            <a:r>
              <a:rPr sz="2100" spc="-5" dirty="0">
                <a:latin typeface="Calibri"/>
                <a:cs typeface="Calibri"/>
              </a:rPr>
              <a:t>Mai</a:t>
            </a:r>
            <a:endParaRPr sz="2100" dirty="0">
              <a:latin typeface="Calibri"/>
              <a:cs typeface="Calibri"/>
            </a:endParaRPr>
          </a:p>
          <a:p>
            <a:pPr marL="381000" algn="just">
              <a:lnSpc>
                <a:spcPts val="1789"/>
              </a:lnSpc>
            </a:pPr>
            <a:r>
              <a:rPr sz="2100" spc="15" dirty="0" smtClean="0">
                <a:latin typeface="Calibri"/>
                <a:cs typeface="Calibri"/>
              </a:rPr>
              <a:t>6</a:t>
            </a:r>
            <a:r>
              <a:rPr lang="pl-PL" sz="2100" spc="15" dirty="0" smtClean="0">
                <a:latin typeface="Calibri"/>
                <a:cs typeface="Calibri"/>
              </a:rPr>
              <a:t>może być połączona z </a:t>
            </a:r>
            <a:r>
              <a:rPr sz="2100" spc="25" dirty="0" smtClean="0">
                <a:latin typeface="Calibri"/>
                <a:cs typeface="Calibri"/>
              </a:rPr>
              <a:t>LIFE  </a:t>
            </a:r>
            <a:r>
              <a:rPr sz="2100" dirty="0">
                <a:latin typeface="Calibri"/>
                <a:cs typeface="Calibri"/>
              </a:rPr>
              <a:t>ENERGY  </a:t>
            </a:r>
            <a:r>
              <a:rPr lang="pl-PL" sz="2100" spc="-5" dirty="0" smtClean="0">
                <a:latin typeface="Calibri"/>
                <a:cs typeface="Calibri"/>
              </a:rPr>
              <a:t>dla wzmocnienia śledziony</a:t>
            </a:r>
            <a:r>
              <a:rPr sz="2100" spc="10" dirty="0" smtClean="0">
                <a:latin typeface="Calibri"/>
                <a:cs typeface="Calibri"/>
              </a:rPr>
              <a:t>,</a:t>
            </a:r>
            <a:r>
              <a:rPr sz="2100" spc="155" dirty="0" smtClean="0">
                <a:latin typeface="Calibri"/>
                <a:cs typeface="Calibri"/>
              </a:rPr>
              <a:t> </a:t>
            </a:r>
            <a:r>
              <a:rPr sz="2100" spc="5" dirty="0">
                <a:latin typeface="Calibri"/>
                <a:cs typeface="Calibri"/>
              </a:rPr>
              <a:t>IRON</a:t>
            </a:r>
            <a:endParaRPr sz="2100" dirty="0">
              <a:latin typeface="Calibri"/>
              <a:cs typeface="Calibri"/>
            </a:endParaRPr>
          </a:p>
          <a:p>
            <a:pPr marL="381000" marR="5080" algn="just">
              <a:lnSpc>
                <a:spcPct val="81400"/>
              </a:lnSpc>
              <a:spcBef>
                <a:spcPts val="259"/>
              </a:spcBef>
            </a:pPr>
            <a:r>
              <a:rPr sz="2100" spc="-5" dirty="0">
                <a:latin typeface="Calibri"/>
                <a:cs typeface="Calibri"/>
              </a:rPr>
              <a:t>DROPS </a:t>
            </a:r>
            <a:r>
              <a:rPr lang="pl-PL" sz="2100" spc="-5" dirty="0" smtClean="0">
                <a:latin typeface="Calibri"/>
                <a:cs typeface="Calibri"/>
              </a:rPr>
              <a:t>dla odżywienia krwi</a:t>
            </a:r>
            <a:r>
              <a:rPr sz="2100" spc="10" dirty="0" smtClean="0">
                <a:latin typeface="Calibri"/>
                <a:cs typeface="Calibri"/>
              </a:rPr>
              <a:t>, </a:t>
            </a:r>
            <a:r>
              <a:rPr sz="2100" spc="-30" dirty="0">
                <a:latin typeface="Calibri"/>
                <a:cs typeface="Calibri"/>
              </a:rPr>
              <a:t>YANG </a:t>
            </a:r>
            <a:r>
              <a:rPr sz="2100" spc="-10" dirty="0">
                <a:latin typeface="Calibri"/>
                <a:cs typeface="Calibri"/>
              </a:rPr>
              <a:t>ROOT </a:t>
            </a:r>
            <a:r>
              <a:rPr lang="pl-PL" sz="2100" spc="-10" dirty="0" smtClean="0">
                <a:latin typeface="Calibri"/>
                <a:cs typeface="Calibri"/>
              </a:rPr>
              <a:t>oraz</a:t>
            </a:r>
            <a:r>
              <a:rPr sz="2100" spc="-10" dirty="0" smtClean="0">
                <a:latin typeface="Calibri"/>
                <a:cs typeface="Calibri"/>
              </a:rPr>
              <a:t> </a:t>
            </a:r>
            <a:r>
              <a:rPr sz="2100" dirty="0">
                <a:latin typeface="Calibri"/>
                <a:cs typeface="Calibri"/>
              </a:rPr>
              <a:t>RINCHEN </a:t>
            </a:r>
            <a:r>
              <a:rPr sz="2100" spc="15" dirty="0">
                <a:latin typeface="Calibri"/>
                <a:cs typeface="Calibri"/>
              </a:rPr>
              <a:t>TEA </a:t>
            </a:r>
            <a:r>
              <a:rPr lang="pl-PL" sz="2100" spc="-5" dirty="0" smtClean="0">
                <a:latin typeface="Calibri"/>
                <a:cs typeface="Calibri"/>
              </a:rPr>
              <a:t>do stymulacji </a:t>
            </a:r>
            <a:r>
              <a:rPr lang="pl-PL" sz="2100" spc="-5" dirty="0">
                <a:latin typeface="Calibri"/>
                <a:cs typeface="Calibri"/>
              </a:rPr>
              <a:t>Y</a:t>
            </a:r>
            <a:r>
              <a:rPr lang="pl-PL" sz="2100" spc="-5" dirty="0" smtClean="0">
                <a:latin typeface="Calibri"/>
                <a:cs typeface="Calibri"/>
              </a:rPr>
              <a:t>ang nerek</a:t>
            </a:r>
            <a:r>
              <a:rPr sz="2100" spc="15" dirty="0" smtClean="0">
                <a:latin typeface="Calibri"/>
                <a:cs typeface="Calibri"/>
              </a:rPr>
              <a:t> </a:t>
            </a:r>
            <a:r>
              <a:rPr lang="pl-PL" sz="2100" spc="5" dirty="0" smtClean="0">
                <a:latin typeface="Calibri"/>
                <a:cs typeface="Calibri"/>
              </a:rPr>
              <a:t>i ogrzania esencji ziołami rozgrzewającymi</a:t>
            </a:r>
            <a:r>
              <a:rPr sz="2100" spc="10" dirty="0" smtClean="0">
                <a:latin typeface="Calibri"/>
                <a:cs typeface="Calibri"/>
              </a:rPr>
              <a:t>. </a:t>
            </a:r>
            <a:r>
              <a:rPr lang="pl-PL" sz="2100" spc="20" dirty="0" smtClean="0">
                <a:latin typeface="Calibri"/>
                <a:cs typeface="Calibri"/>
              </a:rPr>
              <a:t>To ziołowe remedium nie powinno być używane w przypadku nadciśnienia lub wznoszącego się Yang wątroby.</a:t>
            </a:r>
            <a:r>
              <a:rPr sz="2100" spc="5" dirty="0" smtClean="0">
                <a:latin typeface="Calibri"/>
                <a:cs typeface="Calibri"/>
              </a:rPr>
              <a:t> </a:t>
            </a:r>
            <a:r>
              <a:rPr sz="2100" spc="35" dirty="0">
                <a:latin typeface="Calibri"/>
                <a:cs typeface="Calibri"/>
              </a:rPr>
              <a:t>SEA </a:t>
            </a:r>
            <a:r>
              <a:rPr sz="2100" dirty="0">
                <a:latin typeface="Calibri"/>
                <a:cs typeface="Calibri"/>
              </a:rPr>
              <a:t>OF </a:t>
            </a:r>
            <a:r>
              <a:rPr sz="2100" spc="-10" dirty="0">
                <a:latin typeface="Calibri"/>
                <a:cs typeface="Calibri"/>
              </a:rPr>
              <a:t>QI </a:t>
            </a:r>
            <a:r>
              <a:rPr lang="pl-PL" sz="2100" spc="5" dirty="0" smtClean="0">
                <a:latin typeface="Calibri"/>
                <a:cs typeface="Calibri"/>
              </a:rPr>
              <a:t>jest świetnym remedium dla konstytucji zimnej z niskim ciśnieniem krwi.</a:t>
            </a:r>
            <a:endParaRPr sz="2100" dirty="0">
              <a:latin typeface="Calibri"/>
              <a:cs typeface="Calibri"/>
            </a:endParaRPr>
          </a:p>
          <a:p>
            <a:pPr marR="283845" algn="ctr">
              <a:lnSpc>
                <a:spcPts val="2500"/>
              </a:lnSpc>
            </a:pPr>
            <a:r>
              <a:rPr sz="2100" spc="-5" dirty="0">
                <a:latin typeface="Arial"/>
                <a:cs typeface="Arial"/>
              </a:rPr>
              <a:t>•</a:t>
            </a:r>
            <a:endParaRPr sz="2100" dirty="0">
              <a:latin typeface="Arial"/>
              <a:cs typeface="Arial"/>
            </a:endParaRPr>
          </a:p>
          <a:p>
            <a:pPr>
              <a:lnSpc>
                <a:spcPct val="100000"/>
              </a:lnSpc>
              <a:spcBef>
                <a:spcPts val="45"/>
              </a:spcBef>
            </a:pPr>
            <a:endParaRPr sz="1700" dirty="0">
              <a:latin typeface="Times New Roman"/>
              <a:cs typeface="Times New Roman"/>
            </a:endParaRPr>
          </a:p>
          <a:p>
            <a:pPr marL="381000" marR="19050" algn="just">
              <a:lnSpc>
                <a:spcPts val="2100"/>
              </a:lnSpc>
            </a:pPr>
            <a:r>
              <a:rPr lang="pl-PL" sz="2100" spc="-15" dirty="0" smtClean="0">
                <a:latin typeface="Calibri"/>
                <a:cs typeface="Calibri"/>
              </a:rPr>
              <a:t>Pacjent powinien unikać pożywienia głęboko mrożonego i z mikrofalówki, surowych i zimnych warzyw, owoców tropikalnych, pomarańczy, gruszek, jogurtu, wszystkich produktów sojowych, nabiału, ogórka, pomidorów, sałaty, cukru oraz kawy.</a:t>
            </a:r>
            <a:endParaRPr sz="2100" dirty="0">
              <a:latin typeface="Calibri"/>
              <a:cs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48889" y="357225"/>
            <a:ext cx="4789170" cy="1308050"/>
          </a:xfrm>
          <a:prstGeom prst="rect">
            <a:avLst/>
          </a:prstGeom>
        </p:spPr>
        <p:txBody>
          <a:bodyPr vert="horz" wrap="square" lIns="0" tIns="0" rIns="0" bIns="0" rtlCol="0">
            <a:spAutoFit/>
          </a:bodyPr>
          <a:lstStyle/>
          <a:p>
            <a:pPr marL="12700" marR="5080" indent="1168400">
              <a:lnSpc>
                <a:spcPts val="5100"/>
              </a:lnSpc>
            </a:pPr>
            <a:r>
              <a:rPr lang="pl-PL" spc="-5" dirty="0" smtClean="0"/>
              <a:t>Pusty ogień Wyczerpanie Yin</a:t>
            </a:r>
            <a:endParaRPr spc="-35" dirty="0"/>
          </a:p>
        </p:txBody>
      </p:sp>
      <p:sp>
        <p:nvSpPr>
          <p:cNvPr id="3" name="object 3"/>
          <p:cNvSpPr/>
          <p:nvPr/>
        </p:nvSpPr>
        <p:spPr>
          <a:xfrm>
            <a:off x="1826183" y="1828805"/>
            <a:ext cx="7244219" cy="4826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5080" algn="ctr">
              <a:lnSpc>
                <a:spcPts val="1345"/>
              </a:lnSpc>
            </a:pPr>
            <a:r>
              <a:rPr spc="5" dirty="0"/>
              <a:t>Copyright</a:t>
            </a:r>
            <a:r>
              <a:rPr spc="-135" dirty="0"/>
              <a:t> </a:t>
            </a:r>
            <a:r>
              <a:rPr spc="20" dirty="0"/>
              <a:t>Claude&amp;</a:t>
            </a:r>
            <a:r>
              <a:rPr spc="-95" dirty="0"/>
              <a:t> </a:t>
            </a:r>
            <a:r>
              <a:rPr dirty="0"/>
              <a:t>Diolosa</a:t>
            </a:r>
            <a:r>
              <a:rPr spc="-30" dirty="0"/>
              <a:t> </a:t>
            </a:r>
            <a:r>
              <a:rPr spc="25" dirty="0"/>
              <a:t>2014</a:t>
            </a:r>
          </a:p>
          <a:p>
            <a:pPr algn="ctr">
              <a:lnSpc>
                <a:spcPts val="1530"/>
              </a:lnSpc>
            </a:pPr>
            <a:r>
              <a:rPr spc="-20" dirty="0">
                <a:hlinkClick r:id="rId3"/>
              </a:rPr>
              <a:t>www.diolosa.com</a:t>
            </a:r>
            <a:r>
              <a:rPr spc="-35" dirty="0"/>
              <a:t> </a:t>
            </a:r>
            <a:r>
              <a:rPr spc="-20" dirty="0">
                <a:hlinkClick r:id="rId3"/>
              </a:rPr>
              <a:t>www.diolosa.com</a:t>
            </a:r>
          </a:p>
        </p:txBody>
      </p:sp>
      <p:sp>
        <p:nvSpPr>
          <p:cNvPr id="5" name="object 5"/>
          <p:cNvSpPr txBox="1"/>
          <p:nvPr/>
        </p:nvSpPr>
        <p:spPr>
          <a:xfrm>
            <a:off x="9357448" y="7017467"/>
            <a:ext cx="292735" cy="191135"/>
          </a:xfrm>
          <a:prstGeom prst="rect">
            <a:avLst/>
          </a:prstGeom>
        </p:spPr>
        <p:txBody>
          <a:bodyPr vert="horz" wrap="square" lIns="0" tIns="0" rIns="0" bIns="0" rtlCol="0">
            <a:spAutoFit/>
          </a:bodyPr>
          <a:lstStyle/>
          <a:p>
            <a:pPr marL="12700">
              <a:lnSpc>
                <a:spcPts val="1375"/>
              </a:lnSpc>
            </a:pPr>
            <a:r>
              <a:rPr sz="1300" spc="30" dirty="0">
                <a:solidFill>
                  <a:srgbClr val="898989"/>
                </a:solidFill>
                <a:latin typeface="Calibri"/>
                <a:cs typeface="Calibri"/>
              </a:rPr>
              <a:t>100</a:t>
            </a:r>
            <a:endParaRPr sz="13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9898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756</TotalTime>
  <Words>9069</Words>
  <Application>Microsoft Macintosh PowerPoint</Application>
  <PresentationFormat>Niestandardowy</PresentationFormat>
  <Paragraphs>1197</Paragraphs>
  <Slides>161</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161</vt:i4>
      </vt:variant>
    </vt:vector>
  </HeadingPairs>
  <TitlesOfParts>
    <vt:vector size="165" baseType="lpstr">
      <vt:lpstr>Arial</vt:lpstr>
      <vt:lpstr>Calibri</vt:lpstr>
      <vt:lpstr>Times New Roman</vt:lpstr>
      <vt:lpstr>Office Theme</vt:lpstr>
      <vt:lpstr>Zhong Liu Polska 2016</vt:lpstr>
      <vt:lpstr>„Leczyć chorobę (gałęzie)  bez znajomości przyczyn (korzeni) jest bezcelowe“</vt:lpstr>
      <vt:lpstr>Różne oblicza nowotworu– Zhong Liu</vt:lpstr>
      <vt:lpstr>Naukowe Definicje Nowotworów Choroby infekcyjne  Wirusy</vt:lpstr>
      <vt:lpstr>Procedury Leczenia nowotworów w Medycynie Zachodniej</vt:lpstr>
      <vt:lpstr>Prezentacja programu PowerPoint</vt:lpstr>
      <vt:lpstr>Zhong Liu – Bian Zheng  Diagnoza Różnicowa</vt:lpstr>
      <vt:lpstr>Różnice pomiędzy korzeniami i gałęziami choroby</vt:lpstr>
      <vt:lpstr>Czas na leczenie nowotworu</vt:lpstr>
      <vt:lpstr>Strategia leczenia</vt:lpstr>
      <vt:lpstr>Strategia Leczenia Zhong Liu</vt:lpstr>
      <vt:lpstr>Strategia Leczenia Zhong Liu</vt:lpstr>
      <vt:lpstr>Strategie Leczenia Zhong Liu</vt:lpstr>
      <vt:lpstr>Strategia oczyszczania Umysłu i poprawiania funkcjonowania   PO</vt:lpstr>
      <vt:lpstr>Poprawa synchronizacji PO, jasności Shen oraz stabilności HUN</vt:lpstr>
      <vt:lpstr>Poprawa synchronizacji PO, jasności Shen oraz stabilności HUN</vt:lpstr>
      <vt:lpstr>Poprawa synchronizacji PO, jasności Shen oraz stabilności HUN</vt:lpstr>
      <vt:lpstr>Poprawa synchronizacji PO, jasności Shen oraz stabilności HUN</vt:lpstr>
      <vt:lpstr>Insekty dla wzmocnienia synchronizacji  PO</vt:lpstr>
      <vt:lpstr>Pajęczaki i węże dla otwarcia LUO  MAI oraz promowania synchronizacji PO</vt:lpstr>
      <vt:lpstr>Insekty dla otwarcia LUO MAI oraz wzmocnienia synchronizacji PO</vt:lpstr>
      <vt:lpstr>Prezentacja programu PowerPoint</vt:lpstr>
      <vt:lpstr>Muszle i perły by zakorzenić Duszę Spirytualną: HUN</vt:lpstr>
      <vt:lpstr>Prezentacja programu PowerPoint</vt:lpstr>
      <vt:lpstr>Sen = Przywracanie kształtu zdefragmentowanemu PO</vt:lpstr>
      <vt:lpstr>Ciało zdrowieje z powodu Twojej nieobecności!</vt:lpstr>
      <vt:lpstr>PO oraz system immunologiczny Wei Yang</vt:lpstr>
      <vt:lpstr>PO dba o przetrwanie organizmu ale nie CIEBIE!</vt:lpstr>
      <vt:lpstr>Prezentacja programu PowerPoint</vt:lpstr>
      <vt:lpstr>Prezentacja programu PowerPoint</vt:lpstr>
      <vt:lpstr>PO dominuje przez ewolucję Inteligencja Kosmiczna Inteligencja Komórkowa</vt:lpstr>
      <vt:lpstr>Jad węża w leczeniu Zhong Liu</vt:lpstr>
      <vt:lpstr>Pajęczaki symbolizujące Duszę Zwierzęcą PO</vt:lpstr>
      <vt:lpstr>Prezentacja programu PowerPoint</vt:lpstr>
      <vt:lpstr>Prezentacja programu PowerPoint</vt:lpstr>
      <vt:lpstr>Owoce morza w leczeniu nowotworów</vt:lpstr>
      <vt:lpstr>Leczenie bezsenności</vt:lpstr>
      <vt:lpstr>Receptura dla leczenia bezsenności przy użyciu produktów zwierzęcych </vt:lpstr>
      <vt:lpstr>Zastosowanie Punktów Duchów w leczeniu bezsenności</vt:lpstr>
      <vt:lpstr>Zastosowanie Leków Patentowych przy leczeniu bezsenności</vt:lpstr>
      <vt:lpstr>TABLETKI PEACEFUL NIGHTS W Leczeniu Bezsenności </vt:lpstr>
      <vt:lpstr>SYROP PEACEFUL NIGHTS dla leczenia bezsenności</vt:lpstr>
      <vt:lpstr>DEEP SLEEP FORTE w leczeniu bezsenności </vt:lpstr>
      <vt:lpstr>HERBATA GOOD DREAMS w leczeniu bezsenności</vt:lpstr>
      <vt:lpstr>Ludzki przewód pokarmowy oraz Zhong Liu</vt:lpstr>
      <vt:lpstr>Ludzki KORZEŃ!</vt:lpstr>
      <vt:lpstr>Instynkt życiowy i PO!</vt:lpstr>
      <vt:lpstr>Prezentacja programu PowerPoint</vt:lpstr>
      <vt:lpstr>Prezentacja programu PowerPoint</vt:lpstr>
      <vt:lpstr>Przykłady z badań zachodnich</vt:lpstr>
      <vt:lpstr>Fizjologia Yang Ming 1</vt:lpstr>
      <vt:lpstr>Fizjologia Yang Ming 2</vt:lpstr>
      <vt:lpstr>Różnorodne manifestacje Zhong Liu w Yang Ming</vt:lpstr>
      <vt:lpstr>Dynamiczny obraz rozwoju Zhong Liu develops</vt:lpstr>
      <vt:lpstr>Quick Belly Movement jako terapia profilaktyczna zaburzeń Yang Ming</vt:lpstr>
      <vt:lpstr>Digest Tea jako profilaktyka leczenia zaburzeń Yang Ming</vt:lpstr>
      <vt:lpstr>Przerzuty nowotworowe</vt:lpstr>
      <vt:lpstr>Jakie magiczne zaklęcie kryje się za przerzutami nowotworowymi?</vt:lpstr>
      <vt:lpstr>Przykłady przerzutów w przypadku nowotworu piersi</vt:lpstr>
      <vt:lpstr>Podziały komórkowe</vt:lpstr>
      <vt:lpstr>Rozwój nowotworu</vt:lpstr>
      <vt:lpstr>Zrozumienie przerzutów na przykładzie historii szachów</vt:lpstr>
      <vt:lpstr>Objawy i sygnały</vt:lpstr>
      <vt:lpstr>Przerzuty</vt:lpstr>
      <vt:lpstr>Puste gorąco zwiększa ryzyko wystąpienia przerzutów w organizmie</vt:lpstr>
      <vt:lpstr>Prezentacja programu PowerPoint</vt:lpstr>
      <vt:lpstr>Zagrażające życiu konsekwencje pustego gorąca</vt:lpstr>
      <vt:lpstr>Palenie oraz niedobór Yin z pustym gorącem</vt:lpstr>
      <vt:lpstr>Prezentacja programu PowerPoint</vt:lpstr>
      <vt:lpstr>Konstytucja a przerzuty</vt:lpstr>
      <vt:lpstr>Kolejną możliwością dla przerzutów jest konstytucja zimna</vt:lpstr>
      <vt:lpstr>Prezentacja programu PowerPoint</vt:lpstr>
      <vt:lpstr>W jaki sposób to działa</vt:lpstr>
      <vt:lpstr>Objawy zimnego ognia</vt:lpstr>
      <vt:lpstr>Prezentacja programu PowerPoint</vt:lpstr>
      <vt:lpstr>Definicja Jue Yin  w terapii Zhong Liu </vt:lpstr>
      <vt:lpstr>Prezentacja programu PowerPoint</vt:lpstr>
      <vt:lpstr>Ruch od Yang do Yin</vt:lpstr>
      <vt:lpstr>Inkubacja i Jue Yin</vt:lpstr>
      <vt:lpstr>Leczenie zachodnie i Jue Yin</vt:lpstr>
      <vt:lpstr>Jue Yin, Nerki, Jing oraz Yuan Qi</vt:lpstr>
      <vt:lpstr>Efekty uboczne leczenia zachodniego</vt:lpstr>
      <vt:lpstr>Efekty oraz efekty uboczne</vt:lpstr>
      <vt:lpstr>Konsekwencje leczenia zachodniego </vt:lpstr>
      <vt:lpstr>Opis działanie chemioterapii</vt:lpstr>
      <vt:lpstr>Ostrzeżenia przed tonikami Yin</vt:lpstr>
      <vt:lpstr>Odżywianie Yin może wzniecać ogień</vt:lpstr>
      <vt:lpstr>Odżywianie Yin może zwiększać gorącą wilgoć</vt:lpstr>
      <vt:lpstr>Toniki Yin bez efektów ubocznych  San Bao Tea</vt:lpstr>
      <vt:lpstr>Toniki Yin bez efektów ubocznych Yin Root</vt:lpstr>
      <vt:lpstr>Toniki Yin bez efektów ubocznych Clearing the Heat</vt:lpstr>
      <vt:lpstr>Ogień może się wyrażać na różne sposoby !</vt:lpstr>
      <vt:lpstr>Zimny Ogień– Han Huo Niedobór Yang – Widoczne Gorąco</vt:lpstr>
      <vt:lpstr>Leczenie Zimnego Ognia</vt:lpstr>
      <vt:lpstr>Leczeni Zimnego Ognia Warming the ROOT</vt:lpstr>
      <vt:lpstr>Ogień Yin według Li Dong Yuana</vt:lpstr>
      <vt:lpstr>Leczenie Ognia YinBu Zhong Yi Qi Tang</vt:lpstr>
      <vt:lpstr>Leczenie Ognia Yin Sea of Qi</vt:lpstr>
      <vt:lpstr>Pusty ogień Wyczerpanie Yin</vt:lpstr>
      <vt:lpstr>Pusty ogień Clearing the Heat</vt:lpstr>
      <vt:lpstr>Nadmiar Ognia</vt:lpstr>
      <vt:lpstr>Leczenie Nadmiaru Ognia Dao Chi San</vt:lpstr>
      <vt:lpstr>Leczenie Nadmiaru Ognia Hot Stream</vt:lpstr>
      <vt:lpstr>Konsekwencje leczenia zachodniego</vt:lpstr>
      <vt:lpstr>Toksyczny Zatruty Ogień– Re Du  Przewlekły Stan Zapalny</vt:lpstr>
      <vt:lpstr>Toksyczna Gorąca Wilgoć– Shi Re Du  Choroby Wirusowe</vt:lpstr>
      <vt:lpstr>Yuan Qi oraz Jing</vt:lpstr>
      <vt:lpstr>Komórki Macierzyste oraz Yuan Qi – Jing</vt:lpstr>
      <vt:lpstr>Prof. Gernez ojciec teorii komórek macierzystych w  1960 oraz profilaktycznego leczenia Zhong Liu</vt:lpstr>
      <vt:lpstr>Wzmocnić i ochraniać Yuan Qi oraz Jing</vt:lpstr>
      <vt:lpstr>        Trzy Yin w ciele ludzkim</vt:lpstr>
      <vt:lpstr>Prezentacja programu PowerPoint</vt:lpstr>
      <vt:lpstr>Wyczerpanie Yin po chemioterapii</vt:lpstr>
      <vt:lpstr>Użycie zimnych bądź ciepłych ziół do odżywienia Jing</vt:lpstr>
      <vt:lpstr>Odżywianie Jing produktami zwierzęcymi</vt:lpstr>
      <vt:lpstr>Wzmacnianie YUAN QI rzeń-szeniem</vt:lpstr>
      <vt:lpstr>Użycie gorących lub nawet toksycznych ziół do wzmocnienia YUAN QI</vt:lpstr>
      <vt:lpstr>Użycie lateralis aconiti carmichaeli  praeparata radix    fu zi</vt:lpstr>
      <vt:lpstr>Terapia Komórkami Macierzystymi z Recepturami Gorącymi</vt:lpstr>
      <vt:lpstr>Zastój Krwi oraz Zhong Liu</vt:lpstr>
      <vt:lpstr>Etiologia Zastoju Krwi</vt:lpstr>
      <vt:lpstr>Przykłady zastoju krwi</vt:lpstr>
      <vt:lpstr>Nigdy za wiele poruszania krwi!</vt:lpstr>
      <vt:lpstr>Prezentacja programu PowerPoint</vt:lpstr>
      <vt:lpstr>curcuma longa  yu jin</vt:lpstr>
      <vt:lpstr>Zioła poruszające krew w leczeniu    Zhong Liu</vt:lpstr>
      <vt:lpstr>Terapia Zhong Liu oraz Zhu Yu Tang</vt:lpstr>
      <vt:lpstr>Terapia Zhong Liu oraz Zhu Yu Tang</vt:lpstr>
      <vt:lpstr>Terapia Zhong Liu oraz Zhu Yu Tang</vt:lpstr>
      <vt:lpstr>Terapia Zhong Liu oraz Zhu Yu Tang</vt:lpstr>
      <vt:lpstr>Wilgoć – Śluz – Gęsty Śluz oraz Zhong Liu</vt:lpstr>
      <vt:lpstr>Źródła śluzu– Śluz i gęsty śluz  TAN</vt:lpstr>
      <vt:lpstr>Poruszanie</vt:lpstr>
      <vt:lpstr>Leczenie wilgoci, śluzu i gęstego śluzu</vt:lpstr>
      <vt:lpstr>Zioła aromatyczne pomocne w terapii Zhong Liu</vt:lpstr>
      <vt:lpstr>Prezentacja programu PowerPoint</vt:lpstr>
      <vt:lpstr>System immunologiczny    Wei Yang</vt:lpstr>
      <vt:lpstr>Źródła systemu immunologicznego</vt:lpstr>
      <vt:lpstr>Sekretne krążenie Wei Yang poprzez Qiao Mai</vt:lpstr>
      <vt:lpstr>Trzy wrota systemu immunologicznego</vt:lpstr>
      <vt:lpstr>WEI YANG jako ekspresja Yang nerek i Jing</vt:lpstr>
      <vt:lpstr>PO oraz WEI YANG</vt:lpstr>
      <vt:lpstr>Jak poprawić WEI YANG</vt:lpstr>
      <vt:lpstr>Luminous Shield Dla wzmocnienia układu odpornościowego</vt:lpstr>
      <vt:lpstr>Rinchen Tea dla ogrzania nerek i odżywienia esencji. </vt:lpstr>
      <vt:lpstr>Yang Root ogrzewa nerki i odżywia esencję</vt:lpstr>
      <vt:lpstr>Leczenie Profilaktyczne Zhong Liu</vt:lpstr>
      <vt:lpstr>Trzy drogi prewencji Zhong Liu</vt:lpstr>
      <vt:lpstr>Terapia Wiosenna Tabletki Cleansing Days</vt:lpstr>
      <vt:lpstr>Wiosenna Terapia Herbata Cleansing Days</vt:lpstr>
      <vt:lpstr>Terapia Jesienna  Tabletki Cleansing Nights</vt:lpstr>
      <vt:lpstr>Terapia Jesienna Herbata Cleansing Nights</vt:lpstr>
      <vt:lpstr>    Leczenie Zhong Liu   Heaven´s Protection</vt:lpstr>
      <vt:lpstr>PRZYPADKI KLINICZNE</vt:lpstr>
      <vt:lpstr>Zalecenia dla pacjenta</vt:lpstr>
      <vt:lpstr>Ważne zioła dla leczenia Zhong Liu</vt:lpstr>
      <vt:lpstr>Dawkowanie i strach?</vt:lpstr>
      <vt:lpstr>Dawki są tajemnicą recepetury</vt:lpstr>
      <vt:lpstr>Mały przykład dawkowania dziennego</vt:lpstr>
      <vt:lpstr>Jak pracować kilkoma recepturami</vt:lpstr>
      <vt:lpstr>Dziękuję za waszą uwagę</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Zhong Liu Polska 2016</dc:title>
  <cp:lastModifiedBy>Aneta MAGDA</cp:lastModifiedBy>
  <cp:revision>68</cp:revision>
  <dcterms:created xsi:type="dcterms:W3CDTF">2016-02-29T16:31:30Z</dcterms:created>
  <dcterms:modified xsi:type="dcterms:W3CDTF">2016-03-09T11:30:37Z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2016-02-29T00:00:00Z</vt:filetime>
  </property>
</Properties>
</file>